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60" r:id="rId5"/>
    <p:sldId id="261" r:id="rId6"/>
  </p:sldIdLst>
  <p:sldSz cx="7772400" cy="128016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2448" userDrawn="1">
          <p15:clr>
            <a:srgbClr val="A4A3A4"/>
          </p15:clr>
        </p15:guide>
        <p15:guide id="3" pos="1056" userDrawn="1">
          <p15:clr>
            <a:srgbClr val="A4A3A4"/>
          </p15:clr>
        </p15:guide>
        <p15:guide id="4" pos="5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me, Camille" initials="RC" lastIdx="8" clrIdx="0">
    <p:extLst>
      <p:ext uri="{19B8F6BF-5375-455C-9EA6-DF929625EA0E}">
        <p15:presenceInfo xmlns:p15="http://schemas.microsoft.com/office/powerpoint/2012/main" userId="S::crome@entergy.com::f46bccdc-afd5-4aa6-91b7-1ee80d3a5650" providerId="AD"/>
      </p:ext>
    </p:extLst>
  </p:cmAuthor>
  <p:cmAuthor id="2" name="Melerine, Vincent" initials="MV" lastIdx="1" clrIdx="1">
    <p:extLst>
      <p:ext uri="{19B8F6BF-5375-455C-9EA6-DF929625EA0E}">
        <p15:presenceInfo xmlns:p15="http://schemas.microsoft.com/office/powerpoint/2012/main" userId="S::vmeleri@entergy.com::b2f97b15-33c4-4ddd-90a1-31262b6459f7" providerId="AD"/>
      </p:ext>
    </p:extLst>
  </p:cmAuthor>
  <p:cmAuthor id="3" name="Muddiman, Mark" initials="MM" lastIdx="1" clrIdx="2">
    <p:extLst>
      <p:ext uri="{19B8F6BF-5375-455C-9EA6-DF929625EA0E}">
        <p15:presenceInfo xmlns:p15="http://schemas.microsoft.com/office/powerpoint/2012/main" userId="S::mmuddim@entergy.com::691f089f-38db-4eaf-8caa-4b2984969e2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8026FF"/>
    <a:srgbClr val="FF1A58"/>
    <a:srgbClr val="D76F41"/>
    <a:srgbClr val="4C74B9"/>
    <a:srgbClr val="E8E8E8"/>
    <a:srgbClr val="00B4E7"/>
    <a:srgbClr val="29CE4B"/>
    <a:srgbClr val="01CF96"/>
    <a:srgbClr val="8F8F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364" autoAdjust="0"/>
  </p:normalViewPr>
  <p:slideViewPr>
    <p:cSldViewPr snapToGrid="0">
      <p:cViewPr varScale="1">
        <p:scale>
          <a:sx n="56" d="100"/>
          <a:sy n="56" d="100"/>
        </p:scale>
        <p:origin x="3444" y="84"/>
      </p:cViewPr>
      <p:guideLst>
        <p:guide orient="horz" pos="4032"/>
        <p:guide pos="2448"/>
        <p:guide pos="1056"/>
        <p:guide pos="5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E86F92-6879-4B4A-8AF0-0F6E597E9F89}" type="datetimeFigureOut">
              <a:rPr lang="en-US" smtClean="0"/>
              <a:t>9/15/2022</a:t>
            </a:fld>
            <a:endParaRPr lang="en-US"/>
          </a:p>
        </p:txBody>
      </p:sp>
      <p:sp>
        <p:nvSpPr>
          <p:cNvPr id="4" name="Slide Image Placeholder 3"/>
          <p:cNvSpPr>
            <a:spLocks noGrp="1" noRot="1" noChangeAspect="1"/>
          </p:cNvSpPr>
          <p:nvPr>
            <p:ph type="sldImg" idx="2"/>
          </p:nvPr>
        </p:nvSpPr>
        <p:spPr>
          <a:xfrm>
            <a:off x="2492375" y="1143000"/>
            <a:ext cx="18732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39638C-8C53-4ED6-9E9B-D151FB8B75F3}" type="slidenum">
              <a:rPr lang="en-US" smtClean="0"/>
              <a:t>‹#›</a:t>
            </a:fld>
            <a:endParaRPr lang="en-US"/>
          </a:p>
        </p:txBody>
      </p:sp>
    </p:spTree>
    <p:extLst>
      <p:ext uri="{BB962C8B-B14F-4D97-AF65-F5344CB8AC3E}">
        <p14:creationId xmlns:p14="http://schemas.microsoft.com/office/powerpoint/2010/main" val="2193888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39638C-8C53-4ED6-9E9B-D151FB8B75F3}" type="slidenum">
              <a:rPr lang="en-US" smtClean="0"/>
              <a:t>1</a:t>
            </a:fld>
            <a:endParaRPr lang="en-US"/>
          </a:p>
        </p:txBody>
      </p:sp>
    </p:spTree>
    <p:extLst>
      <p:ext uri="{BB962C8B-B14F-4D97-AF65-F5344CB8AC3E}">
        <p14:creationId xmlns:p14="http://schemas.microsoft.com/office/powerpoint/2010/main" val="2894437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2095078"/>
            <a:ext cx="6606540" cy="4456853"/>
          </a:xfrm>
        </p:spPr>
        <p:txBody>
          <a:bodyPr anchor="b"/>
          <a:lstStyle>
            <a:lvl1pPr algn="ctr">
              <a:defRPr sz="5100"/>
            </a:lvl1pPr>
          </a:lstStyle>
          <a:p>
            <a:r>
              <a:rPr lang="en-US"/>
              <a:t>Click to edit Master title style</a:t>
            </a:r>
          </a:p>
        </p:txBody>
      </p:sp>
      <p:sp>
        <p:nvSpPr>
          <p:cNvPr id="3" name="Subtitle 2"/>
          <p:cNvSpPr>
            <a:spLocks noGrp="1"/>
          </p:cNvSpPr>
          <p:nvPr>
            <p:ph type="subTitle" idx="1"/>
          </p:nvPr>
        </p:nvSpPr>
        <p:spPr>
          <a:xfrm>
            <a:off x="971550" y="6723804"/>
            <a:ext cx="5829300" cy="3090756"/>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p>
        </p:txBody>
      </p:sp>
      <p:sp>
        <p:nvSpPr>
          <p:cNvPr id="4" name="Date Placeholder 3"/>
          <p:cNvSpPr>
            <a:spLocks noGrp="1"/>
          </p:cNvSpPr>
          <p:nvPr>
            <p:ph type="dt" sz="half" idx="10"/>
          </p:nvPr>
        </p:nvSpPr>
        <p:spPr/>
        <p:txBody>
          <a:bodyPr/>
          <a:lstStyle/>
          <a:p>
            <a:fld id="{73C24C4A-986D-2D40-A478-25089DC83F7E}"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0359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C24C4A-986D-2D40-A478-25089DC83F7E}"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63106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681567"/>
            <a:ext cx="1675924" cy="1084876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681567"/>
            <a:ext cx="4930616"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C24C4A-986D-2D40-A478-25089DC83F7E}"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3656936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C24C4A-986D-2D40-A478-25089DC83F7E}"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48067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3191514"/>
            <a:ext cx="6703695" cy="5325109"/>
          </a:xfrm>
        </p:spPr>
        <p:txBody>
          <a:bodyPr anchor="b"/>
          <a:lstStyle>
            <a:lvl1pPr>
              <a:defRPr sz="5100"/>
            </a:lvl1pPr>
          </a:lstStyle>
          <a:p>
            <a:r>
              <a:rPr lang="en-US"/>
              <a:t>Click to edit Master title style</a:t>
            </a:r>
          </a:p>
        </p:txBody>
      </p:sp>
      <p:sp>
        <p:nvSpPr>
          <p:cNvPr id="3" name="Text Placeholder 2"/>
          <p:cNvSpPr>
            <a:spLocks noGrp="1"/>
          </p:cNvSpPr>
          <p:nvPr>
            <p:ph type="body" idx="1"/>
          </p:nvPr>
        </p:nvSpPr>
        <p:spPr>
          <a:xfrm>
            <a:off x="530305" y="8567000"/>
            <a:ext cx="6703695" cy="2800349"/>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3C24C4A-986D-2D40-A478-25089DC83F7E}"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86408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C24C4A-986D-2D40-A478-25089DC83F7E}" type="datetimeFigureOut">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800220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681570"/>
            <a:ext cx="6703695" cy="2474384"/>
          </a:xfrm>
        </p:spPr>
        <p:txBody>
          <a:bodyPr/>
          <a:lstStyle/>
          <a:p>
            <a:r>
              <a:rPr lang="en-US"/>
              <a:t>Click to edit Master title style</a:t>
            </a:r>
          </a:p>
        </p:txBody>
      </p:sp>
      <p:sp>
        <p:nvSpPr>
          <p:cNvPr id="3" name="Text Placeholder 2"/>
          <p:cNvSpPr>
            <a:spLocks noGrp="1"/>
          </p:cNvSpPr>
          <p:nvPr>
            <p:ph type="body" idx="1"/>
          </p:nvPr>
        </p:nvSpPr>
        <p:spPr>
          <a:xfrm>
            <a:off x="535366" y="3138171"/>
            <a:ext cx="3288089" cy="1537969"/>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4676140"/>
            <a:ext cx="3288089"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3138171"/>
            <a:ext cx="3304282" cy="1537969"/>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4676140"/>
            <a:ext cx="3304282"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C24C4A-986D-2D40-A478-25089DC83F7E}" type="datetimeFigureOut">
              <a:rPr lang="en-US" smtClean="0"/>
              <a:t>9/15/2022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58930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C24C4A-986D-2D40-A478-25089DC83F7E}" type="datetimeFigureOut">
              <a:rPr lang="en-US" smtClean="0"/>
              <a:t>9/15/2022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97831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C24C4A-986D-2D40-A478-25089DC83F7E}" type="datetimeFigureOut">
              <a:rPr lang="en-US" smtClean="0"/>
              <a:t>9/15/2022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1606450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853440"/>
            <a:ext cx="2506801" cy="2987040"/>
          </a:xfrm>
        </p:spPr>
        <p:txBody>
          <a:bodyPr anchor="b"/>
          <a:lstStyle>
            <a:lvl1pPr>
              <a:defRPr sz="2720"/>
            </a:lvl1pPr>
          </a:lstStyle>
          <a:p>
            <a:r>
              <a:rPr lang="en-US"/>
              <a:t>Click to edit Master title style</a:t>
            </a:r>
          </a:p>
        </p:txBody>
      </p:sp>
      <p:sp>
        <p:nvSpPr>
          <p:cNvPr id="3" name="Content Placeholder 2"/>
          <p:cNvSpPr>
            <a:spLocks noGrp="1"/>
          </p:cNvSpPr>
          <p:nvPr>
            <p:ph idx="1"/>
          </p:nvPr>
        </p:nvSpPr>
        <p:spPr>
          <a:xfrm>
            <a:off x="3304282" y="1843196"/>
            <a:ext cx="3934778" cy="909743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840480"/>
            <a:ext cx="2506801" cy="7114964"/>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73C24C4A-986D-2D40-A478-25089DC83F7E}" type="datetimeFigureOut">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4031492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853440"/>
            <a:ext cx="2506801" cy="2987040"/>
          </a:xfrm>
        </p:spPr>
        <p:txBody>
          <a:bodyPr anchor="b"/>
          <a:lstStyle>
            <a:lvl1pPr>
              <a:defRPr sz="2720"/>
            </a:lvl1pPr>
          </a:lstStyle>
          <a:p>
            <a:r>
              <a:rPr lang="en-US"/>
              <a:t>Click to edit Master title style</a:t>
            </a:r>
          </a:p>
        </p:txBody>
      </p:sp>
      <p:sp>
        <p:nvSpPr>
          <p:cNvPr id="3" name="Picture Placeholder 2"/>
          <p:cNvSpPr>
            <a:spLocks noGrp="1" noChangeAspect="1"/>
          </p:cNvSpPr>
          <p:nvPr>
            <p:ph type="pic" idx="1"/>
          </p:nvPr>
        </p:nvSpPr>
        <p:spPr>
          <a:xfrm>
            <a:off x="3304282" y="1843196"/>
            <a:ext cx="3934778" cy="909743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p>
        </p:txBody>
      </p:sp>
      <p:sp>
        <p:nvSpPr>
          <p:cNvPr id="4" name="Text Placeholder 3"/>
          <p:cNvSpPr>
            <a:spLocks noGrp="1"/>
          </p:cNvSpPr>
          <p:nvPr>
            <p:ph type="body" sz="half" idx="2"/>
          </p:nvPr>
        </p:nvSpPr>
        <p:spPr>
          <a:xfrm>
            <a:off x="535365" y="3840480"/>
            <a:ext cx="2506801" cy="7114964"/>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73C24C4A-986D-2D40-A478-25089DC83F7E}" type="datetimeFigureOut">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973942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681570"/>
            <a:ext cx="6703695" cy="247438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3407833"/>
            <a:ext cx="670369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11865189"/>
            <a:ext cx="1748790" cy="681567"/>
          </a:xfrm>
          <a:prstGeom prst="rect">
            <a:avLst/>
          </a:prstGeom>
        </p:spPr>
        <p:txBody>
          <a:bodyPr vert="horz" lIns="91440" tIns="45720" rIns="91440" bIns="45720" rtlCol="0" anchor="ctr"/>
          <a:lstStyle>
            <a:lvl1pPr algn="l">
              <a:defRPr sz="1020">
                <a:solidFill>
                  <a:schemeClr val="tx1">
                    <a:tint val="75000"/>
                  </a:schemeClr>
                </a:solidFill>
              </a:defRPr>
            </a:lvl1pPr>
          </a:lstStyle>
          <a:p>
            <a:fld id="{73C24C4A-986D-2D40-A478-25089DC83F7E}" type="datetimeFigureOut">
              <a:rPr lang="en-US" smtClean="0"/>
              <a:t>9/15/2022</a:t>
            </a:fld>
            <a:endParaRPr lang="en-US"/>
          </a:p>
        </p:txBody>
      </p:sp>
      <p:sp>
        <p:nvSpPr>
          <p:cNvPr id="5" name="Footer Placeholder 4"/>
          <p:cNvSpPr>
            <a:spLocks noGrp="1"/>
          </p:cNvSpPr>
          <p:nvPr>
            <p:ph type="ftr" sz="quarter" idx="3"/>
          </p:nvPr>
        </p:nvSpPr>
        <p:spPr>
          <a:xfrm>
            <a:off x="2574608" y="11865189"/>
            <a:ext cx="2623185" cy="68156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11865189"/>
            <a:ext cx="1748790" cy="681567"/>
          </a:xfrm>
          <a:prstGeom prst="rect">
            <a:avLst/>
          </a:prstGeom>
        </p:spPr>
        <p:txBody>
          <a:bodyPr vert="horz" lIns="91440" tIns="45720" rIns="91440" bIns="45720" rtlCol="0" anchor="ctr"/>
          <a:lstStyle>
            <a:lvl1pPr algn="r">
              <a:defRPr sz="1020">
                <a:solidFill>
                  <a:schemeClr val="tx1">
                    <a:tint val="75000"/>
                  </a:schemeClr>
                </a:solidFill>
              </a:defRPr>
            </a:lvl1pPr>
          </a:lstStyle>
          <a:p>
            <a:fld id="{B4180513-960B-CA48-BCDB-DD2966EEE269}" type="slidenum">
              <a:rPr lang="en-US" smtClean="0"/>
              <a:t>‹#›</a:t>
            </a:fld>
            <a:endParaRPr lang="en-US"/>
          </a:p>
        </p:txBody>
      </p:sp>
    </p:spTree>
    <p:extLst>
      <p:ext uri="{BB962C8B-B14F-4D97-AF65-F5344CB8AC3E}">
        <p14:creationId xmlns:p14="http://schemas.microsoft.com/office/powerpoint/2010/main" val="2574680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4.png"/><Relationship Id="rId11" Type="http://schemas.openxmlformats.org/officeDocument/2006/relationships/image" Target="../media/image18.png"/><Relationship Id="rId5" Type="http://schemas.openxmlformats.org/officeDocument/2006/relationships/image" Target="../media/image13.png"/><Relationship Id="rId10" Type="http://schemas.openxmlformats.org/officeDocument/2006/relationships/image" Target="../media/image17.png"/><Relationship Id="rId4" Type="http://schemas.openxmlformats.org/officeDocument/2006/relationships/image" Target="../media/image12.pn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84106DE-1062-4E46-B6EC-CF1B6C7A91B3}"/>
              </a:ext>
            </a:extLst>
          </p:cNvPr>
          <p:cNvSpPr/>
          <p:nvPr/>
        </p:nvSpPr>
        <p:spPr>
          <a:xfrm>
            <a:off x="956371" y="2024485"/>
            <a:ext cx="5859658" cy="276999"/>
          </a:xfrm>
          <a:prstGeom prst="rect">
            <a:avLst/>
          </a:prstGeom>
        </p:spPr>
        <p:txBody>
          <a:bodyPr wrap="square">
            <a:spAutoFit/>
          </a:bodyPr>
          <a:lstStyle/>
          <a:p>
            <a:pPr algn="ctr"/>
            <a:r>
              <a:rPr lang="en-US" sz="1200">
                <a:cs typeface="Calibri" panose="020F0502020204030204" pitchFamily="34" charset="0"/>
              </a:rPr>
              <a:t> </a:t>
            </a:r>
            <a:endParaRPr lang="en-US" sz="1200">
              <a:effectLst/>
              <a:cs typeface="Calibri" panose="020F0502020204030204" pitchFamily="34" charset="0"/>
            </a:endParaRPr>
          </a:p>
        </p:txBody>
      </p:sp>
      <p:sp>
        <p:nvSpPr>
          <p:cNvPr id="14" name="TextBox 13">
            <a:extLst>
              <a:ext uri="{FF2B5EF4-FFF2-40B4-BE49-F238E27FC236}">
                <a16:creationId xmlns:a16="http://schemas.microsoft.com/office/drawing/2014/main" id="{70D69ED7-33CB-0648-8A14-4405261FF6A7}"/>
              </a:ext>
            </a:extLst>
          </p:cNvPr>
          <p:cNvSpPr txBox="1"/>
          <p:nvPr/>
        </p:nvSpPr>
        <p:spPr>
          <a:xfrm>
            <a:off x="1038694" y="2435246"/>
            <a:ext cx="5722627" cy="477054"/>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Access Meetings </a:t>
            </a:r>
          </a:p>
          <a:p>
            <a:endParaRPr lang="en-US" sz="1100" b="1" dirty="0">
              <a:latin typeface="Arial" panose="020B0604020202020204" pitchFamily="34" charset="0"/>
              <a:cs typeface="Arial" panose="020B0604020202020204" pitchFamily="34" charset="0"/>
            </a:endParaRPr>
          </a:p>
        </p:txBody>
      </p:sp>
      <p:sp>
        <p:nvSpPr>
          <p:cNvPr id="46" name="Oval 45">
            <a:extLst>
              <a:ext uri="{FF2B5EF4-FFF2-40B4-BE49-F238E27FC236}">
                <a16:creationId xmlns:a16="http://schemas.microsoft.com/office/drawing/2014/main" id="{17C3FA42-01C5-E742-B805-97B1709ED4C9}"/>
              </a:ext>
            </a:extLst>
          </p:cNvPr>
          <p:cNvSpPr/>
          <p:nvPr/>
        </p:nvSpPr>
        <p:spPr>
          <a:xfrm>
            <a:off x="597854" y="2450244"/>
            <a:ext cx="365760" cy="365760"/>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b="1">
                <a:solidFill>
                  <a:schemeClr val="bg1"/>
                </a:solidFill>
                <a:latin typeface="Arial" panose="020B0604020202020204" pitchFamily="34" charset="0"/>
                <a:cs typeface="Arial" panose="020B0604020202020204" pitchFamily="34" charset="0"/>
              </a:rPr>
              <a:t>1</a:t>
            </a:r>
          </a:p>
        </p:txBody>
      </p:sp>
      <p:sp>
        <p:nvSpPr>
          <p:cNvPr id="52" name="Rectangle 51">
            <a:extLst>
              <a:ext uri="{FF2B5EF4-FFF2-40B4-BE49-F238E27FC236}">
                <a16:creationId xmlns:a16="http://schemas.microsoft.com/office/drawing/2014/main" id="{DDD0893B-0D27-4683-9FAE-905828D80D77}"/>
              </a:ext>
            </a:extLst>
          </p:cNvPr>
          <p:cNvSpPr/>
          <p:nvPr/>
        </p:nvSpPr>
        <p:spPr>
          <a:xfrm>
            <a:off x="1038694" y="2755075"/>
            <a:ext cx="3066338" cy="1277273"/>
          </a:xfrm>
          <a:prstGeom prst="rect">
            <a:avLst/>
          </a:prstGeom>
        </p:spPr>
        <p:txBody>
          <a:bodyPr wrap="square">
            <a:spAutoFit/>
          </a:bodyPr>
          <a:lstStyle/>
          <a:p>
            <a:pPr marL="3175" lvl="2"/>
            <a:r>
              <a:rPr lang="en-US" sz="1100" kern="1400" dirty="0">
                <a:solidFill>
                  <a:schemeClr val="tx1">
                    <a:lumMod val="85000"/>
                    <a:lumOff val="15000"/>
                  </a:schemeClr>
                </a:solidFill>
                <a:latin typeface="Arial" panose="020B0604020202020204" pitchFamily="34" charset="0"/>
                <a:cs typeface="Arial" panose="020B0604020202020204" pitchFamily="34" charset="0"/>
              </a:rPr>
              <a:t>Open up Webex by clicking on the Webex shortcut.</a:t>
            </a:r>
          </a:p>
          <a:p>
            <a:pPr marL="3175" lvl="2"/>
            <a:endParaRPr lang="en-US" sz="1100" kern="1400" dirty="0">
              <a:solidFill>
                <a:schemeClr val="tx1">
                  <a:lumMod val="85000"/>
                  <a:lumOff val="15000"/>
                </a:schemeClr>
              </a:solidFill>
              <a:latin typeface="Arial" panose="020B0604020202020204" pitchFamily="34" charset="0"/>
              <a:cs typeface="Arial" panose="020B0604020202020204" pitchFamily="34" charset="0"/>
            </a:endParaRPr>
          </a:p>
          <a:p>
            <a:pPr marL="3175" lvl="2"/>
            <a:r>
              <a:rPr lang="en-US" sz="1100" kern="1400" dirty="0">
                <a:solidFill>
                  <a:schemeClr val="tx1">
                    <a:lumMod val="85000"/>
                    <a:lumOff val="15000"/>
                  </a:schemeClr>
                </a:solidFill>
                <a:latin typeface="Arial" panose="020B0604020202020204" pitchFamily="34" charset="0"/>
                <a:cs typeface="Arial" panose="020B0604020202020204" pitchFamily="34" charset="0"/>
              </a:rPr>
              <a:t>On the left-hand side you will see a panel of icons, select the calendar icon to access a list of your upcoming meetings and to schedule meetings. </a:t>
            </a:r>
          </a:p>
        </p:txBody>
      </p:sp>
      <p:sp>
        <p:nvSpPr>
          <p:cNvPr id="106" name="TextBox 105">
            <a:extLst>
              <a:ext uri="{FF2B5EF4-FFF2-40B4-BE49-F238E27FC236}">
                <a16:creationId xmlns:a16="http://schemas.microsoft.com/office/drawing/2014/main" id="{6C17D0E2-898E-4C27-83AB-CBEBA99277A3}"/>
              </a:ext>
            </a:extLst>
          </p:cNvPr>
          <p:cNvSpPr txBox="1"/>
          <p:nvPr/>
        </p:nvSpPr>
        <p:spPr>
          <a:xfrm>
            <a:off x="1032960" y="4156740"/>
            <a:ext cx="5722627" cy="477054"/>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View Meetings</a:t>
            </a:r>
            <a:endParaRPr lang="en-US" sz="1400" b="1" dirty="0">
              <a:solidFill>
                <a:srgbClr val="0B4C92"/>
              </a:solidFill>
              <a:latin typeface="Arial" panose="020B0604020202020204" pitchFamily="34" charset="0"/>
              <a:cs typeface="Arial" panose="020B0604020202020204" pitchFamily="34" charset="0"/>
            </a:endParaRPr>
          </a:p>
          <a:p>
            <a:endParaRPr lang="en-US" sz="1100" b="1" dirty="0">
              <a:latin typeface="Arial" panose="020B0604020202020204" pitchFamily="34" charset="0"/>
              <a:cs typeface="Arial" panose="020B0604020202020204" pitchFamily="34" charset="0"/>
            </a:endParaRPr>
          </a:p>
        </p:txBody>
      </p:sp>
      <p:sp>
        <p:nvSpPr>
          <p:cNvPr id="107" name="Oval 106">
            <a:extLst>
              <a:ext uri="{FF2B5EF4-FFF2-40B4-BE49-F238E27FC236}">
                <a16:creationId xmlns:a16="http://schemas.microsoft.com/office/drawing/2014/main" id="{8F3085F8-8FBA-4CDE-ABA3-682FAF760F6E}"/>
              </a:ext>
            </a:extLst>
          </p:cNvPr>
          <p:cNvSpPr/>
          <p:nvPr/>
        </p:nvSpPr>
        <p:spPr>
          <a:xfrm>
            <a:off x="590611" y="4176735"/>
            <a:ext cx="365760" cy="365760"/>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b="1" dirty="0">
                <a:solidFill>
                  <a:schemeClr val="bg1"/>
                </a:solidFill>
                <a:latin typeface="Arial" panose="020B0604020202020204" pitchFamily="34" charset="0"/>
                <a:cs typeface="Arial" panose="020B0604020202020204" pitchFamily="34" charset="0"/>
              </a:rPr>
              <a:t>2</a:t>
            </a:r>
          </a:p>
        </p:txBody>
      </p:sp>
      <p:sp>
        <p:nvSpPr>
          <p:cNvPr id="108" name="Rectangle 107">
            <a:extLst>
              <a:ext uri="{FF2B5EF4-FFF2-40B4-BE49-F238E27FC236}">
                <a16:creationId xmlns:a16="http://schemas.microsoft.com/office/drawing/2014/main" id="{66C0FBA5-22D3-4108-90CC-CA425029D1D4}"/>
              </a:ext>
            </a:extLst>
          </p:cNvPr>
          <p:cNvSpPr/>
          <p:nvPr/>
        </p:nvSpPr>
        <p:spPr>
          <a:xfrm>
            <a:off x="1032344" y="4409948"/>
            <a:ext cx="6149445" cy="600164"/>
          </a:xfrm>
          <a:prstGeom prst="rect">
            <a:avLst/>
          </a:prstGeom>
        </p:spPr>
        <p:txBody>
          <a:bodyPr wrap="square">
            <a:spAutoFit/>
          </a:bodyPr>
          <a:lstStyle/>
          <a:p>
            <a:pPr marL="3175" lvl="2"/>
            <a:r>
              <a:rPr lang="en-US" sz="1100" kern="1400" dirty="0">
                <a:solidFill>
                  <a:schemeClr val="tx1">
                    <a:lumMod val="85000"/>
                    <a:lumOff val="15000"/>
                  </a:schemeClr>
                </a:solidFill>
                <a:latin typeface="Arial" panose="020B0604020202020204" pitchFamily="34" charset="0"/>
                <a:cs typeface="Arial" panose="020B0604020202020204" pitchFamily="34" charset="0"/>
              </a:rPr>
              <a:t>When the calendar icon is selected, you will see upcoming meetings scheduled on your Outlook calendar. Scroll up to view past scheduled meetings. You can also go to this tab to listen to any previous recordings. </a:t>
            </a:r>
          </a:p>
        </p:txBody>
      </p:sp>
      <p:sp>
        <p:nvSpPr>
          <p:cNvPr id="111" name="Rectangle 110">
            <a:extLst>
              <a:ext uri="{FF2B5EF4-FFF2-40B4-BE49-F238E27FC236}">
                <a16:creationId xmlns:a16="http://schemas.microsoft.com/office/drawing/2014/main" id="{DF415648-EC3D-4457-9E98-544E89A77926}"/>
              </a:ext>
            </a:extLst>
          </p:cNvPr>
          <p:cNvSpPr/>
          <p:nvPr/>
        </p:nvSpPr>
        <p:spPr>
          <a:xfrm>
            <a:off x="1032343" y="4980911"/>
            <a:ext cx="5585105" cy="261610"/>
          </a:xfrm>
          <a:prstGeom prst="rect">
            <a:avLst/>
          </a:prstGeom>
        </p:spPr>
        <p:txBody>
          <a:bodyPr wrap="square">
            <a:spAutoFit/>
          </a:bodyPr>
          <a:lstStyle/>
          <a:p>
            <a:pPr marL="3175" lvl="2"/>
            <a:r>
              <a:rPr lang="en-US" sz="1100" kern="1400">
                <a:solidFill>
                  <a:schemeClr val="tx1">
                    <a:lumMod val="85000"/>
                    <a:lumOff val="15000"/>
                  </a:schemeClr>
                </a:solidFill>
                <a:latin typeface="Arial" panose="020B0604020202020204" pitchFamily="34" charset="0"/>
                <a:cs typeface="Arial" panose="020B0604020202020204" pitchFamily="34" charset="0"/>
              </a:rPr>
              <a:t>Select a meeting to view meeting details, the meeting agenda, and the attendee list.</a:t>
            </a:r>
          </a:p>
        </p:txBody>
      </p:sp>
      <p:pic>
        <p:nvPicPr>
          <p:cNvPr id="35" name="Picture 34">
            <a:extLst>
              <a:ext uri="{FF2B5EF4-FFF2-40B4-BE49-F238E27FC236}">
                <a16:creationId xmlns:a16="http://schemas.microsoft.com/office/drawing/2014/main" id="{10DAF5C6-6067-4784-A164-D50E7EBEEAEB}"/>
              </a:ext>
            </a:extLst>
          </p:cNvPr>
          <p:cNvPicPr>
            <a:picLocks noChangeAspect="1"/>
          </p:cNvPicPr>
          <p:nvPr/>
        </p:nvPicPr>
        <p:blipFill>
          <a:blip r:embed="rId3"/>
          <a:srcRect/>
          <a:stretch/>
        </p:blipFill>
        <p:spPr>
          <a:xfrm>
            <a:off x="4312825" y="2662790"/>
            <a:ext cx="1170488" cy="1274071"/>
          </a:xfrm>
          <a:prstGeom prst="rect">
            <a:avLst/>
          </a:prstGeom>
        </p:spPr>
      </p:pic>
      <p:cxnSp>
        <p:nvCxnSpPr>
          <p:cNvPr id="41" name="Straight Connector 40">
            <a:extLst>
              <a:ext uri="{FF2B5EF4-FFF2-40B4-BE49-F238E27FC236}">
                <a16:creationId xmlns:a16="http://schemas.microsoft.com/office/drawing/2014/main" id="{508249EB-E9A9-4806-87FA-AF402EA1069A}"/>
              </a:ext>
            </a:extLst>
          </p:cNvPr>
          <p:cNvCxnSpPr>
            <a:cxnSpLocks/>
          </p:cNvCxnSpPr>
          <p:nvPr/>
        </p:nvCxnSpPr>
        <p:spPr>
          <a:xfrm>
            <a:off x="235954" y="4060560"/>
            <a:ext cx="7175242" cy="0"/>
          </a:xfrm>
          <a:prstGeom prst="line">
            <a:avLst/>
          </a:prstGeom>
          <a:ln>
            <a:solidFill>
              <a:srgbClr val="FF1A58"/>
            </a:solidFill>
            <a:prstDash val="dash"/>
          </a:ln>
        </p:spPr>
        <p:style>
          <a:lnRef idx="1">
            <a:schemeClr val="accent1"/>
          </a:lnRef>
          <a:fillRef idx="0">
            <a:schemeClr val="accent1"/>
          </a:fillRef>
          <a:effectRef idx="0">
            <a:schemeClr val="accent1"/>
          </a:effectRef>
          <a:fontRef idx="minor">
            <a:schemeClr val="tx1"/>
          </a:fontRef>
        </p:style>
      </p:cxnSp>
      <p:sp>
        <p:nvSpPr>
          <p:cNvPr id="113" name="TextBox 112">
            <a:extLst>
              <a:ext uri="{FF2B5EF4-FFF2-40B4-BE49-F238E27FC236}">
                <a16:creationId xmlns:a16="http://schemas.microsoft.com/office/drawing/2014/main" id="{AECA822A-5BF9-478A-B769-4E9C1C29A857}"/>
              </a:ext>
            </a:extLst>
          </p:cNvPr>
          <p:cNvSpPr txBox="1"/>
          <p:nvPr/>
        </p:nvSpPr>
        <p:spPr>
          <a:xfrm>
            <a:off x="977805" y="9360647"/>
            <a:ext cx="5722627" cy="384721"/>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Join Meetings</a:t>
            </a:r>
            <a:endParaRPr lang="en-US" sz="1400" b="1" dirty="0">
              <a:solidFill>
                <a:srgbClr val="0B4C92"/>
              </a:solidFill>
              <a:latin typeface="Arial" panose="020B0604020202020204" pitchFamily="34" charset="0"/>
              <a:cs typeface="Arial" panose="020B0604020202020204" pitchFamily="34" charset="0"/>
            </a:endParaRPr>
          </a:p>
          <a:p>
            <a:endParaRPr lang="en-US" sz="500" b="1" dirty="0">
              <a:latin typeface="Arial" panose="020B0604020202020204" pitchFamily="34" charset="0"/>
              <a:cs typeface="Arial" panose="020B0604020202020204" pitchFamily="34" charset="0"/>
            </a:endParaRPr>
          </a:p>
        </p:txBody>
      </p:sp>
      <p:sp>
        <p:nvSpPr>
          <p:cNvPr id="114" name="Oval 113">
            <a:extLst>
              <a:ext uri="{FF2B5EF4-FFF2-40B4-BE49-F238E27FC236}">
                <a16:creationId xmlns:a16="http://schemas.microsoft.com/office/drawing/2014/main" id="{32E58C77-A2F4-4D7D-B6DA-41228ABD3CBA}"/>
              </a:ext>
            </a:extLst>
          </p:cNvPr>
          <p:cNvSpPr/>
          <p:nvPr/>
        </p:nvSpPr>
        <p:spPr>
          <a:xfrm>
            <a:off x="581528" y="9362019"/>
            <a:ext cx="365760" cy="365760"/>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b="1" dirty="0">
                <a:solidFill>
                  <a:schemeClr val="bg1"/>
                </a:solidFill>
                <a:latin typeface="Arial" panose="020B0604020202020204" pitchFamily="34" charset="0"/>
                <a:cs typeface="Arial" panose="020B0604020202020204" pitchFamily="34" charset="0"/>
              </a:rPr>
              <a:t>4</a:t>
            </a:r>
          </a:p>
        </p:txBody>
      </p:sp>
      <p:sp>
        <p:nvSpPr>
          <p:cNvPr id="119" name="Rectangle 118">
            <a:extLst>
              <a:ext uri="{FF2B5EF4-FFF2-40B4-BE49-F238E27FC236}">
                <a16:creationId xmlns:a16="http://schemas.microsoft.com/office/drawing/2014/main" id="{B63CF795-FD3E-4054-A7B9-E48414C4028E}"/>
              </a:ext>
            </a:extLst>
          </p:cNvPr>
          <p:cNvSpPr/>
          <p:nvPr/>
        </p:nvSpPr>
        <p:spPr>
          <a:xfrm>
            <a:off x="689949" y="10042098"/>
            <a:ext cx="2162142" cy="769441"/>
          </a:xfrm>
          <a:prstGeom prst="rect">
            <a:avLst/>
          </a:prstGeom>
        </p:spPr>
        <p:txBody>
          <a:bodyPr wrap="square">
            <a:spAutoFit/>
          </a:bodyPr>
          <a:lstStyle/>
          <a:p>
            <a:pPr marL="174625" lvl="2" indent="-171450">
              <a:buFont typeface="Arial" panose="020B0604020202020204" pitchFamily="34" charset="0"/>
              <a:buChar char="•"/>
            </a:pPr>
            <a:r>
              <a:rPr lang="en-US" sz="1100" kern="1400" dirty="0">
                <a:solidFill>
                  <a:schemeClr val="tx1">
                    <a:lumMod val="85000"/>
                    <a:lumOff val="15000"/>
                  </a:schemeClr>
                </a:solidFill>
                <a:latin typeface="Arial" panose="020B0604020202020204" pitchFamily="34" charset="0"/>
                <a:cs typeface="Arial" panose="020B0604020202020204" pitchFamily="34" charset="0"/>
              </a:rPr>
              <a:t>From the Meetings tab, select the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Green button</a:t>
            </a:r>
            <a:r>
              <a:rPr lang="en-US" sz="1100" kern="1400" dirty="0">
                <a:solidFill>
                  <a:schemeClr val="tx1">
                    <a:lumMod val="85000"/>
                    <a:lumOff val="15000"/>
                  </a:schemeClr>
                </a:solidFill>
                <a:latin typeface="Arial" panose="020B0604020202020204" pitchFamily="34" charset="0"/>
                <a:cs typeface="Arial" panose="020B0604020202020204" pitchFamily="34" charset="0"/>
              </a:rPr>
              <a:t> when a meeting is ready to start.</a:t>
            </a:r>
          </a:p>
        </p:txBody>
      </p:sp>
      <p:sp>
        <p:nvSpPr>
          <p:cNvPr id="45" name="Rectangle 44">
            <a:extLst>
              <a:ext uri="{FF2B5EF4-FFF2-40B4-BE49-F238E27FC236}">
                <a16:creationId xmlns:a16="http://schemas.microsoft.com/office/drawing/2014/main" id="{6DA8A162-2BAB-411C-B9D2-38A02C4AC9F4}"/>
              </a:ext>
            </a:extLst>
          </p:cNvPr>
          <p:cNvSpPr/>
          <p:nvPr/>
        </p:nvSpPr>
        <p:spPr>
          <a:xfrm>
            <a:off x="964705" y="9608793"/>
            <a:ext cx="5814655" cy="430887"/>
          </a:xfrm>
          <a:prstGeom prst="rect">
            <a:avLst/>
          </a:prstGeom>
        </p:spPr>
        <p:txBody>
          <a:bodyPr wrap="square">
            <a:spAutoFit/>
          </a:bodyPr>
          <a:lstStyle/>
          <a:p>
            <a:pPr marL="3175" lvl="2"/>
            <a:r>
              <a:rPr lang="en-US" sz="1100" kern="1400" dirty="0">
                <a:solidFill>
                  <a:schemeClr val="tx1">
                    <a:lumMod val="85000"/>
                    <a:lumOff val="15000"/>
                  </a:schemeClr>
                </a:solidFill>
                <a:latin typeface="Arial" panose="020B0604020202020204" pitchFamily="34" charset="0"/>
                <a:cs typeface="Arial" panose="020B0604020202020204" pitchFamily="34" charset="0"/>
              </a:rPr>
              <a:t>Webex offers several ways to join a meeting. If you do not see these, select the dropdown for them to appear.</a:t>
            </a:r>
          </a:p>
        </p:txBody>
      </p:sp>
      <p:sp>
        <p:nvSpPr>
          <p:cNvPr id="47" name="Rectangle 46">
            <a:extLst>
              <a:ext uri="{FF2B5EF4-FFF2-40B4-BE49-F238E27FC236}">
                <a16:creationId xmlns:a16="http://schemas.microsoft.com/office/drawing/2014/main" id="{624932F2-0624-4CF3-902B-F7CFDBC4239C}"/>
              </a:ext>
            </a:extLst>
          </p:cNvPr>
          <p:cNvSpPr/>
          <p:nvPr/>
        </p:nvSpPr>
        <p:spPr>
          <a:xfrm>
            <a:off x="662999" y="10765884"/>
            <a:ext cx="2180947" cy="1277273"/>
          </a:xfrm>
          <a:prstGeom prst="rect">
            <a:avLst/>
          </a:prstGeom>
        </p:spPr>
        <p:txBody>
          <a:bodyPr wrap="square">
            <a:spAutoFit/>
          </a:bodyPr>
          <a:lstStyle/>
          <a:p>
            <a:pPr marL="174625" lvl="2" indent="-171450">
              <a:buFont typeface="Arial" panose="020B0604020202020204" pitchFamily="34" charset="0"/>
              <a:buChar char="•"/>
            </a:pPr>
            <a:r>
              <a:rPr lang="en-US" sz="1100" kern="1400" dirty="0">
                <a:solidFill>
                  <a:schemeClr val="tx1">
                    <a:lumMod val="85000"/>
                    <a:lumOff val="15000"/>
                  </a:schemeClr>
                </a:solidFill>
                <a:latin typeface="Arial" panose="020B0604020202020204" pitchFamily="34" charset="0"/>
                <a:cs typeface="Arial" panose="020B0604020202020204" pitchFamily="34" charset="0"/>
              </a:rPr>
              <a:t>From the Meetings tab, select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Join a meeting</a:t>
            </a:r>
            <a:r>
              <a:rPr lang="en-US" sz="1100" kern="1400" dirty="0">
                <a:solidFill>
                  <a:schemeClr val="tx1">
                    <a:lumMod val="85000"/>
                    <a:lumOff val="15000"/>
                  </a:schemeClr>
                </a:solidFill>
                <a:latin typeface="Arial" panose="020B0604020202020204" pitchFamily="34" charset="0"/>
                <a:cs typeface="Arial" panose="020B0604020202020204" pitchFamily="34" charset="0"/>
              </a:rPr>
              <a:t> to search for a name to join their Personal Room, or enter a meeting number, video address, or meeting link.</a:t>
            </a:r>
          </a:p>
        </p:txBody>
      </p:sp>
      <p:pic>
        <p:nvPicPr>
          <p:cNvPr id="9" name="Picture 8">
            <a:extLst>
              <a:ext uri="{FF2B5EF4-FFF2-40B4-BE49-F238E27FC236}">
                <a16:creationId xmlns:a16="http://schemas.microsoft.com/office/drawing/2014/main" id="{B0ADF7DC-1724-40EB-8AEB-756D404D4F3C}"/>
              </a:ext>
            </a:extLst>
          </p:cNvPr>
          <p:cNvPicPr>
            <a:picLocks noChangeAspect="1"/>
          </p:cNvPicPr>
          <p:nvPr/>
        </p:nvPicPr>
        <p:blipFill>
          <a:blip r:embed="rId4"/>
          <a:stretch>
            <a:fillRect/>
          </a:stretch>
        </p:blipFill>
        <p:spPr>
          <a:xfrm>
            <a:off x="3078977" y="10892425"/>
            <a:ext cx="2264421" cy="430353"/>
          </a:xfrm>
          <a:prstGeom prst="rect">
            <a:avLst/>
          </a:prstGeom>
          <a:effectLst>
            <a:outerShdw blurRad="177800" dist="38100" dir="4200000" sx="103000" sy="103000" algn="tl" rotWithShape="0">
              <a:prstClr val="black">
                <a:alpha val="40000"/>
              </a:prstClr>
            </a:outerShdw>
          </a:effectLst>
        </p:spPr>
      </p:pic>
      <p:sp>
        <p:nvSpPr>
          <p:cNvPr id="68" name="Rectangle 67">
            <a:extLst>
              <a:ext uri="{FF2B5EF4-FFF2-40B4-BE49-F238E27FC236}">
                <a16:creationId xmlns:a16="http://schemas.microsoft.com/office/drawing/2014/main" id="{F7D0FF98-E767-4668-8F7C-289BB2013108}"/>
              </a:ext>
            </a:extLst>
          </p:cNvPr>
          <p:cNvSpPr/>
          <p:nvPr/>
        </p:nvSpPr>
        <p:spPr>
          <a:xfrm>
            <a:off x="662999" y="12025421"/>
            <a:ext cx="2173572" cy="600164"/>
          </a:xfrm>
          <a:prstGeom prst="rect">
            <a:avLst/>
          </a:prstGeom>
        </p:spPr>
        <p:txBody>
          <a:bodyPr wrap="square">
            <a:spAutoFit/>
          </a:bodyPr>
          <a:lstStyle/>
          <a:p>
            <a:pPr marL="174625" lvl="2" indent="-171450">
              <a:buFont typeface="Arial" panose="020B0604020202020204" pitchFamily="34" charset="0"/>
              <a:buChar char="•"/>
            </a:pPr>
            <a:r>
              <a:rPr lang="en-US" sz="1100" kern="1400" dirty="0">
                <a:solidFill>
                  <a:schemeClr val="tx1">
                    <a:lumMod val="85000"/>
                    <a:lumOff val="15000"/>
                  </a:schemeClr>
                </a:solidFill>
                <a:latin typeface="Arial" panose="020B0604020202020204" pitchFamily="34" charset="0"/>
                <a:cs typeface="Arial" panose="020B0604020202020204" pitchFamily="34" charset="0"/>
              </a:rPr>
              <a:t>Join by entering the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video address </a:t>
            </a:r>
            <a:r>
              <a:rPr lang="en-US" sz="1100" kern="1400" dirty="0">
                <a:solidFill>
                  <a:schemeClr val="tx1">
                    <a:lumMod val="85000"/>
                    <a:lumOff val="15000"/>
                  </a:schemeClr>
                </a:solidFill>
                <a:latin typeface="Arial" panose="020B0604020202020204" pitchFamily="34" charset="0"/>
                <a:cs typeface="Arial" panose="020B0604020202020204" pitchFamily="34" charset="0"/>
              </a:rPr>
              <a:t>found in your    meeting invite.</a:t>
            </a:r>
          </a:p>
        </p:txBody>
      </p:sp>
      <p:pic>
        <p:nvPicPr>
          <p:cNvPr id="28" name="Picture 27">
            <a:extLst>
              <a:ext uri="{FF2B5EF4-FFF2-40B4-BE49-F238E27FC236}">
                <a16:creationId xmlns:a16="http://schemas.microsoft.com/office/drawing/2014/main" id="{06B81688-F3F4-4641-A28F-70277A84785D}"/>
              </a:ext>
            </a:extLst>
          </p:cNvPr>
          <p:cNvPicPr>
            <a:picLocks noChangeAspect="1"/>
          </p:cNvPicPr>
          <p:nvPr/>
        </p:nvPicPr>
        <p:blipFill>
          <a:blip r:embed="rId5"/>
          <a:stretch>
            <a:fillRect/>
          </a:stretch>
        </p:blipFill>
        <p:spPr>
          <a:xfrm>
            <a:off x="3031125" y="11828657"/>
            <a:ext cx="2923309" cy="443780"/>
          </a:xfrm>
          <a:prstGeom prst="rect">
            <a:avLst/>
          </a:prstGeom>
          <a:effectLst>
            <a:outerShdw blurRad="177800" dist="38100" dir="4200000" sx="103000" sy="103000" algn="tl" rotWithShape="0">
              <a:prstClr val="black">
                <a:alpha val="40000"/>
              </a:prstClr>
            </a:outerShdw>
          </a:effectLst>
        </p:spPr>
      </p:pic>
      <p:cxnSp>
        <p:nvCxnSpPr>
          <p:cNvPr id="78" name="Straight Connector 77">
            <a:extLst>
              <a:ext uri="{FF2B5EF4-FFF2-40B4-BE49-F238E27FC236}">
                <a16:creationId xmlns:a16="http://schemas.microsoft.com/office/drawing/2014/main" id="{6AB2ABF4-0296-4A65-BF15-BCF4E79292ED}"/>
              </a:ext>
            </a:extLst>
          </p:cNvPr>
          <p:cNvCxnSpPr>
            <a:cxnSpLocks/>
            <a:stCxn id="9" idx="1"/>
            <a:endCxn id="47" idx="3"/>
          </p:cNvCxnSpPr>
          <p:nvPr/>
        </p:nvCxnSpPr>
        <p:spPr>
          <a:xfrm flipH="1">
            <a:off x="2843946" y="11107602"/>
            <a:ext cx="235031" cy="29691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F220837A-E6F4-4BEA-A730-5ACCED343A81}"/>
              </a:ext>
            </a:extLst>
          </p:cNvPr>
          <p:cNvCxnSpPr>
            <a:cxnSpLocks/>
          </p:cNvCxnSpPr>
          <p:nvPr/>
        </p:nvCxnSpPr>
        <p:spPr>
          <a:xfrm>
            <a:off x="2843945" y="10910213"/>
            <a:ext cx="0" cy="8868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FCDD9D2-0052-4B94-B655-C582F5C912A7}"/>
              </a:ext>
            </a:extLst>
          </p:cNvPr>
          <p:cNvCxnSpPr>
            <a:cxnSpLocks/>
          </p:cNvCxnSpPr>
          <p:nvPr/>
        </p:nvCxnSpPr>
        <p:spPr>
          <a:xfrm>
            <a:off x="2836570" y="12087415"/>
            <a:ext cx="0" cy="48696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CDD1250-A040-488E-9EC6-7545FB3CD5F5}"/>
              </a:ext>
            </a:extLst>
          </p:cNvPr>
          <p:cNvCxnSpPr>
            <a:cxnSpLocks/>
            <a:stCxn id="28" idx="1"/>
            <a:endCxn id="68" idx="3"/>
          </p:cNvCxnSpPr>
          <p:nvPr/>
        </p:nvCxnSpPr>
        <p:spPr>
          <a:xfrm flipH="1">
            <a:off x="2836571" y="12050547"/>
            <a:ext cx="194554" cy="27495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441F5823-2B47-4046-9272-6EDA408D61C5}"/>
              </a:ext>
            </a:extLst>
          </p:cNvPr>
          <p:cNvCxnSpPr>
            <a:cxnSpLocks/>
          </p:cNvCxnSpPr>
          <p:nvPr/>
        </p:nvCxnSpPr>
        <p:spPr>
          <a:xfrm>
            <a:off x="2843945" y="10130048"/>
            <a:ext cx="0" cy="45558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87" name="Trapezoid 86">
            <a:extLst>
              <a:ext uri="{FF2B5EF4-FFF2-40B4-BE49-F238E27FC236}">
                <a16:creationId xmlns:a16="http://schemas.microsoft.com/office/drawing/2014/main" id="{C2C7D5B0-9BB6-471F-A58F-C8B979B6781E}"/>
              </a:ext>
            </a:extLst>
          </p:cNvPr>
          <p:cNvSpPr/>
          <p:nvPr/>
        </p:nvSpPr>
        <p:spPr>
          <a:xfrm rot="16200000">
            <a:off x="4622660" y="10289955"/>
            <a:ext cx="791376" cy="1278947"/>
          </a:xfrm>
          <a:prstGeom prst="trapezoid">
            <a:avLst>
              <a:gd name="adj" fmla="val 41399"/>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C81F5A6C-8A0A-45B9-AFA5-3C24EA0B8742}"/>
              </a:ext>
            </a:extLst>
          </p:cNvPr>
          <p:cNvPicPr>
            <a:picLocks noChangeAspect="1"/>
          </p:cNvPicPr>
          <p:nvPr/>
        </p:nvPicPr>
        <p:blipFill rotWithShape="1">
          <a:blip r:embed="rId6"/>
          <a:srcRect b="54797"/>
          <a:stretch/>
        </p:blipFill>
        <p:spPr>
          <a:xfrm>
            <a:off x="5659698" y="10533742"/>
            <a:ext cx="1638195" cy="791379"/>
          </a:xfrm>
          <a:prstGeom prst="rect">
            <a:avLst/>
          </a:prstGeom>
          <a:effectLst>
            <a:outerShdw blurRad="177800" dist="38100" dir="4200000" sx="103000" sy="103000" algn="tl" rotWithShape="0">
              <a:prstClr val="black">
                <a:alpha val="40000"/>
              </a:prstClr>
            </a:outerShdw>
          </a:effectLst>
        </p:spPr>
      </p:pic>
      <p:cxnSp>
        <p:nvCxnSpPr>
          <p:cNvPr id="42" name="Straight Connector 41">
            <a:extLst>
              <a:ext uri="{FF2B5EF4-FFF2-40B4-BE49-F238E27FC236}">
                <a16:creationId xmlns:a16="http://schemas.microsoft.com/office/drawing/2014/main" id="{4B79BE9A-4C17-4281-B1B1-D5357A490F6C}"/>
              </a:ext>
            </a:extLst>
          </p:cNvPr>
          <p:cNvCxnSpPr>
            <a:cxnSpLocks/>
          </p:cNvCxnSpPr>
          <p:nvPr/>
        </p:nvCxnSpPr>
        <p:spPr>
          <a:xfrm>
            <a:off x="337952" y="9266522"/>
            <a:ext cx="7175242" cy="0"/>
          </a:xfrm>
          <a:prstGeom prst="line">
            <a:avLst/>
          </a:prstGeom>
          <a:ln>
            <a:solidFill>
              <a:srgbClr val="FF1A58"/>
            </a:solidFill>
            <a:prstDash val="dash"/>
          </a:ln>
        </p:spPr>
        <p:style>
          <a:lnRef idx="1">
            <a:schemeClr val="accent1"/>
          </a:lnRef>
          <a:fillRef idx="0">
            <a:schemeClr val="accent1"/>
          </a:fillRef>
          <a:effectRef idx="0">
            <a:schemeClr val="accent1"/>
          </a:effectRef>
          <a:fontRef idx="minor">
            <a:schemeClr val="tx1"/>
          </a:fontRef>
        </p:style>
      </p:cxnSp>
      <p:grpSp>
        <p:nvGrpSpPr>
          <p:cNvPr id="97" name="Group 96">
            <a:extLst>
              <a:ext uri="{FF2B5EF4-FFF2-40B4-BE49-F238E27FC236}">
                <a16:creationId xmlns:a16="http://schemas.microsoft.com/office/drawing/2014/main" id="{E2DD96CF-8BE1-413C-ACF4-3C610BAA21E5}"/>
              </a:ext>
            </a:extLst>
          </p:cNvPr>
          <p:cNvGrpSpPr/>
          <p:nvPr/>
        </p:nvGrpSpPr>
        <p:grpSpPr>
          <a:xfrm>
            <a:off x="578713" y="7166455"/>
            <a:ext cx="6551180" cy="2062486"/>
            <a:chOff x="517619" y="10534206"/>
            <a:chExt cx="6551180" cy="2062486"/>
          </a:xfrm>
        </p:grpSpPr>
        <p:sp>
          <p:nvSpPr>
            <p:cNvPr id="56" name="TextBox 55">
              <a:extLst>
                <a:ext uri="{FF2B5EF4-FFF2-40B4-BE49-F238E27FC236}">
                  <a16:creationId xmlns:a16="http://schemas.microsoft.com/office/drawing/2014/main" id="{A242C5BA-C0F1-448B-88E8-8F1241AAA37A}"/>
                </a:ext>
              </a:extLst>
            </p:cNvPr>
            <p:cNvSpPr txBox="1"/>
            <p:nvPr/>
          </p:nvSpPr>
          <p:spPr>
            <a:xfrm>
              <a:off x="913896" y="10534206"/>
              <a:ext cx="5722627" cy="477054"/>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Meeting Capabilities</a:t>
              </a:r>
              <a:endParaRPr lang="en-US" sz="1400" b="1" dirty="0">
                <a:solidFill>
                  <a:srgbClr val="0B4C92"/>
                </a:solidFill>
                <a:latin typeface="Arial" panose="020B0604020202020204" pitchFamily="34" charset="0"/>
                <a:cs typeface="Arial" panose="020B0604020202020204" pitchFamily="34" charset="0"/>
              </a:endParaRPr>
            </a:p>
            <a:p>
              <a:endParaRPr lang="en-US" sz="1100" b="1" dirty="0">
                <a:latin typeface="Arial" panose="020B0604020202020204" pitchFamily="34" charset="0"/>
                <a:cs typeface="Arial" panose="020B0604020202020204" pitchFamily="34" charset="0"/>
              </a:endParaRPr>
            </a:p>
          </p:txBody>
        </p:sp>
        <p:sp>
          <p:nvSpPr>
            <p:cNvPr id="57" name="Oval 56">
              <a:extLst>
                <a:ext uri="{FF2B5EF4-FFF2-40B4-BE49-F238E27FC236}">
                  <a16:creationId xmlns:a16="http://schemas.microsoft.com/office/drawing/2014/main" id="{F1495DF8-F23B-4377-9DA1-0CDDD6A8E140}"/>
                </a:ext>
              </a:extLst>
            </p:cNvPr>
            <p:cNvSpPr/>
            <p:nvPr/>
          </p:nvSpPr>
          <p:spPr>
            <a:xfrm>
              <a:off x="517619" y="10535578"/>
              <a:ext cx="365760" cy="365760"/>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b="1" dirty="0">
                  <a:solidFill>
                    <a:schemeClr val="bg1"/>
                  </a:solidFill>
                  <a:latin typeface="Arial" panose="020B0604020202020204" pitchFamily="34" charset="0"/>
                  <a:cs typeface="Arial" panose="020B0604020202020204" pitchFamily="34" charset="0"/>
                </a:rPr>
                <a:t>3</a:t>
              </a:r>
            </a:p>
          </p:txBody>
        </p:sp>
        <p:sp>
          <p:nvSpPr>
            <p:cNvPr id="58" name="Rectangle 57">
              <a:extLst>
                <a:ext uri="{FF2B5EF4-FFF2-40B4-BE49-F238E27FC236}">
                  <a16:creationId xmlns:a16="http://schemas.microsoft.com/office/drawing/2014/main" id="{57E51F8F-C634-4EDB-918E-7E86E7B2473A}"/>
                </a:ext>
              </a:extLst>
            </p:cNvPr>
            <p:cNvSpPr/>
            <p:nvPr/>
          </p:nvSpPr>
          <p:spPr>
            <a:xfrm>
              <a:off x="925854" y="10838205"/>
              <a:ext cx="5814655" cy="261610"/>
            </a:xfrm>
            <a:prstGeom prst="rect">
              <a:avLst/>
            </a:prstGeom>
          </p:spPr>
          <p:txBody>
            <a:bodyPr wrap="square">
              <a:spAutoFit/>
            </a:bodyPr>
            <a:lstStyle/>
            <a:p>
              <a:pPr marL="3175" lvl="2"/>
              <a:r>
                <a:rPr lang="en-US" sz="1100" kern="1400" dirty="0">
                  <a:solidFill>
                    <a:schemeClr val="tx1">
                      <a:lumMod val="85000"/>
                      <a:lumOff val="15000"/>
                    </a:schemeClr>
                  </a:solidFill>
                  <a:latin typeface="Arial" panose="020B0604020202020204" pitchFamily="34" charset="0"/>
                  <a:cs typeface="Arial" panose="020B0604020202020204" pitchFamily="34" charset="0"/>
                </a:rPr>
                <a:t>You can use these features from your toolbar while you are in a meeting.</a:t>
              </a:r>
            </a:p>
          </p:txBody>
        </p:sp>
        <p:pic>
          <p:nvPicPr>
            <p:cNvPr id="26" name="Picture 25">
              <a:extLst>
                <a:ext uri="{FF2B5EF4-FFF2-40B4-BE49-F238E27FC236}">
                  <a16:creationId xmlns:a16="http://schemas.microsoft.com/office/drawing/2014/main" id="{8D423979-CC8F-41B2-9482-514D4DACA539}"/>
                </a:ext>
              </a:extLst>
            </p:cNvPr>
            <p:cNvPicPr>
              <a:picLocks noChangeAspect="1"/>
            </p:cNvPicPr>
            <p:nvPr/>
          </p:nvPicPr>
          <p:blipFill rotWithShape="1">
            <a:blip r:embed="rId7"/>
            <a:srcRect l="551" r="19369" b="-6000"/>
            <a:stretch/>
          </p:blipFill>
          <p:spPr>
            <a:xfrm>
              <a:off x="833740" y="11183661"/>
              <a:ext cx="6104919" cy="409527"/>
            </a:xfrm>
            <a:prstGeom prst="rect">
              <a:avLst/>
            </a:prstGeom>
          </p:spPr>
        </p:pic>
        <p:sp>
          <p:nvSpPr>
            <p:cNvPr id="64" name="Rectangle 63">
              <a:extLst>
                <a:ext uri="{FF2B5EF4-FFF2-40B4-BE49-F238E27FC236}">
                  <a16:creationId xmlns:a16="http://schemas.microsoft.com/office/drawing/2014/main" id="{10F6B5E2-D4D0-4113-BE17-D70F56331C5E}"/>
                </a:ext>
              </a:extLst>
            </p:cNvPr>
            <p:cNvSpPr/>
            <p:nvPr/>
          </p:nvSpPr>
          <p:spPr>
            <a:xfrm>
              <a:off x="740393" y="11629956"/>
              <a:ext cx="1110744" cy="430887"/>
            </a:xfrm>
            <a:prstGeom prst="rect">
              <a:avLst/>
            </a:prstGeom>
          </p:spPr>
          <p:txBody>
            <a:bodyPr wrap="square">
              <a:spAutoFit/>
            </a:bodyPr>
            <a:lstStyle/>
            <a:p>
              <a:pPr marL="3175" lvl="2" algn="ctr"/>
              <a:r>
                <a:rPr lang="en-US" sz="1100" kern="1400">
                  <a:solidFill>
                    <a:schemeClr val="tx1">
                      <a:lumMod val="85000"/>
                      <a:lumOff val="15000"/>
                    </a:schemeClr>
                  </a:solidFill>
                  <a:latin typeface="Arial" panose="020B0604020202020204" pitchFamily="34" charset="0"/>
                  <a:cs typeface="Arial" panose="020B0604020202020204" pitchFamily="34" charset="0"/>
                </a:rPr>
                <a:t>Mute / Unmute your audio</a:t>
              </a:r>
            </a:p>
          </p:txBody>
        </p:sp>
        <p:sp>
          <p:nvSpPr>
            <p:cNvPr id="65" name="Rectangle 64">
              <a:extLst>
                <a:ext uri="{FF2B5EF4-FFF2-40B4-BE49-F238E27FC236}">
                  <a16:creationId xmlns:a16="http://schemas.microsoft.com/office/drawing/2014/main" id="{FBFCBF2A-CAF3-4D21-8343-C21C27A9804A}"/>
                </a:ext>
              </a:extLst>
            </p:cNvPr>
            <p:cNvSpPr/>
            <p:nvPr/>
          </p:nvSpPr>
          <p:spPr>
            <a:xfrm>
              <a:off x="1945470" y="11625337"/>
              <a:ext cx="845584" cy="600164"/>
            </a:xfrm>
            <a:prstGeom prst="rect">
              <a:avLst/>
            </a:prstGeom>
          </p:spPr>
          <p:txBody>
            <a:bodyPr wrap="square">
              <a:spAutoFit/>
            </a:bodyPr>
            <a:lstStyle/>
            <a:p>
              <a:pPr marL="3175" lvl="2" algn="ctr"/>
              <a:r>
                <a:rPr lang="en-US" sz="1100" kern="1400">
                  <a:solidFill>
                    <a:schemeClr val="tx1">
                      <a:lumMod val="85000"/>
                      <a:lumOff val="15000"/>
                    </a:schemeClr>
                  </a:solidFill>
                  <a:latin typeface="Arial" panose="020B0604020202020204" pitchFamily="34" charset="0"/>
                  <a:cs typeface="Arial" panose="020B0604020202020204" pitchFamily="34" charset="0"/>
                </a:rPr>
                <a:t>Start / Stop your video</a:t>
              </a:r>
            </a:p>
          </p:txBody>
        </p:sp>
        <p:sp>
          <p:nvSpPr>
            <p:cNvPr id="66" name="Rectangle 65">
              <a:extLst>
                <a:ext uri="{FF2B5EF4-FFF2-40B4-BE49-F238E27FC236}">
                  <a16:creationId xmlns:a16="http://schemas.microsoft.com/office/drawing/2014/main" id="{41A1C8BA-1157-4A88-9EC0-B848CE0D6E0D}"/>
                </a:ext>
              </a:extLst>
            </p:cNvPr>
            <p:cNvSpPr/>
            <p:nvPr/>
          </p:nvSpPr>
          <p:spPr>
            <a:xfrm>
              <a:off x="2750385" y="11648047"/>
              <a:ext cx="951370" cy="600164"/>
            </a:xfrm>
            <a:prstGeom prst="rect">
              <a:avLst/>
            </a:prstGeom>
          </p:spPr>
          <p:txBody>
            <a:bodyPr wrap="square">
              <a:spAutoFit/>
            </a:bodyPr>
            <a:lstStyle/>
            <a:p>
              <a:pPr marL="3175" lvl="2" algn="ctr"/>
              <a:r>
                <a:rPr lang="en-US" sz="1100" kern="1400" dirty="0">
                  <a:solidFill>
                    <a:schemeClr val="tx1">
                      <a:lumMod val="85000"/>
                      <a:lumOff val="15000"/>
                    </a:schemeClr>
                  </a:solidFill>
                  <a:latin typeface="Arial" panose="020B0604020202020204" pitchFamily="34" charset="0"/>
                  <a:cs typeface="Arial" panose="020B0604020202020204" pitchFamily="34" charset="0"/>
                </a:rPr>
                <a:t>Share your screen or application</a:t>
              </a:r>
            </a:p>
          </p:txBody>
        </p:sp>
        <p:sp>
          <p:nvSpPr>
            <p:cNvPr id="67" name="Rectangle 66">
              <a:extLst>
                <a:ext uri="{FF2B5EF4-FFF2-40B4-BE49-F238E27FC236}">
                  <a16:creationId xmlns:a16="http://schemas.microsoft.com/office/drawing/2014/main" id="{8124988D-6382-473A-86FD-6C82DE59B973}"/>
                </a:ext>
              </a:extLst>
            </p:cNvPr>
            <p:cNvSpPr/>
            <p:nvPr/>
          </p:nvSpPr>
          <p:spPr>
            <a:xfrm>
              <a:off x="3649234" y="11657974"/>
              <a:ext cx="832022" cy="600164"/>
            </a:xfrm>
            <a:prstGeom prst="rect">
              <a:avLst/>
            </a:prstGeom>
          </p:spPr>
          <p:txBody>
            <a:bodyPr wrap="square">
              <a:spAutoFit/>
            </a:bodyPr>
            <a:lstStyle/>
            <a:p>
              <a:pPr marL="3175" lvl="2" algn="ctr"/>
              <a:r>
                <a:rPr lang="en-US" sz="1100" kern="1400">
                  <a:solidFill>
                    <a:schemeClr val="tx1">
                      <a:lumMod val="85000"/>
                      <a:lumOff val="15000"/>
                    </a:schemeClr>
                  </a:solidFill>
                  <a:latin typeface="Arial" panose="020B0604020202020204" pitchFamily="34" charset="0"/>
                  <a:cs typeface="Arial" panose="020B0604020202020204" pitchFamily="34" charset="0"/>
                </a:rPr>
                <a:t>Record the meeting</a:t>
              </a:r>
            </a:p>
          </p:txBody>
        </p:sp>
        <p:sp>
          <p:nvSpPr>
            <p:cNvPr id="69" name="Rectangle 68">
              <a:extLst>
                <a:ext uri="{FF2B5EF4-FFF2-40B4-BE49-F238E27FC236}">
                  <a16:creationId xmlns:a16="http://schemas.microsoft.com/office/drawing/2014/main" id="{08A8D844-ADD9-443F-B92F-B34F9CA1C490}"/>
                </a:ext>
              </a:extLst>
            </p:cNvPr>
            <p:cNvSpPr/>
            <p:nvPr/>
          </p:nvSpPr>
          <p:spPr>
            <a:xfrm>
              <a:off x="4433183" y="11657973"/>
              <a:ext cx="1322432" cy="938719"/>
            </a:xfrm>
            <a:prstGeom prst="rect">
              <a:avLst/>
            </a:prstGeom>
          </p:spPr>
          <p:txBody>
            <a:bodyPr wrap="square">
              <a:spAutoFit/>
            </a:bodyPr>
            <a:lstStyle/>
            <a:p>
              <a:pPr marL="3175" lvl="2" algn="ctr"/>
              <a:r>
                <a:rPr lang="en-US" sz="1100" kern="1400" dirty="0">
                  <a:solidFill>
                    <a:schemeClr val="tx1">
                      <a:lumMod val="85000"/>
                      <a:lumOff val="15000"/>
                    </a:schemeClr>
                  </a:solidFill>
                  <a:latin typeface="Arial" panose="020B0604020202020204" pitchFamily="34" charset="0"/>
                  <a:cs typeface="Arial" panose="020B0604020202020204" pitchFamily="34" charset="0"/>
                </a:rPr>
                <a:t>Create Breakout Session assignments and start Breakout Sessions</a:t>
              </a:r>
            </a:p>
          </p:txBody>
        </p:sp>
        <p:sp>
          <p:nvSpPr>
            <p:cNvPr id="70" name="Rectangle 69">
              <a:extLst>
                <a:ext uri="{FF2B5EF4-FFF2-40B4-BE49-F238E27FC236}">
                  <a16:creationId xmlns:a16="http://schemas.microsoft.com/office/drawing/2014/main" id="{AB7698B6-D786-495B-8362-B7F0F746D72D}"/>
                </a:ext>
              </a:extLst>
            </p:cNvPr>
            <p:cNvSpPr/>
            <p:nvPr/>
          </p:nvSpPr>
          <p:spPr>
            <a:xfrm>
              <a:off x="5566442" y="11648047"/>
              <a:ext cx="818848" cy="769441"/>
            </a:xfrm>
            <a:prstGeom prst="rect">
              <a:avLst/>
            </a:prstGeom>
          </p:spPr>
          <p:txBody>
            <a:bodyPr wrap="square">
              <a:spAutoFit/>
            </a:bodyPr>
            <a:lstStyle/>
            <a:p>
              <a:pPr marL="3175" lvl="2" algn="ctr"/>
              <a:r>
                <a:rPr lang="en-US" sz="1100" kern="1400">
                  <a:solidFill>
                    <a:schemeClr val="tx1">
                      <a:lumMod val="85000"/>
                      <a:lumOff val="15000"/>
                    </a:schemeClr>
                  </a:solidFill>
                  <a:latin typeface="Arial" panose="020B0604020202020204" pitchFamily="34" charset="0"/>
                  <a:cs typeface="Arial" panose="020B0604020202020204" pitchFamily="34" charset="0"/>
                </a:rPr>
                <a:t>Send reactions or raise your hand</a:t>
              </a:r>
            </a:p>
          </p:txBody>
        </p:sp>
        <p:sp>
          <p:nvSpPr>
            <p:cNvPr id="71" name="Rectangle 70">
              <a:extLst>
                <a:ext uri="{FF2B5EF4-FFF2-40B4-BE49-F238E27FC236}">
                  <a16:creationId xmlns:a16="http://schemas.microsoft.com/office/drawing/2014/main" id="{A2D58629-0B48-4AB3-A92A-DCF3BA06A228}"/>
                </a:ext>
              </a:extLst>
            </p:cNvPr>
            <p:cNvSpPr/>
            <p:nvPr/>
          </p:nvSpPr>
          <p:spPr>
            <a:xfrm>
              <a:off x="6370542" y="11618780"/>
              <a:ext cx="698257" cy="430887"/>
            </a:xfrm>
            <a:prstGeom prst="rect">
              <a:avLst/>
            </a:prstGeom>
          </p:spPr>
          <p:txBody>
            <a:bodyPr wrap="square">
              <a:spAutoFit/>
            </a:bodyPr>
            <a:lstStyle/>
            <a:p>
              <a:pPr marL="3175" lvl="2" algn="ctr"/>
              <a:r>
                <a:rPr lang="en-US" sz="1100" kern="1400" dirty="0">
                  <a:solidFill>
                    <a:schemeClr val="tx1">
                      <a:lumMod val="85000"/>
                      <a:lumOff val="15000"/>
                    </a:schemeClr>
                  </a:solidFill>
                  <a:latin typeface="Arial" panose="020B0604020202020204" pitchFamily="34" charset="0"/>
                  <a:cs typeface="Arial" panose="020B0604020202020204" pitchFamily="34" charset="0"/>
                </a:rPr>
                <a:t>Leave meeting</a:t>
              </a:r>
            </a:p>
          </p:txBody>
        </p:sp>
        <p:cxnSp>
          <p:nvCxnSpPr>
            <p:cNvPr id="74" name="Straight Connector 73">
              <a:extLst>
                <a:ext uri="{FF2B5EF4-FFF2-40B4-BE49-F238E27FC236}">
                  <a16:creationId xmlns:a16="http://schemas.microsoft.com/office/drawing/2014/main" id="{74155D07-B0A6-478F-87FD-3F1E40F47F26}"/>
                </a:ext>
              </a:extLst>
            </p:cNvPr>
            <p:cNvCxnSpPr>
              <a:cxnSpLocks/>
            </p:cNvCxnSpPr>
            <p:nvPr/>
          </p:nvCxnSpPr>
          <p:spPr>
            <a:xfrm flipH="1">
              <a:off x="850083" y="11657974"/>
              <a:ext cx="904619"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4B46271F-7496-4A53-B02B-34DF2426E037}"/>
                </a:ext>
              </a:extLst>
            </p:cNvPr>
            <p:cNvCxnSpPr>
              <a:cxnSpLocks/>
            </p:cNvCxnSpPr>
            <p:nvPr/>
          </p:nvCxnSpPr>
          <p:spPr>
            <a:xfrm>
              <a:off x="1290989" y="11496368"/>
              <a:ext cx="0" cy="16160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4D4EA845-DA9B-4855-B34F-CE38488BF4FD}"/>
                </a:ext>
              </a:extLst>
            </p:cNvPr>
            <p:cNvCxnSpPr>
              <a:cxnSpLocks/>
            </p:cNvCxnSpPr>
            <p:nvPr/>
          </p:nvCxnSpPr>
          <p:spPr>
            <a:xfrm flipH="1">
              <a:off x="1908480" y="11657975"/>
              <a:ext cx="916164" cy="1"/>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C062B573-354C-4233-8F2D-1736D49E8C68}"/>
                </a:ext>
              </a:extLst>
            </p:cNvPr>
            <p:cNvCxnSpPr>
              <a:cxnSpLocks/>
            </p:cNvCxnSpPr>
            <p:nvPr/>
          </p:nvCxnSpPr>
          <p:spPr>
            <a:xfrm>
              <a:off x="2382130" y="11496368"/>
              <a:ext cx="0" cy="16160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E8750ACB-B0CA-4666-9CFB-DB1D2AF65B3B}"/>
                </a:ext>
              </a:extLst>
            </p:cNvPr>
            <p:cNvCxnSpPr>
              <a:cxnSpLocks/>
            </p:cNvCxnSpPr>
            <p:nvPr/>
          </p:nvCxnSpPr>
          <p:spPr>
            <a:xfrm flipH="1">
              <a:off x="2928563" y="11657974"/>
              <a:ext cx="705923"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047DDEC9-2C22-4EF1-A1F8-DB05C8FBF5CD}"/>
                </a:ext>
              </a:extLst>
            </p:cNvPr>
            <p:cNvCxnSpPr>
              <a:cxnSpLocks/>
            </p:cNvCxnSpPr>
            <p:nvPr/>
          </p:nvCxnSpPr>
          <p:spPr>
            <a:xfrm>
              <a:off x="3280980" y="11496368"/>
              <a:ext cx="0" cy="16160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8E7327EF-4387-4C8A-8546-9387B5243B4F}"/>
                </a:ext>
              </a:extLst>
            </p:cNvPr>
            <p:cNvCxnSpPr>
              <a:cxnSpLocks/>
            </p:cNvCxnSpPr>
            <p:nvPr/>
          </p:nvCxnSpPr>
          <p:spPr>
            <a:xfrm flipH="1">
              <a:off x="3713374" y="11648047"/>
              <a:ext cx="703183" cy="1"/>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049FE0CA-BADF-434F-8F92-7FD784782929}"/>
                </a:ext>
              </a:extLst>
            </p:cNvPr>
            <p:cNvCxnSpPr>
              <a:cxnSpLocks/>
            </p:cNvCxnSpPr>
            <p:nvPr/>
          </p:nvCxnSpPr>
          <p:spPr>
            <a:xfrm>
              <a:off x="4058416" y="11486441"/>
              <a:ext cx="0" cy="16160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7A0CAF57-405C-456C-BE85-F275285C3E62}"/>
                </a:ext>
              </a:extLst>
            </p:cNvPr>
            <p:cNvCxnSpPr>
              <a:cxnSpLocks/>
            </p:cNvCxnSpPr>
            <p:nvPr/>
          </p:nvCxnSpPr>
          <p:spPr>
            <a:xfrm flipH="1">
              <a:off x="4580310" y="11648047"/>
              <a:ext cx="117342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6CDE107-F390-4B7B-B2A4-82398D3D3899}"/>
                </a:ext>
              </a:extLst>
            </p:cNvPr>
            <p:cNvCxnSpPr>
              <a:cxnSpLocks/>
            </p:cNvCxnSpPr>
            <p:nvPr/>
          </p:nvCxnSpPr>
          <p:spPr>
            <a:xfrm>
              <a:off x="5135965" y="11486441"/>
              <a:ext cx="0" cy="16160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6D654509-C4BF-49EE-BA34-8D00FFCE98FA}"/>
                </a:ext>
              </a:extLst>
            </p:cNvPr>
            <p:cNvCxnSpPr>
              <a:cxnSpLocks/>
            </p:cNvCxnSpPr>
            <p:nvPr/>
          </p:nvCxnSpPr>
          <p:spPr>
            <a:xfrm flipH="1">
              <a:off x="5884605" y="11648047"/>
              <a:ext cx="182880"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D0A24B14-2677-478C-AAD9-581E60AC2AA0}"/>
                </a:ext>
              </a:extLst>
            </p:cNvPr>
            <p:cNvCxnSpPr>
              <a:cxnSpLocks/>
            </p:cNvCxnSpPr>
            <p:nvPr/>
          </p:nvCxnSpPr>
          <p:spPr>
            <a:xfrm>
              <a:off x="5972407" y="11486441"/>
              <a:ext cx="0" cy="16160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D58DA0B8-68A9-4075-945D-9E8A67ED036D}"/>
                </a:ext>
              </a:extLst>
            </p:cNvPr>
            <p:cNvCxnSpPr>
              <a:cxnSpLocks/>
            </p:cNvCxnSpPr>
            <p:nvPr/>
          </p:nvCxnSpPr>
          <p:spPr>
            <a:xfrm flipH="1">
              <a:off x="6628956" y="11653919"/>
              <a:ext cx="182880"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C22146D9-CA74-46B9-8ED7-5063061316E9}"/>
                </a:ext>
              </a:extLst>
            </p:cNvPr>
            <p:cNvCxnSpPr>
              <a:cxnSpLocks/>
            </p:cNvCxnSpPr>
            <p:nvPr/>
          </p:nvCxnSpPr>
          <p:spPr>
            <a:xfrm>
              <a:off x="6716758" y="11492313"/>
              <a:ext cx="0" cy="16160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16" name="Straight Connector 115">
            <a:extLst>
              <a:ext uri="{FF2B5EF4-FFF2-40B4-BE49-F238E27FC236}">
                <a16:creationId xmlns:a16="http://schemas.microsoft.com/office/drawing/2014/main" id="{F67053A7-E09E-41A7-A70E-EA7879169E9D}"/>
              </a:ext>
            </a:extLst>
          </p:cNvPr>
          <p:cNvCxnSpPr>
            <a:cxnSpLocks/>
          </p:cNvCxnSpPr>
          <p:nvPr/>
        </p:nvCxnSpPr>
        <p:spPr>
          <a:xfrm>
            <a:off x="322456" y="7096328"/>
            <a:ext cx="7175242" cy="0"/>
          </a:xfrm>
          <a:prstGeom prst="line">
            <a:avLst/>
          </a:prstGeom>
          <a:ln>
            <a:solidFill>
              <a:srgbClr val="FF1A58"/>
            </a:solidFill>
            <a:prstDash val="dash"/>
          </a:ln>
        </p:spPr>
        <p:style>
          <a:lnRef idx="1">
            <a:schemeClr val="accent1"/>
          </a:lnRef>
          <a:fillRef idx="0">
            <a:schemeClr val="accent1"/>
          </a:fillRef>
          <a:effectRef idx="0">
            <a:schemeClr val="accent1"/>
          </a:effectRef>
          <a:fontRef idx="minor">
            <a:schemeClr val="tx1"/>
          </a:fontRef>
        </p:style>
      </p:cxnSp>
      <p:pic>
        <p:nvPicPr>
          <p:cNvPr id="10" name="Picture 9" descr="Graphical user interface, text, application, website&#10;&#10;Description automatically generated">
            <a:extLst>
              <a:ext uri="{FF2B5EF4-FFF2-40B4-BE49-F238E27FC236}">
                <a16:creationId xmlns:a16="http://schemas.microsoft.com/office/drawing/2014/main" id="{1428A000-D222-45CD-94AE-73616C01D8AC}"/>
              </a:ext>
            </a:extLst>
          </p:cNvPr>
          <p:cNvPicPr>
            <a:picLocks noChangeAspect="1"/>
          </p:cNvPicPr>
          <p:nvPr/>
        </p:nvPicPr>
        <p:blipFill rotWithShape="1">
          <a:blip r:embed="rId8"/>
          <a:srcRect l="86456" t="64482" r="2732" b="26164"/>
          <a:stretch/>
        </p:blipFill>
        <p:spPr>
          <a:xfrm>
            <a:off x="3049296" y="10131147"/>
            <a:ext cx="840366" cy="433178"/>
          </a:xfrm>
          <a:prstGeom prst="rect">
            <a:avLst/>
          </a:prstGeom>
        </p:spPr>
      </p:pic>
      <p:cxnSp>
        <p:nvCxnSpPr>
          <p:cNvPr id="73" name="Straight Connector 72">
            <a:extLst>
              <a:ext uri="{FF2B5EF4-FFF2-40B4-BE49-F238E27FC236}">
                <a16:creationId xmlns:a16="http://schemas.microsoft.com/office/drawing/2014/main" id="{E4F47E31-9E84-4DFA-9F0B-B59C8BD70205}"/>
              </a:ext>
            </a:extLst>
          </p:cNvPr>
          <p:cNvCxnSpPr>
            <a:cxnSpLocks/>
          </p:cNvCxnSpPr>
          <p:nvPr/>
        </p:nvCxnSpPr>
        <p:spPr>
          <a:xfrm flipH="1">
            <a:off x="2836570" y="10372799"/>
            <a:ext cx="204035" cy="338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18F62EC0-3758-4DCC-B700-78E08552BAB3}"/>
              </a:ext>
            </a:extLst>
          </p:cNvPr>
          <p:cNvPicPr>
            <a:picLocks noChangeAspect="1"/>
          </p:cNvPicPr>
          <p:nvPr/>
        </p:nvPicPr>
        <p:blipFill rotWithShape="1">
          <a:blip r:embed="rId9"/>
          <a:srcRect b="23979"/>
          <a:stretch/>
        </p:blipFill>
        <p:spPr>
          <a:xfrm>
            <a:off x="980342" y="5234462"/>
            <a:ext cx="5918658" cy="1569523"/>
          </a:xfrm>
          <a:prstGeom prst="rect">
            <a:avLst/>
          </a:prstGeom>
          <a:ln>
            <a:solidFill>
              <a:schemeClr val="tx1"/>
            </a:solidFill>
          </a:ln>
        </p:spPr>
      </p:pic>
      <p:pic>
        <p:nvPicPr>
          <p:cNvPr id="72" name="Picture 71">
            <a:extLst>
              <a:ext uri="{FF2B5EF4-FFF2-40B4-BE49-F238E27FC236}">
                <a16:creationId xmlns:a16="http://schemas.microsoft.com/office/drawing/2014/main" id="{B348DC94-0F5B-42B3-AC76-69C94D6F64B1}"/>
              </a:ext>
            </a:extLst>
          </p:cNvPr>
          <p:cNvPicPr>
            <a:picLocks noChangeAspect="1"/>
          </p:cNvPicPr>
          <p:nvPr/>
        </p:nvPicPr>
        <p:blipFill rotWithShape="1">
          <a:blip r:embed="rId10"/>
          <a:srcRect t="77167"/>
          <a:stretch/>
        </p:blipFill>
        <p:spPr>
          <a:xfrm>
            <a:off x="5671656" y="2880829"/>
            <a:ext cx="1571058" cy="558661"/>
          </a:xfrm>
          <a:prstGeom prst="rect">
            <a:avLst/>
          </a:prstGeom>
          <a:ln>
            <a:noFill/>
          </a:ln>
          <a:effectLst>
            <a:outerShdw blurRad="292100" dist="139700" dir="2700000" algn="tl" rotWithShape="0">
              <a:srgbClr val="333333">
                <a:alpha val="65000"/>
              </a:srgbClr>
            </a:outerShdw>
          </a:effectLst>
        </p:spPr>
      </p:pic>
      <p:sp>
        <p:nvSpPr>
          <p:cNvPr id="2" name="Rectangle 1">
            <a:extLst>
              <a:ext uri="{FF2B5EF4-FFF2-40B4-BE49-F238E27FC236}">
                <a16:creationId xmlns:a16="http://schemas.microsoft.com/office/drawing/2014/main" id="{5FD30D07-5E24-4981-B9B9-D00335E3A103}"/>
              </a:ext>
            </a:extLst>
          </p:cNvPr>
          <p:cNvSpPr/>
          <p:nvPr/>
        </p:nvSpPr>
        <p:spPr>
          <a:xfrm>
            <a:off x="5691106" y="2964908"/>
            <a:ext cx="1606787" cy="47458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0B9D42AB-CAD5-49B1-9A68-1609C754B00E}"/>
              </a:ext>
            </a:extLst>
          </p:cNvPr>
          <p:cNvSpPr/>
          <p:nvPr/>
        </p:nvSpPr>
        <p:spPr>
          <a:xfrm>
            <a:off x="-2940" y="1216696"/>
            <a:ext cx="7772400" cy="1175581"/>
          </a:xfrm>
          <a:prstGeom prst="rect">
            <a:avLst/>
          </a:prstGeom>
          <a:solidFill>
            <a:srgbClr val="0121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79">
              <a:latin typeface="Calibri" panose="020F0502020204030204" pitchFamily="34" charset="0"/>
              <a:cs typeface="Calibri" panose="020F0502020204030204" pitchFamily="34" charset="0"/>
            </a:endParaRPr>
          </a:p>
        </p:txBody>
      </p:sp>
      <p:sp>
        <p:nvSpPr>
          <p:cNvPr id="84" name="TextBox 83">
            <a:extLst>
              <a:ext uri="{FF2B5EF4-FFF2-40B4-BE49-F238E27FC236}">
                <a16:creationId xmlns:a16="http://schemas.microsoft.com/office/drawing/2014/main" id="{5859037B-8572-451B-B368-DB7DB8B73EB7}"/>
              </a:ext>
            </a:extLst>
          </p:cNvPr>
          <p:cNvSpPr txBox="1"/>
          <p:nvPr/>
        </p:nvSpPr>
        <p:spPr>
          <a:xfrm>
            <a:off x="263841" y="1814301"/>
            <a:ext cx="7362496" cy="553998"/>
          </a:xfrm>
          <a:prstGeom prst="rect">
            <a:avLst/>
          </a:prstGeom>
          <a:noFill/>
        </p:spPr>
        <p:txBody>
          <a:bodyPr wrap="square" rtlCol="0">
            <a:spAutoFit/>
          </a:bodyPr>
          <a:lstStyle/>
          <a:p>
            <a:pPr algn="ctr"/>
            <a:r>
              <a:rPr lang="en-US" sz="1500" dirty="0">
                <a:solidFill>
                  <a:schemeClr val="bg1"/>
                </a:solidFill>
                <a:latin typeface="HelveticaNeueLT Pro 55 Roman" panose="020B0604020202020204" pitchFamily="34" charset="0"/>
                <a:cs typeface="Calibri" panose="020F0502020204030204" pitchFamily="34" charset="0"/>
              </a:rPr>
              <a:t>Quick Reference Guide with Detailed Steps </a:t>
            </a:r>
            <a:br>
              <a:rPr lang="en-US" sz="1500" dirty="0">
                <a:solidFill>
                  <a:schemeClr val="bg1"/>
                </a:solidFill>
                <a:latin typeface="HelveticaNeueLT Pro 55 Roman" panose="020B0604020202020204" pitchFamily="34" charset="0"/>
                <a:cs typeface="Calibri" panose="020F0502020204030204" pitchFamily="34" charset="0"/>
              </a:rPr>
            </a:br>
            <a:r>
              <a:rPr lang="en-US" sz="1500" dirty="0">
                <a:solidFill>
                  <a:schemeClr val="bg1"/>
                </a:solidFill>
                <a:latin typeface="HelveticaNeueLT Pro 55 Roman" panose="020B0604020202020204" pitchFamily="34" charset="0"/>
                <a:cs typeface="Calibri" panose="020F0502020204030204" pitchFamily="34" charset="0"/>
              </a:rPr>
              <a:t>for Navigating Webex Meetings</a:t>
            </a:r>
          </a:p>
        </p:txBody>
      </p:sp>
      <p:sp>
        <p:nvSpPr>
          <p:cNvPr id="86" name="Rectangle 85">
            <a:extLst>
              <a:ext uri="{FF2B5EF4-FFF2-40B4-BE49-F238E27FC236}">
                <a16:creationId xmlns:a16="http://schemas.microsoft.com/office/drawing/2014/main" id="{CB26663A-A6A4-46CC-A841-B8C09AFA1848}"/>
              </a:ext>
            </a:extLst>
          </p:cNvPr>
          <p:cNvSpPr/>
          <p:nvPr/>
        </p:nvSpPr>
        <p:spPr>
          <a:xfrm>
            <a:off x="758136" y="1272107"/>
            <a:ext cx="6426144" cy="477054"/>
          </a:xfrm>
          <a:prstGeom prst="rect">
            <a:avLst/>
          </a:prstGeom>
          <a:noFill/>
        </p:spPr>
        <p:txBody>
          <a:bodyPr wrap="square">
            <a:spAutoFit/>
          </a:bodyPr>
          <a:lstStyle/>
          <a:p>
            <a:pPr algn="ctr"/>
            <a:r>
              <a:rPr lang="en-US" sz="2500" dirty="0">
                <a:solidFill>
                  <a:schemeClr val="bg1"/>
                </a:solidFill>
                <a:latin typeface="HelveticaNeueLT Pro 55 Roman" panose="020B0604020202020204" pitchFamily="34" charset="0"/>
                <a:cs typeface="Calibri" panose="020F0502020204030204" pitchFamily="34" charset="0"/>
              </a:rPr>
              <a:t>Webex – Meetings</a:t>
            </a:r>
          </a:p>
        </p:txBody>
      </p:sp>
      <p:pic>
        <p:nvPicPr>
          <p:cNvPr id="92" name="Picture 2" descr="ChooseVA">
            <a:extLst>
              <a:ext uri="{FF2B5EF4-FFF2-40B4-BE49-F238E27FC236}">
                <a16:creationId xmlns:a16="http://schemas.microsoft.com/office/drawing/2014/main" id="{C59441F2-D230-4A06-89F8-1865EDD3B5E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53830" y="7311"/>
            <a:ext cx="5364183" cy="1136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7161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7285778-7D29-47BD-9A42-E511D04D64C1}"/>
              </a:ext>
            </a:extLst>
          </p:cNvPr>
          <p:cNvPicPr>
            <a:picLocks noChangeAspect="1"/>
          </p:cNvPicPr>
          <p:nvPr/>
        </p:nvPicPr>
        <p:blipFill rotWithShape="1">
          <a:blip r:embed="rId2"/>
          <a:srcRect l="24329" t="20057" r="21382" b="60730"/>
          <a:stretch/>
        </p:blipFill>
        <p:spPr>
          <a:xfrm>
            <a:off x="283875" y="2245772"/>
            <a:ext cx="2498577" cy="469303"/>
          </a:xfrm>
          <a:prstGeom prst="rect">
            <a:avLst/>
          </a:prstGeom>
          <a:effectLst>
            <a:outerShdw blurRad="177800" dist="38100" dir="4200000" sx="103000" sy="103000" algn="tl" rotWithShape="0">
              <a:prstClr val="black">
                <a:alpha val="40000"/>
              </a:prstClr>
            </a:outerShdw>
          </a:effectLst>
        </p:spPr>
      </p:pic>
      <p:sp>
        <p:nvSpPr>
          <p:cNvPr id="122" name="Trapezoid 121">
            <a:extLst>
              <a:ext uri="{FF2B5EF4-FFF2-40B4-BE49-F238E27FC236}">
                <a16:creationId xmlns:a16="http://schemas.microsoft.com/office/drawing/2014/main" id="{598FE51A-D0A7-4505-BB62-E24E6C4FD3C7}"/>
              </a:ext>
            </a:extLst>
          </p:cNvPr>
          <p:cNvSpPr/>
          <p:nvPr/>
        </p:nvSpPr>
        <p:spPr>
          <a:xfrm rot="16200000">
            <a:off x="1490688" y="3039014"/>
            <a:ext cx="2409837" cy="526045"/>
          </a:xfrm>
          <a:custGeom>
            <a:avLst/>
            <a:gdLst>
              <a:gd name="connsiteX0" fmla="*/ 0 w 2409833"/>
              <a:gd name="connsiteY0" fmla="*/ 497395 h 497395"/>
              <a:gd name="connsiteX1" fmla="*/ 1134613 w 2409833"/>
              <a:gd name="connsiteY1" fmla="*/ 0 h 497395"/>
              <a:gd name="connsiteX2" fmla="*/ 1275220 w 2409833"/>
              <a:gd name="connsiteY2" fmla="*/ 0 h 497395"/>
              <a:gd name="connsiteX3" fmla="*/ 2409833 w 2409833"/>
              <a:gd name="connsiteY3" fmla="*/ 497395 h 497395"/>
              <a:gd name="connsiteX4" fmla="*/ 0 w 2409833"/>
              <a:gd name="connsiteY4" fmla="*/ 497395 h 497395"/>
              <a:gd name="connsiteX0" fmla="*/ 0 w 2409833"/>
              <a:gd name="connsiteY0" fmla="*/ 519518 h 519518"/>
              <a:gd name="connsiteX1" fmla="*/ 1134613 w 2409833"/>
              <a:gd name="connsiteY1" fmla="*/ 22123 h 519518"/>
              <a:gd name="connsiteX2" fmla="*/ 2145375 w 2409833"/>
              <a:gd name="connsiteY2" fmla="*/ 0 h 519518"/>
              <a:gd name="connsiteX3" fmla="*/ 2409833 w 2409833"/>
              <a:gd name="connsiteY3" fmla="*/ 519518 h 519518"/>
              <a:gd name="connsiteX4" fmla="*/ 0 w 2409833"/>
              <a:gd name="connsiteY4" fmla="*/ 519518 h 519518"/>
              <a:gd name="connsiteX0" fmla="*/ 0 w 2409833"/>
              <a:gd name="connsiteY0" fmla="*/ 534266 h 534266"/>
              <a:gd name="connsiteX1" fmla="*/ 2071133 w 2409833"/>
              <a:gd name="connsiteY1" fmla="*/ 0 h 534266"/>
              <a:gd name="connsiteX2" fmla="*/ 2145375 w 2409833"/>
              <a:gd name="connsiteY2" fmla="*/ 14748 h 534266"/>
              <a:gd name="connsiteX3" fmla="*/ 2409833 w 2409833"/>
              <a:gd name="connsiteY3" fmla="*/ 534266 h 534266"/>
              <a:gd name="connsiteX4" fmla="*/ 0 w 2409833"/>
              <a:gd name="connsiteY4" fmla="*/ 534266 h 534266"/>
              <a:gd name="connsiteX0" fmla="*/ 0 w 2409833"/>
              <a:gd name="connsiteY0" fmla="*/ 534266 h 534266"/>
              <a:gd name="connsiteX1" fmla="*/ 2071133 w 2409833"/>
              <a:gd name="connsiteY1" fmla="*/ 0 h 534266"/>
              <a:gd name="connsiteX2" fmla="*/ 2130624 w 2409833"/>
              <a:gd name="connsiteY2" fmla="*/ 0 h 534266"/>
              <a:gd name="connsiteX3" fmla="*/ 2409833 w 2409833"/>
              <a:gd name="connsiteY3" fmla="*/ 534266 h 534266"/>
              <a:gd name="connsiteX4" fmla="*/ 0 w 2409833"/>
              <a:gd name="connsiteY4" fmla="*/ 534266 h 534266"/>
              <a:gd name="connsiteX0" fmla="*/ 0 w 2409833"/>
              <a:gd name="connsiteY0" fmla="*/ 534266 h 534266"/>
              <a:gd name="connsiteX1" fmla="*/ 2071133 w 2409833"/>
              <a:gd name="connsiteY1" fmla="*/ 0 h 534266"/>
              <a:gd name="connsiteX2" fmla="*/ 2108498 w 2409833"/>
              <a:gd name="connsiteY2" fmla="*/ 0 h 534266"/>
              <a:gd name="connsiteX3" fmla="*/ 2409833 w 2409833"/>
              <a:gd name="connsiteY3" fmla="*/ 534266 h 534266"/>
              <a:gd name="connsiteX4" fmla="*/ 0 w 2409833"/>
              <a:gd name="connsiteY4" fmla="*/ 534266 h 534266"/>
              <a:gd name="connsiteX0" fmla="*/ 0 w 2409833"/>
              <a:gd name="connsiteY0" fmla="*/ 534266 h 534266"/>
              <a:gd name="connsiteX1" fmla="*/ 2004762 w 2409833"/>
              <a:gd name="connsiteY1" fmla="*/ 0 h 534266"/>
              <a:gd name="connsiteX2" fmla="*/ 2108498 w 2409833"/>
              <a:gd name="connsiteY2" fmla="*/ 0 h 534266"/>
              <a:gd name="connsiteX3" fmla="*/ 2409833 w 2409833"/>
              <a:gd name="connsiteY3" fmla="*/ 534266 h 534266"/>
              <a:gd name="connsiteX4" fmla="*/ 0 w 2409833"/>
              <a:gd name="connsiteY4" fmla="*/ 534266 h 534266"/>
              <a:gd name="connsiteX0" fmla="*/ 0 w 2409833"/>
              <a:gd name="connsiteY0" fmla="*/ 534266 h 534266"/>
              <a:gd name="connsiteX1" fmla="*/ 2007095 w 2409833"/>
              <a:gd name="connsiteY1" fmla="*/ 332739 h 534266"/>
              <a:gd name="connsiteX2" fmla="*/ 2004762 w 2409833"/>
              <a:gd name="connsiteY2" fmla="*/ 0 h 534266"/>
              <a:gd name="connsiteX3" fmla="*/ 2108498 w 2409833"/>
              <a:gd name="connsiteY3" fmla="*/ 0 h 534266"/>
              <a:gd name="connsiteX4" fmla="*/ 2409833 w 2409833"/>
              <a:gd name="connsiteY4" fmla="*/ 534266 h 534266"/>
              <a:gd name="connsiteX5" fmla="*/ 0 w 2409833"/>
              <a:gd name="connsiteY5" fmla="*/ 534266 h 534266"/>
              <a:gd name="connsiteX0" fmla="*/ 0 w 2409833"/>
              <a:gd name="connsiteY0" fmla="*/ 534266 h 534266"/>
              <a:gd name="connsiteX1" fmla="*/ 2007095 w 2409833"/>
              <a:gd name="connsiteY1" fmla="*/ 332739 h 534266"/>
              <a:gd name="connsiteX2" fmla="*/ 2004762 w 2409833"/>
              <a:gd name="connsiteY2" fmla="*/ 0 h 534266"/>
              <a:gd name="connsiteX3" fmla="*/ 2108498 w 2409833"/>
              <a:gd name="connsiteY3" fmla="*/ 0 h 534266"/>
              <a:gd name="connsiteX4" fmla="*/ 2409833 w 2409833"/>
              <a:gd name="connsiteY4" fmla="*/ 534266 h 534266"/>
              <a:gd name="connsiteX5" fmla="*/ 0 w 2409833"/>
              <a:gd name="connsiteY5" fmla="*/ 534266 h 534266"/>
              <a:gd name="connsiteX0" fmla="*/ 104617 w 2514450"/>
              <a:gd name="connsiteY0" fmla="*/ 534266 h 534266"/>
              <a:gd name="connsiteX1" fmla="*/ 611033 w 2514450"/>
              <a:gd name="connsiteY1" fmla="*/ 463522 h 534266"/>
              <a:gd name="connsiteX2" fmla="*/ 2111712 w 2514450"/>
              <a:gd name="connsiteY2" fmla="*/ 332739 h 534266"/>
              <a:gd name="connsiteX3" fmla="*/ 2109379 w 2514450"/>
              <a:gd name="connsiteY3" fmla="*/ 0 h 534266"/>
              <a:gd name="connsiteX4" fmla="*/ 2213115 w 2514450"/>
              <a:gd name="connsiteY4" fmla="*/ 0 h 534266"/>
              <a:gd name="connsiteX5" fmla="*/ 2514450 w 2514450"/>
              <a:gd name="connsiteY5" fmla="*/ 534266 h 534266"/>
              <a:gd name="connsiteX6" fmla="*/ 104617 w 2514450"/>
              <a:gd name="connsiteY6" fmla="*/ 534266 h 534266"/>
              <a:gd name="connsiteX0" fmla="*/ 104617 w 2514450"/>
              <a:gd name="connsiteY0" fmla="*/ 534266 h 534266"/>
              <a:gd name="connsiteX1" fmla="*/ 611033 w 2514450"/>
              <a:gd name="connsiteY1" fmla="*/ 463522 h 534266"/>
              <a:gd name="connsiteX2" fmla="*/ 2111712 w 2514450"/>
              <a:gd name="connsiteY2" fmla="*/ 295292 h 534266"/>
              <a:gd name="connsiteX3" fmla="*/ 2109379 w 2514450"/>
              <a:gd name="connsiteY3" fmla="*/ 0 h 534266"/>
              <a:gd name="connsiteX4" fmla="*/ 2213115 w 2514450"/>
              <a:gd name="connsiteY4" fmla="*/ 0 h 534266"/>
              <a:gd name="connsiteX5" fmla="*/ 2514450 w 2514450"/>
              <a:gd name="connsiteY5" fmla="*/ 534266 h 534266"/>
              <a:gd name="connsiteX6" fmla="*/ 104617 w 2514450"/>
              <a:gd name="connsiteY6" fmla="*/ 534266 h 534266"/>
              <a:gd name="connsiteX0" fmla="*/ 104617 w 2514450"/>
              <a:gd name="connsiteY0" fmla="*/ 534266 h 534266"/>
              <a:gd name="connsiteX1" fmla="*/ 611033 w 2514450"/>
              <a:gd name="connsiteY1" fmla="*/ 463522 h 534266"/>
              <a:gd name="connsiteX2" fmla="*/ 1617186 w 2514450"/>
              <a:gd name="connsiteY2" fmla="*/ 367896 h 534266"/>
              <a:gd name="connsiteX3" fmla="*/ 2111712 w 2514450"/>
              <a:gd name="connsiteY3" fmla="*/ 295292 h 534266"/>
              <a:gd name="connsiteX4" fmla="*/ 2109379 w 2514450"/>
              <a:gd name="connsiteY4" fmla="*/ 0 h 534266"/>
              <a:gd name="connsiteX5" fmla="*/ 2213115 w 2514450"/>
              <a:gd name="connsiteY5" fmla="*/ 0 h 534266"/>
              <a:gd name="connsiteX6" fmla="*/ 2514450 w 2514450"/>
              <a:gd name="connsiteY6" fmla="*/ 534266 h 534266"/>
              <a:gd name="connsiteX7" fmla="*/ 104617 w 2514450"/>
              <a:gd name="connsiteY7" fmla="*/ 534266 h 534266"/>
              <a:gd name="connsiteX0" fmla="*/ 104617 w 2514450"/>
              <a:gd name="connsiteY0" fmla="*/ 534266 h 534266"/>
              <a:gd name="connsiteX1" fmla="*/ 611033 w 2514450"/>
              <a:gd name="connsiteY1" fmla="*/ 463522 h 534266"/>
              <a:gd name="connsiteX2" fmla="*/ 1617186 w 2514450"/>
              <a:gd name="connsiteY2" fmla="*/ 367896 h 534266"/>
              <a:gd name="connsiteX3" fmla="*/ 2111712 w 2514450"/>
              <a:gd name="connsiteY3" fmla="*/ 295292 h 534266"/>
              <a:gd name="connsiteX4" fmla="*/ 2109379 w 2514450"/>
              <a:gd name="connsiteY4" fmla="*/ 0 h 534266"/>
              <a:gd name="connsiteX5" fmla="*/ 2213115 w 2514450"/>
              <a:gd name="connsiteY5" fmla="*/ 0 h 534266"/>
              <a:gd name="connsiteX6" fmla="*/ 2514450 w 2514450"/>
              <a:gd name="connsiteY6" fmla="*/ 534266 h 534266"/>
              <a:gd name="connsiteX7" fmla="*/ 104617 w 2514450"/>
              <a:gd name="connsiteY7" fmla="*/ 534266 h 534266"/>
              <a:gd name="connsiteX0" fmla="*/ 104617 w 2514450"/>
              <a:gd name="connsiteY0" fmla="*/ 534266 h 534266"/>
              <a:gd name="connsiteX1" fmla="*/ 611033 w 2514450"/>
              <a:gd name="connsiteY1" fmla="*/ 463522 h 534266"/>
              <a:gd name="connsiteX2" fmla="*/ 1617186 w 2514450"/>
              <a:gd name="connsiteY2" fmla="*/ 367896 h 534266"/>
              <a:gd name="connsiteX3" fmla="*/ 2032679 w 2514450"/>
              <a:gd name="connsiteY3" fmla="*/ 300492 h 534266"/>
              <a:gd name="connsiteX4" fmla="*/ 2111712 w 2514450"/>
              <a:gd name="connsiteY4" fmla="*/ 295292 h 534266"/>
              <a:gd name="connsiteX5" fmla="*/ 2109379 w 2514450"/>
              <a:gd name="connsiteY5" fmla="*/ 0 h 534266"/>
              <a:gd name="connsiteX6" fmla="*/ 2213115 w 2514450"/>
              <a:gd name="connsiteY6" fmla="*/ 0 h 534266"/>
              <a:gd name="connsiteX7" fmla="*/ 2514450 w 2514450"/>
              <a:gd name="connsiteY7" fmla="*/ 534266 h 534266"/>
              <a:gd name="connsiteX8" fmla="*/ 104617 w 2514450"/>
              <a:gd name="connsiteY8" fmla="*/ 534266 h 534266"/>
              <a:gd name="connsiteX0" fmla="*/ 104617 w 2514450"/>
              <a:gd name="connsiteY0" fmla="*/ 534266 h 534266"/>
              <a:gd name="connsiteX1" fmla="*/ 611033 w 2514450"/>
              <a:gd name="connsiteY1" fmla="*/ 463522 h 534266"/>
              <a:gd name="connsiteX2" fmla="*/ 1617186 w 2514450"/>
              <a:gd name="connsiteY2" fmla="*/ 367896 h 534266"/>
              <a:gd name="connsiteX3" fmla="*/ 2040374 w 2514450"/>
              <a:gd name="connsiteY3" fmla="*/ 322960 h 534266"/>
              <a:gd name="connsiteX4" fmla="*/ 2111712 w 2514450"/>
              <a:gd name="connsiteY4" fmla="*/ 295292 h 534266"/>
              <a:gd name="connsiteX5" fmla="*/ 2109379 w 2514450"/>
              <a:gd name="connsiteY5" fmla="*/ 0 h 534266"/>
              <a:gd name="connsiteX6" fmla="*/ 2213115 w 2514450"/>
              <a:gd name="connsiteY6" fmla="*/ 0 h 534266"/>
              <a:gd name="connsiteX7" fmla="*/ 2514450 w 2514450"/>
              <a:gd name="connsiteY7" fmla="*/ 534266 h 534266"/>
              <a:gd name="connsiteX8" fmla="*/ 104617 w 2514450"/>
              <a:gd name="connsiteY8" fmla="*/ 534266 h 534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14450" h="534266">
                <a:moveTo>
                  <a:pt x="104617" y="534266"/>
                </a:moveTo>
                <a:cubicBezTo>
                  <a:pt x="-217507" y="518683"/>
                  <a:pt x="276517" y="497110"/>
                  <a:pt x="611033" y="463522"/>
                </a:cubicBezTo>
                <a:cubicBezTo>
                  <a:pt x="863128" y="435794"/>
                  <a:pt x="1367073" y="395934"/>
                  <a:pt x="1617186" y="367896"/>
                </a:cubicBezTo>
                <a:lnTo>
                  <a:pt x="2040374" y="322960"/>
                </a:lnTo>
                <a:cubicBezTo>
                  <a:pt x="2122795" y="310859"/>
                  <a:pt x="2097646" y="347870"/>
                  <a:pt x="2111712" y="295292"/>
                </a:cubicBezTo>
                <a:cubicBezTo>
                  <a:pt x="2110934" y="184379"/>
                  <a:pt x="2110157" y="110913"/>
                  <a:pt x="2109379" y="0"/>
                </a:cubicBezTo>
                <a:lnTo>
                  <a:pt x="2213115" y="0"/>
                </a:lnTo>
                <a:lnTo>
                  <a:pt x="2514450" y="534266"/>
                </a:lnTo>
                <a:lnTo>
                  <a:pt x="104617" y="534266"/>
                </a:lnTo>
                <a:close/>
              </a:path>
            </a:pathLst>
          </a:cu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D84106DE-1062-4E46-B6EC-CF1B6C7A91B3}"/>
              </a:ext>
            </a:extLst>
          </p:cNvPr>
          <p:cNvSpPr/>
          <p:nvPr/>
        </p:nvSpPr>
        <p:spPr>
          <a:xfrm>
            <a:off x="956371" y="2024485"/>
            <a:ext cx="5859658" cy="276999"/>
          </a:xfrm>
          <a:prstGeom prst="rect">
            <a:avLst/>
          </a:prstGeom>
        </p:spPr>
        <p:txBody>
          <a:bodyPr wrap="square">
            <a:spAutoFit/>
          </a:bodyPr>
          <a:lstStyle/>
          <a:p>
            <a:pPr algn="ctr"/>
            <a:r>
              <a:rPr lang="en-US" sz="1200">
                <a:cs typeface="Calibri" panose="020F0502020204030204" pitchFamily="34" charset="0"/>
              </a:rPr>
              <a:t> </a:t>
            </a:r>
            <a:endParaRPr lang="en-US" sz="1200">
              <a:effectLst/>
              <a:cs typeface="Calibri" panose="020F0502020204030204" pitchFamily="34" charset="0"/>
            </a:endParaRPr>
          </a:p>
        </p:txBody>
      </p:sp>
      <p:sp>
        <p:nvSpPr>
          <p:cNvPr id="14" name="TextBox 13">
            <a:extLst>
              <a:ext uri="{FF2B5EF4-FFF2-40B4-BE49-F238E27FC236}">
                <a16:creationId xmlns:a16="http://schemas.microsoft.com/office/drawing/2014/main" id="{70D69ED7-33CB-0648-8A14-4405261FF6A7}"/>
              </a:ext>
            </a:extLst>
          </p:cNvPr>
          <p:cNvSpPr txBox="1"/>
          <p:nvPr/>
        </p:nvSpPr>
        <p:spPr>
          <a:xfrm>
            <a:off x="1038695" y="1515126"/>
            <a:ext cx="5722627" cy="477054"/>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Schedule a Meeting</a:t>
            </a:r>
          </a:p>
          <a:p>
            <a:endParaRPr lang="en-US" sz="1100" b="1" dirty="0">
              <a:latin typeface="Arial" panose="020B0604020202020204" pitchFamily="34" charset="0"/>
              <a:cs typeface="Arial" panose="020B0604020202020204" pitchFamily="34" charset="0"/>
            </a:endParaRPr>
          </a:p>
        </p:txBody>
      </p:sp>
      <p:sp>
        <p:nvSpPr>
          <p:cNvPr id="46" name="Oval 45">
            <a:extLst>
              <a:ext uri="{FF2B5EF4-FFF2-40B4-BE49-F238E27FC236}">
                <a16:creationId xmlns:a16="http://schemas.microsoft.com/office/drawing/2014/main" id="{17C3FA42-01C5-E742-B805-97B1709ED4C9}"/>
              </a:ext>
            </a:extLst>
          </p:cNvPr>
          <p:cNvSpPr/>
          <p:nvPr/>
        </p:nvSpPr>
        <p:spPr>
          <a:xfrm>
            <a:off x="597854" y="1509681"/>
            <a:ext cx="365760" cy="365760"/>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b="1">
                <a:solidFill>
                  <a:schemeClr val="bg1"/>
                </a:solidFill>
                <a:latin typeface="Arial" panose="020B0604020202020204" pitchFamily="34" charset="0"/>
                <a:cs typeface="Arial" panose="020B0604020202020204" pitchFamily="34" charset="0"/>
              </a:rPr>
              <a:t>5</a:t>
            </a:r>
          </a:p>
        </p:txBody>
      </p:sp>
      <p:sp>
        <p:nvSpPr>
          <p:cNvPr id="52" name="Rectangle 51">
            <a:extLst>
              <a:ext uri="{FF2B5EF4-FFF2-40B4-BE49-F238E27FC236}">
                <a16:creationId xmlns:a16="http://schemas.microsoft.com/office/drawing/2014/main" id="{DDD0893B-0D27-4683-9FAE-905828D80D77}"/>
              </a:ext>
            </a:extLst>
          </p:cNvPr>
          <p:cNvSpPr/>
          <p:nvPr/>
        </p:nvSpPr>
        <p:spPr>
          <a:xfrm>
            <a:off x="1038695" y="1793798"/>
            <a:ext cx="6300670" cy="430887"/>
          </a:xfrm>
          <a:prstGeom prst="rect">
            <a:avLst/>
          </a:prstGeom>
        </p:spPr>
        <p:txBody>
          <a:bodyPr wrap="square">
            <a:spAutoFit/>
          </a:bodyPr>
          <a:lstStyle/>
          <a:p>
            <a:pPr marL="3175" lvl="2"/>
            <a:r>
              <a:rPr lang="en-US" sz="1100" kern="1400" dirty="0">
                <a:solidFill>
                  <a:schemeClr val="tx1">
                    <a:lumMod val="85000"/>
                    <a:lumOff val="15000"/>
                  </a:schemeClr>
                </a:solidFill>
                <a:latin typeface="Arial" panose="020B0604020202020204" pitchFamily="34" charset="0"/>
                <a:cs typeface="Arial" panose="020B0604020202020204" pitchFamily="34" charset="0"/>
              </a:rPr>
              <a:t>Select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Schedule a meeting </a:t>
            </a:r>
            <a:r>
              <a:rPr lang="en-US" sz="1100" kern="1400" dirty="0">
                <a:solidFill>
                  <a:schemeClr val="tx1">
                    <a:lumMod val="85000"/>
                    <a:lumOff val="15000"/>
                  </a:schemeClr>
                </a:solidFill>
                <a:latin typeface="Arial" panose="020B0604020202020204" pitchFamily="34" charset="0"/>
                <a:cs typeface="Arial" panose="020B0604020202020204" pitchFamily="34" charset="0"/>
              </a:rPr>
              <a:t>to schedule meetings with internal or external participants from the Meeting tab.</a:t>
            </a:r>
          </a:p>
        </p:txBody>
      </p:sp>
      <p:cxnSp>
        <p:nvCxnSpPr>
          <p:cNvPr id="112" name="Straight Connector 111">
            <a:extLst>
              <a:ext uri="{FF2B5EF4-FFF2-40B4-BE49-F238E27FC236}">
                <a16:creationId xmlns:a16="http://schemas.microsoft.com/office/drawing/2014/main" id="{D4B6FE9A-86A7-49E4-AC97-41D76D404B71}"/>
              </a:ext>
            </a:extLst>
          </p:cNvPr>
          <p:cNvCxnSpPr>
            <a:cxnSpLocks/>
          </p:cNvCxnSpPr>
          <p:nvPr/>
        </p:nvCxnSpPr>
        <p:spPr>
          <a:xfrm>
            <a:off x="261753" y="4925482"/>
            <a:ext cx="7175242" cy="0"/>
          </a:xfrm>
          <a:prstGeom prst="line">
            <a:avLst/>
          </a:prstGeom>
          <a:ln>
            <a:solidFill>
              <a:srgbClr val="FF1A58"/>
            </a:solidFill>
            <a:prstDash val="dash"/>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624932F2-0624-4CF3-902B-F7CFDBC4239C}"/>
              </a:ext>
            </a:extLst>
          </p:cNvPr>
          <p:cNvSpPr/>
          <p:nvPr/>
        </p:nvSpPr>
        <p:spPr>
          <a:xfrm>
            <a:off x="1038695" y="10113214"/>
            <a:ext cx="3488419" cy="1892826"/>
          </a:xfrm>
          <a:prstGeom prst="rect">
            <a:avLst/>
          </a:prstGeom>
        </p:spPr>
        <p:txBody>
          <a:bodyPr wrap="square">
            <a:spAutoFit/>
          </a:bodyPr>
          <a:lstStyle/>
          <a:p>
            <a:pPr marL="174625" lvl="2" indent="-171450">
              <a:spcAft>
                <a:spcPts val="1200"/>
              </a:spcAft>
              <a:buFont typeface="Arial" panose="020B0604020202020204" pitchFamily="34" charset="0"/>
              <a:buChar char="•"/>
            </a:pPr>
            <a:r>
              <a:rPr lang="en-US" sz="1100" kern="1400" dirty="0">
                <a:solidFill>
                  <a:schemeClr val="tx1">
                    <a:lumMod val="85000"/>
                    <a:lumOff val="15000"/>
                  </a:schemeClr>
                </a:solidFill>
                <a:latin typeface="Arial" panose="020B0604020202020204" pitchFamily="34" charset="0"/>
                <a:cs typeface="Arial" panose="020B0604020202020204" pitchFamily="34" charset="0"/>
              </a:rPr>
              <a:t>Select your profile picture in the Webex app.</a:t>
            </a:r>
          </a:p>
          <a:p>
            <a:pPr marL="174625" lvl="2" indent="-171450">
              <a:spcAft>
                <a:spcPts val="1200"/>
              </a:spcAft>
              <a:buFont typeface="Arial" panose="020B0604020202020204" pitchFamily="34" charset="0"/>
              <a:buChar char="•"/>
            </a:pPr>
            <a:r>
              <a:rPr lang="en-US" sz="1100" kern="1400" dirty="0">
                <a:solidFill>
                  <a:schemeClr val="tx1">
                    <a:lumMod val="85000"/>
                    <a:lumOff val="15000"/>
                  </a:schemeClr>
                </a:solidFill>
                <a:latin typeface="Arial" panose="020B0604020202020204" pitchFamily="34" charset="0"/>
                <a:cs typeface="Arial" panose="020B0604020202020204" pitchFamily="34" charset="0"/>
              </a:rPr>
              <a:t>Select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Settings</a:t>
            </a:r>
            <a:r>
              <a:rPr lang="en-US" sz="1100" kern="1400" dirty="0">
                <a:solidFill>
                  <a:schemeClr val="tx1">
                    <a:lumMod val="85000"/>
                    <a:lumOff val="15000"/>
                  </a:schemeClr>
                </a:solidFill>
                <a:latin typeface="Arial" panose="020B0604020202020204" pitchFamily="34" charset="0"/>
                <a:cs typeface="Arial" panose="020B0604020202020204" pitchFamily="34" charset="0"/>
              </a:rPr>
              <a:t> and then select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Meetings</a:t>
            </a:r>
            <a:r>
              <a:rPr lang="en-US" sz="1100" kern="1400" dirty="0">
                <a:solidFill>
                  <a:schemeClr val="tx1">
                    <a:lumMod val="85000"/>
                    <a:lumOff val="15000"/>
                  </a:schemeClr>
                </a:solidFill>
                <a:latin typeface="Arial" panose="020B0604020202020204" pitchFamily="34" charset="0"/>
                <a:cs typeface="Arial" panose="020B0604020202020204" pitchFamily="34" charset="0"/>
              </a:rPr>
              <a:t>.</a:t>
            </a:r>
          </a:p>
          <a:p>
            <a:pPr marL="174625" lvl="2" indent="-171450">
              <a:buFont typeface="Arial" panose="020B0604020202020204" pitchFamily="34" charset="0"/>
              <a:buChar char="•"/>
            </a:pPr>
            <a:r>
              <a:rPr lang="en-US" sz="1100" kern="1400" dirty="0">
                <a:solidFill>
                  <a:schemeClr val="tx1">
                    <a:lumMod val="85000"/>
                    <a:lumOff val="15000"/>
                  </a:schemeClr>
                </a:solidFill>
                <a:latin typeface="Arial" panose="020B0604020202020204" pitchFamily="34" charset="0"/>
                <a:cs typeface="Arial" panose="020B0604020202020204" pitchFamily="34" charset="0"/>
              </a:rPr>
              <a:t>Click</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 Edit </a:t>
            </a:r>
            <a:r>
              <a:rPr lang="en-US" sz="1100" kern="1400" dirty="0">
                <a:solidFill>
                  <a:schemeClr val="tx1">
                    <a:lumMod val="85000"/>
                    <a:lumOff val="15000"/>
                  </a:schemeClr>
                </a:solidFill>
                <a:latin typeface="Arial" panose="020B0604020202020204" pitchFamily="34" charset="0"/>
                <a:cs typeface="Arial" panose="020B0604020202020204" pitchFamily="34" charset="0"/>
              </a:rPr>
              <a:t>under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Edit my Personal Room on the Webex site</a:t>
            </a:r>
            <a:r>
              <a:rPr lang="en-US" sz="1100" kern="1400" dirty="0">
                <a:solidFill>
                  <a:schemeClr val="tx1">
                    <a:lumMod val="85000"/>
                    <a:lumOff val="15000"/>
                  </a:schemeClr>
                </a:solidFill>
                <a:latin typeface="Arial" panose="020B0604020202020204" pitchFamily="34" charset="0"/>
                <a:cs typeface="Arial" panose="020B0604020202020204" pitchFamily="34" charset="0"/>
              </a:rPr>
              <a:t>. </a:t>
            </a:r>
          </a:p>
          <a:p>
            <a:pPr marL="631825" lvl="3" indent="-171450">
              <a:spcAft>
                <a:spcPts val="1200"/>
              </a:spcAft>
              <a:buFont typeface="Arial" panose="020B0604020202020204" pitchFamily="34" charset="0"/>
              <a:buChar char="•"/>
            </a:pPr>
            <a:r>
              <a:rPr lang="en-US" sz="1100" kern="1400" dirty="0">
                <a:solidFill>
                  <a:schemeClr val="tx1">
                    <a:lumMod val="85000"/>
                    <a:lumOff val="15000"/>
                  </a:schemeClr>
                </a:solidFill>
                <a:latin typeface="Arial" panose="020B0604020202020204" pitchFamily="34" charset="0"/>
                <a:cs typeface="Arial" panose="020B0604020202020204" pitchFamily="34" charset="0"/>
              </a:rPr>
              <a:t>A webpage will open to your Webex site.</a:t>
            </a:r>
          </a:p>
          <a:p>
            <a:pPr marL="174625" lvl="2" indent="-171450">
              <a:spcAft>
                <a:spcPts val="1200"/>
              </a:spcAft>
              <a:buFont typeface="Arial" panose="020B0604020202020204" pitchFamily="34" charset="0"/>
              <a:buChar char="•"/>
            </a:pPr>
            <a:r>
              <a:rPr lang="en-US" sz="1100" kern="1400" dirty="0">
                <a:solidFill>
                  <a:schemeClr val="tx1">
                    <a:lumMod val="85000"/>
                    <a:lumOff val="15000"/>
                  </a:schemeClr>
                </a:solidFill>
                <a:latin typeface="Arial" panose="020B0604020202020204" pitchFamily="34" charset="0"/>
                <a:cs typeface="Arial" panose="020B0604020202020204" pitchFamily="34" charset="0"/>
              </a:rPr>
              <a:t>Choose your preferences for your Personal Room.</a:t>
            </a:r>
          </a:p>
          <a:p>
            <a:pPr marL="174625" lvl="2" indent="-171450">
              <a:spcAft>
                <a:spcPts val="1200"/>
              </a:spcAft>
              <a:buFont typeface="Arial" panose="020B0604020202020204" pitchFamily="34" charset="0"/>
              <a:buChar char="•"/>
            </a:pPr>
            <a:r>
              <a:rPr lang="en-US" sz="1100" kern="1400" dirty="0">
                <a:solidFill>
                  <a:schemeClr val="tx1">
                    <a:lumMod val="85000"/>
                    <a:lumOff val="15000"/>
                  </a:schemeClr>
                </a:solidFill>
                <a:latin typeface="Arial" panose="020B0604020202020204" pitchFamily="34" charset="0"/>
                <a:cs typeface="Arial" panose="020B0604020202020204" pitchFamily="34" charset="0"/>
              </a:rPr>
              <a:t>Click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Save</a:t>
            </a:r>
            <a:r>
              <a:rPr lang="en-US" sz="1100" kern="1400" dirty="0">
                <a:solidFill>
                  <a:schemeClr val="tx1">
                    <a:lumMod val="85000"/>
                    <a:lumOff val="15000"/>
                  </a:schemeClr>
                </a:solidFill>
                <a:latin typeface="Arial" panose="020B0604020202020204" pitchFamily="34" charset="0"/>
                <a:cs typeface="Arial" panose="020B0604020202020204" pitchFamily="34" charset="0"/>
              </a:rPr>
              <a:t> after all preferences are edited.</a:t>
            </a:r>
          </a:p>
        </p:txBody>
      </p:sp>
      <p:pic>
        <p:nvPicPr>
          <p:cNvPr id="8" name="Picture 7">
            <a:extLst>
              <a:ext uri="{FF2B5EF4-FFF2-40B4-BE49-F238E27FC236}">
                <a16:creationId xmlns:a16="http://schemas.microsoft.com/office/drawing/2014/main" id="{758C7056-E7C3-4E59-A29B-2CA9C5E8A3C6}"/>
              </a:ext>
            </a:extLst>
          </p:cNvPr>
          <p:cNvPicPr>
            <a:picLocks noChangeAspect="1"/>
          </p:cNvPicPr>
          <p:nvPr/>
        </p:nvPicPr>
        <p:blipFill>
          <a:blip r:embed="rId3"/>
          <a:stretch>
            <a:fillRect/>
          </a:stretch>
        </p:blipFill>
        <p:spPr>
          <a:xfrm>
            <a:off x="2952104" y="2097300"/>
            <a:ext cx="4507013" cy="2409840"/>
          </a:xfrm>
          <a:prstGeom prst="rect">
            <a:avLst/>
          </a:prstGeom>
          <a:effectLst>
            <a:outerShdw blurRad="177800" dist="38100" dir="4200000" sx="103000" sy="103000" algn="tl" rotWithShape="0">
              <a:prstClr val="black">
                <a:alpha val="40000"/>
              </a:prstClr>
            </a:outerShdw>
          </a:effectLst>
        </p:spPr>
      </p:pic>
      <p:pic>
        <p:nvPicPr>
          <p:cNvPr id="16" name="Picture 15">
            <a:extLst>
              <a:ext uri="{FF2B5EF4-FFF2-40B4-BE49-F238E27FC236}">
                <a16:creationId xmlns:a16="http://schemas.microsoft.com/office/drawing/2014/main" id="{EE6B738E-98E3-446A-9DB9-0F3E594C7A46}"/>
              </a:ext>
            </a:extLst>
          </p:cNvPr>
          <p:cNvPicPr>
            <a:picLocks noChangeAspect="1"/>
          </p:cNvPicPr>
          <p:nvPr/>
        </p:nvPicPr>
        <p:blipFill>
          <a:blip r:embed="rId4"/>
          <a:stretch>
            <a:fillRect/>
          </a:stretch>
        </p:blipFill>
        <p:spPr>
          <a:xfrm>
            <a:off x="5024559" y="5758897"/>
            <a:ext cx="2527910" cy="1388768"/>
          </a:xfrm>
          <a:prstGeom prst="rect">
            <a:avLst/>
          </a:prstGeom>
          <a:effectLst>
            <a:outerShdw blurRad="177800" dist="38100" dir="4200000" sx="103000" sy="103000" algn="tl" rotWithShape="0">
              <a:prstClr val="black">
                <a:alpha val="40000"/>
              </a:prstClr>
            </a:outerShdw>
          </a:effectLst>
        </p:spPr>
      </p:pic>
      <p:pic>
        <p:nvPicPr>
          <p:cNvPr id="18" name="Picture 17">
            <a:extLst>
              <a:ext uri="{FF2B5EF4-FFF2-40B4-BE49-F238E27FC236}">
                <a16:creationId xmlns:a16="http://schemas.microsoft.com/office/drawing/2014/main" id="{4502A418-24B0-4145-9129-975DDD2E9F65}"/>
              </a:ext>
            </a:extLst>
          </p:cNvPr>
          <p:cNvPicPr>
            <a:picLocks noChangeAspect="1"/>
          </p:cNvPicPr>
          <p:nvPr/>
        </p:nvPicPr>
        <p:blipFill>
          <a:blip r:embed="rId5"/>
          <a:stretch>
            <a:fillRect/>
          </a:stretch>
        </p:blipFill>
        <p:spPr>
          <a:xfrm>
            <a:off x="5015717" y="7285067"/>
            <a:ext cx="2533371" cy="1936014"/>
          </a:xfrm>
          <a:prstGeom prst="rect">
            <a:avLst/>
          </a:prstGeom>
          <a:effectLst>
            <a:outerShdw blurRad="177800" dist="38100" dir="4200000" sx="103000" sy="103000" algn="tl" rotWithShape="0">
              <a:prstClr val="black">
                <a:alpha val="40000"/>
              </a:prstClr>
            </a:outerShdw>
          </a:effectLst>
        </p:spPr>
      </p:pic>
      <p:pic>
        <p:nvPicPr>
          <p:cNvPr id="20" name="Picture 19">
            <a:extLst>
              <a:ext uri="{FF2B5EF4-FFF2-40B4-BE49-F238E27FC236}">
                <a16:creationId xmlns:a16="http://schemas.microsoft.com/office/drawing/2014/main" id="{2625349D-ECC6-4D20-867D-DA522B72F066}"/>
              </a:ext>
            </a:extLst>
          </p:cNvPr>
          <p:cNvPicPr>
            <a:picLocks noChangeAspect="1"/>
          </p:cNvPicPr>
          <p:nvPr/>
        </p:nvPicPr>
        <p:blipFill>
          <a:blip r:embed="rId6"/>
          <a:stretch>
            <a:fillRect/>
          </a:stretch>
        </p:blipFill>
        <p:spPr>
          <a:xfrm>
            <a:off x="3870450" y="4004881"/>
            <a:ext cx="3025741" cy="857482"/>
          </a:xfrm>
          <a:prstGeom prst="rect">
            <a:avLst/>
          </a:prstGeom>
          <a:effectLst>
            <a:outerShdw blurRad="177800" dist="38100" dir="4200000" sx="103000" sy="103000" algn="tl" rotWithShape="0">
              <a:prstClr val="black">
                <a:alpha val="40000"/>
              </a:prstClr>
            </a:outerShdw>
          </a:effectLst>
        </p:spPr>
      </p:pic>
      <p:pic>
        <p:nvPicPr>
          <p:cNvPr id="24" name="Picture 23">
            <a:extLst>
              <a:ext uri="{FF2B5EF4-FFF2-40B4-BE49-F238E27FC236}">
                <a16:creationId xmlns:a16="http://schemas.microsoft.com/office/drawing/2014/main" id="{972BC7F2-55E9-4B66-B5E9-A669778C06A5}"/>
              </a:ext>
            </a:extLst>
          </p:cNvPr>
          <p:cNvPicPr>
            <a:picLocks noChangeAspect="1"/>
          </p:cNvPicPr>
          <p:nvPr/>
        </p:nvPicPr>
        <p:blipFill rotWithShape="1">
          <a:blip r:embed="rId7">
            <a:extLst>
              <a:ext uri="{BEBA8EAE-BF5A-486C-A8C5-ECC9F3942E4B}">
                <a14:imgProps xmlns:a14="http://schemas.microsoft.com/office/drawing/2010/main">
                  <a14:imgLayer r:embed="rId8">
                    <a14:imgEffect>
                      <a14:backgroundRemoval t="10000" b="90000" l="55353" r="91611">
                        <a14:foregroundMark x1="78912" y1="39726" x2="76190" y2="38356"/>
                        <a14:foregroundMark x1="76871" y1="41096" x2="87755" y2="63014"/>
                        <a14:foregroundMark x1="78231" y1="35616" x2="74150" y2="67123"/>
                        <a14:foregroundMark x1="64626" y1="39726" x2="64626" y2="34247"/>
                        <a14:foregroundMark x1="70748" y1="45205" x2="65306" y2="60274"/>
                        <a14:foregroundMark x1="68707" y1="26027" x2="68027" y2="52055"/>
                        <a14:foregroundMark x1="70068" y1="30137" x2="75510" y2="56164"/>
                        <a14:foregroundMark x1="75510" y1="32877" x2="81633" y2="68493"/>
                        <a14:foregroundMark x1="71429" y1="65753" x2="70748" y2="73973"/>
                        <a14:foregroundMark x1="63265" y1="45205" x2="72789" y2="68493"/>
                        <a14:foregroundMark x1="68707" y1="43836" x2="65986" y2="63014"/>
                      </a14:backgroundRemoval>
                    </a14:imgEffect>
                  </a14:imgLayer>
                </a14:imgProps>
              </a:ext>
            </a:extLst>
          </a:blip>
          <a:srcRect l="50821" r="3857"/>
          <a:stretch/>
        </p:blipFill>
        <p:spPr>
          <a:xfrm>
            <a:off x="2273819" y="2297071"/>
            <a:ext cx="231143" cy="253267"/>
          </a:xfrm>
          <a:prstGeom prst="rect">
            <a:avLst/>
          </a:prstGeom>
        </p:spPr>
      </p:pic>
      <p:sp>
        <p:nvSpPr>
          <p:cNvPr id="66" name="Rectangle 65">
            <a:extLst>
              <a:ext uri="{FF2B5EF4-FFF2-40B4-BE49-F238E27FC236}">
                <a16:creationId xmlns:a16="http://schemas.microsoft.com/office/drawing/2014/main" id="{71A9B03C-7D64-4DAE-AF25-9B8DEC4EC5EE}"/>
              </a:ext>
            </a:extLst>
          </p:cNvPr>
          <p:cNvSpPr/>
          <p:nvPr/>
        </p:nvSpPr>
        <p:spPr>
          <a:xfrm>
            <a:off x="751927" y="2806199"/>
            <a:ext cx="1939649" cy="2077492"/>
          </a:xfrm>
          <a:prstGeom prst="rect">
            <a:avLst/>
          </a:prstGeom>
        </p:spPr>
        <p:txBody>
          <a:bodyPr wrap="square">
            <a:spAutoFit/>
          </a:bodyPr>
          <a:lstStyle/>
          <a:p>
            <a:pPr marL="174625" lvl="2" indent="-171450">
              <a:spcAft>
                <a:spcPts val="1800"/>
              </a:spcAft>
              <a:buFont typeface="Arial" panose="020B0604020202020204" pitchFamily="34" charset="0"/>
              <a:buChar char="•"/>
            </a:pPr>
            <a:r>
              <a:rPr lang="en-US" sz="1100" kern="1400">
                <a:solidFill>
                  <a:schemeClr val="tx1">
                    <a:lumMod val="85000"/>
                    <a:lumOff val="15000"/>
                  </a:schemeClr>
                </a:solidFill>
                <a:latin typeface="Arial" panose="020B0604020202020204" pitchFamily="34" charset="0"/>
                <a:cs typeface="Arial" panose="020B0604020202020204" pitchFamily="34" charset="0"/>
              </a:rPr>
              <a:t>Customize your meeting with a Title, Date, and Time.</a:t>
            </a:r>
          </a:p>
          <a:p>
            <a:pPr marL="174625" lvl="2" indent="-171450">
              <a:spcAft>
                <a:spcPts val="1800"/>
              </a:spcAft>
              <a:buFont typeface="Arial" panose="020B0604020202020204" pitchFamily="34" charset="0"/>
              <a:buChar char="•"/>
            </a:pPr>
            <a:r>
              <a:rPr lang="en-US" sz="1100" kern="1400">
                <a:solidFill>
                  <a:schemeClr val="tx1">
                    <a:lumMod val="85000"/>
                    <a:lumOff val="15000"/>
                  </a:schemeClr>
                </a:solidFill>
                <a:latin typeface="Arial" panose="020B0604020202020204" pitchFamily="34" charset="0"/>
                <a:cs typeface="Arial" panose="020B0604020202020204" pitchFamily="34" charset="0"/>
              </a:rPr>
              <a:t>Generate a one-time meeting link or use your Personal Room.</a:t>
            </a:r>
          </a:p>
          <a:p>
            <a:pPr marL="174625" lvl="2" indent="-171450">
              <a:spcAft>
                <a:spcPts val="1800"/>
              </a:spcAft>
              <a:buFont typeface="Arial" panose="020B0604020202020204" pitchFamily="34" charset="0"/>
              <a:buChar char="•"/>
            </a:pPr>
            <a:r>
              <a:rPr lang="en-US" sz="1100" kern="1400">
                <a:solidFill>
                  <a:schemeClr val="tx1">
                    <a:lumMod val="85000"/>
                    <a:lumOff val="15000"/>
                  </a:schemeClr>
                </a:solidFill>
                <a:latin typeface="Arial" panose="020B0604020202020204" pitchFamily="34" charset="0"/>
                <a:cs typeface="Arial" panose="020B0604020202020204" pitchFamily="34" charset="0"/>
              </a:rPr>
              <a:t>Using your Personal Room does not require a Password.</a:t>
            </a:r>
          </a:p>
        </p:txBody>
      </p:sp>
      <p:sp>
        <p:nvSpPr>
          <p:cNvPr id="89" name="Oval 88">
            <a:extLst>
              <a:ext uri="{FF2B5EF4-FFF2-40B4-BE49-F238E27FC236}">
                <a16:creationId xmlns:a16="http://schemas.microsoft.com/office/drawing/2014/main" id="{02DFE87D-1DE7-42D5-9AF5-779F2C54BCF5}"/>
              </a:ext>
            </a:extLst>
          </p:cNvPr>
          <p:cNvSpPr/>
          <p:nvPr/>
        </p:nvSpPr>
        <p:spPr>
          <a:xfrm>
            <a:off x="597713" y="4983958"/>
            <a:ext cx="365760" cy="365760"/>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b="1">
                <a:solidFill>
                  <a:schemeClr val="bg1"/>
                </a:solidFill>
                <a:latin typeface="Arial" panose="020B0604020202020204" pitchFamily="34" charset="0"/>
                <a:cs typeface="Arial" panose="020B0604020202020204" pitchFamily="34" charset="0"/>
              </a:rPr>
              <a:t>6</a:t>
            </a:r>
          </a:p>
        </p:txBody>
      </p:sp>
      <p:sp>
        <p:nvSpPr>
          <p:cNvPr id="91" name="Oval 90">
            <a:extLst>
              <a:ext uri="{FF2B5EF4-FFF2-40B4-BE49-F238E27FC236}">
                <a16:creationId xmlns:a16="http://schemas.microsoft.com/office/drawing/2014/main" id="{98FFD069-4FAA-4EE6-9125-94051AF03221}"/>
              </a:ext>
            </a:extLst>
          </p:cNvPr>
          <p:cNvSpPr/>
          <p:nvPr/>
        </p:nvSpPr>
        <p:spPr>
          <a:xfrm>
            <a:off x="4112605" y="4979875"/>
            <a:ext cx="365760" cy="365760"/>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b="1">
                <a:solidFill>
                  <a:schemeClr val="bg1"/>
                </a:solidFill>
                <a:latin typeface="Arial" panose="020B0604020202020204" pitchFamily="34" charset="0"/>
                <a:cs typeface="Arial" panose="020B0604020202020204" pitchFamily="34" charset="0"/>
              </a:rPr>
              <a:t>7</a:t>
            </a:r>
          </a:p>
        </p:txBody>
      </p:sp>
      <p:cxnSp>
        <p:nvCxnSpPr>
          <p:cNvPr id="40" name="Straight Connector 39">
            <a:extLst>
              <a:ext uri="{FF2B5EF4-FFF2-40B4-BE49-F238E27FC236}">
                <a16:creationId xmlns:a16="http://schemas.microsoft.com/office/drawing/2014/main" id="{AD8ED8BB-26C6-4BC1-83C4-C25320B69D38}"/>
              </a:ext>
            </a:extLst>
          </p:cNvPr>
          <p:cNvCxnSpPr>
            <a:cxnSpLocks/>
          </p:cNvCxnSpPr>
          <p:nvPr/>
        </p:nvCxnSpPr>
        <p:spPr>
          <a:xfrm flipH="1">
            <a:off x="3870450" y="4925482"/>
            <a:ext cx="8968" cy="4430207"/>
          </a:xfrm>
          <a:prstGeom prst="line">
            <a:avLst/>
          </a:prstGeom>
          <a:ln>
            <a:solidFill>
              <a:srgbClr val="FF1A58"/>
            </a:solidFill>
            <a:prstDash val="dash"/>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8512A306-1254-49C4-9A42-C62321552C57}"/>
              </a:ext>
            </a:extLst>
          </p:cNvPr>
          <p:cNvCxnSpPr>
            <a:cxnSpLocks/>
          </p:cNvCxnSpPr>
          <p:nvPr/>
        </p:nvCxnSpPr>
        <p:spPr>
          <a:xfrm>
            <a:off x="2574553" y="4249656"/>
            <a:ext cx="0" cy="43394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14FCF52-B1FC-47F9-91B7-889E0F99C7A7}"/>
              </a:ext>
            </a:extLst>
          </p:cNvPr>
          <p:cNvCxnSpPr>
            <a:cxnSpLocks/>
          </p:cNvCxnSpPr>
          <p:nvPr/>
        </p:nvCxnSpPr>
        <p:spPr>
          <a:xfrm>
            <a:off x="2499118" y="3341231"/>
            <a:ext cx="0" cy="530221"/>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0E82CDFA-D950-4E36-B10D-E52E1508C0C9}"/>
              </a:ext>
            </a:extLst>
          </p:cNvPr>
          <p:cNvCxnSpPr>
            <a:cxnSpLocks/>
          </p:cNvCxnSpPr>
          <p:nvPr/>
        </p:nvCxnSpPr>
        <p:spPr>
          <a:xfrm>
            <a:off x="2611057" y="2846473"/>
            <a:ext cx="0" cy="33207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9ABFBADB-60FE-4B56-94BD-46C13D394DA5}"/>
              </a:ext>
            </a:extLst>
          </p:cNvPr>
          <p:cNvCxnSpPr>
            <a:cxnSpLocks/>
          </p:cNvCxnSpPr>
          <p:nvPr/>
        </p:nvCxnSpPr>
        <p:spPr>
          <a:xfrm flipH="1">
            <a:off x="2609632" y="2617706"/>
            <a:ext cx="335945" cy="3726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6A092C71-5467-4302-A817-3C669BE50948}"/>
              </a:ext>
            </a:extLst>
          </p:cNvPr>
          <p:cNvCxnSpPr>
            <a:cxnSpLocks/>
          </p:cNvCxnSpPr>
          <p:nvPr/>
        </p:nvCxnSpPr>
        <p:spPr>
          <a:xfrm>
            <a:off x="2952104" y="2300830"/>
            <a:ext cx="0" cy="67097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1860067C-8AD9-468C-AE7C-5ED647AC90C2}"/>
              </a:ext>
            </a:extLst>
          </p:cNvPr>
          <p:cNvCxnSpPr>
            <a:cxnSpLocks/>
          </p:cNvCxnSpPr>
          <p:nvPr/>
        </p:nvCxnSpPr>
        <p:spPr>
          <a:xfrm flipH="1">
            <a:off x="2499118" y="3178543"/>
            <a:ext cx="446460" cy="40531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6771C60B-BB9C-4713-B845-7A8F99130745}"/>
              </a:ext>
            </a:extLst>
          </p:cNvPr>
          <p:cNvCxnSpPr>
            <a:cxnSpLocks/>
          </p:cNvCxnSpPr>
          <p:nvPr/>
        </p:nvCxnSpPr>
        <p:spPr>
          <a:xfrm flipH="1">
            <a:off x="2574553" y="4362248"/>
            <a:ext cx="1295897"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92403E5A-5FA3-4B55-A562-DDF40A30E89A}"/>
              </a:ext>
            </a:extLst>
          </p:cNvPr>
          <p:cNvSpPr txBox="1"/>
          <p:nvPr/>
        </p:nvSpPr>
        <p:spPr>
          <a:xfrm>
            <a:off x="967331" y="4978590"/>
            <a:ext cx="1771316" cy="307777"/>
          </a:xfrm>
          <a:prstGeom prst="rect">
            <a:avLst/>
          </a:prstGeom>
          <a:noFill/>
        </p:spPr>
        <p:txBody>
          <a:bodyPr wrap="square" rtlCol="0">
            <a:spAutoFit/>
          </a:bodyPr>
          <a:lstStyle/>
          <a:p>
            <a:r>
              <a:rPr lang="en-US" sz="1300" b="1" dirty="0">
                <a:latin typeface="Arial" panose="020B0604020202020204" pitchFamily="34" charset="0"/>
                <a:cs typeface="Arial" panose="020B0604020202020204" pitchFamily="34" charset="0"/>
              </a:rPr>
              <a:t>Invite </a:t>
            </a:r>
            <a:r>
              <a:rPr lang="en-US" sz="1400" b="1" dirty="0">
                <a:latin typeface="Arial" panose="020B0604020202020204" pitchFamily="34" charset="0"/>
                <a:cs typeface="Arial" panose="020B0604020202020204" pitchFamily="34" charset="0"/>
              </a:rPr>
              <a:t>Participants</a:t>
            </a:r>
            <a:endParaRPr lang="en-US" sz="1300" b="1" dirty="0">
              <a:latin typeface="Arial" panose="020B0604020202020204" pitchFamily="34" charset="0"/>
              <a:cs typeface="Arial" panose="020B0604020202020204" pitchFamily="34" charset="0"/>
            </a:endParaRPr>
          </a:p>
        </p:txBody>
      </p:sp>
      <p:grpSp>
        <p:nvGrpSpPr>
          <p:cNvPr id="160" name="Group 159">
            <a:extLst>
              <a:ext uri="{FF2B5EF4-FFF2-40B4-BE49-F238E27FC236}">
                <a16:creationId xmlns:a16="http://schemas.microsoft.com/office/drawing/2014/main" id="{84781EEC-76A8-41EB-A89D-FB83021532C0}"/>
              </a:ext>
            </a:extLst>
          </p:cNvPr>
          <p:cNvGrpSpPr/>
          <p:nvPr/>
        </p:nvGrpSpPr>
        <p:grpSpPr>
          <a:xfrm>
            <a:off x="1043094" y="6502187"/>
            <a:ext cx="2146511" cy="2213209"/>
            <a:chOff x="912116" y="7224382"/>
            <a:chExt cx="1954155" cy="1874284"/>
          </a:xfrm>
        </p:grpSpPr>
        <p:pic>
          <p:nvPicPr>
            <p:cNvPr id="12" name="Picture 11">
              <a:extLst>
                <a:ext uri="{FF2B5EF4-FFF2-40B4-BE49-F238E27FC236}">
                  <a16:creationId xmlns:a16="http://schemas.microsoft.com/office/drawing/2014/main" id="{A92DA4C2-74C7-4071-A5C6-21142D257EC7}"/>
                </a:ext>
              </a:extLst>
            </p:cNvPr>
            <p:cNvPicPr>
              <a:picLocks noChangeAspect="1"/>
            </p:cNvPicPr>
            <p:nvPr/>
          </p:nvPicPr>
          <p:blipFill>
            <a:blip r:embed="rId9"/>
            <a:stretch>
              <a:fillRect/>
            </a:stretch>
          </p:blipFill>
          <p:spPr>
            <a:xfrm>
              <a:off x="912116" y="7224382"/>
              <a:ext cx="1954155" cy="1874284"/>
            </a:xfrm>
            <a:prstGeom prst="rect">
              <a:avLst/>
            </a:prstGeom>
            <a:effectLst>
              <a:outerShdw blurRad="177800" dist="38100" dir="4200000" sx="103000" sy="103000" algn="tl" rotWithShape="0">
                <a:prstClr val="black">
                  <a:alpha val="40000"/>
                </a:prstClr>
              </a:outerShdw>
            </a:effectLst>
          </p:spPr>
        </p:pic>
        <p:sp>
          <p:nvSpPr>
            <p:cNvPr id="124" name="Rectangle 123">
              <a:extLst>
                <a:ext uri="{FF2B5EF4-FFF2-40B4-BE49-F238E27FC236}">
                  <a16:creationId xmlns:a16="http://schemas.microsoft.com/office/drawing/2014/main" id="{007E50B9-BEB5-4FAC-A9B2-E9CDE494CA0C}"/>
                </a:ext>
              </a:extLst>
            </p:cNvPr>
            <p:cNvSpPr/>
            <p:nvPr/>
          </p:nvSpPr>
          <p:spPr>
            <a:xfrm>
              <a:off x="2097483" y="8359753"/>
              <a:ext cx="521473" cy="137272"/>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126" name="Rectangle 125">
            <a:extLst>
              <a:ext uri="{FF2B5EF4-FFF2-40B4-BE49-F238E27FC236}">
                <a16:creationId xmlns:a16="http://schemas.microsoft.com/office/drawing/2014/main" id="{81F462A1-9F1C-48B8-9ADB-58795D1383F2}"/>
              </a:ext>
            </a:extLst>
          </p:cNvPr>
          <p:cNvSpPr/>
          <p:nvPr/>
        </p:nvSpPr>
        <p:spPr>
          <a:xfrm>
            <a:off x="956371" y="5328990"/>
            <a:ext cx="2719704" cy="276999"/>
          </a:xfrm>
          <a:prstGeom prst="rect">
            <a:avLst/>
          </a:prstGeom>
        </p:spPr>
        <p:txBody>
          <a:bodyPr wrap="square">
            <a:spAutoFit/>
          </a:bodyPr>
          <a:lstStyle/>
          <a:p>
            <a:pPr algn="ctr"/>
            <a:r>
              <a:rPr lang="en-US" sz="1200">
                <a:cs typeface="Calibri" panose="020F0502020204030204" pitchFamily="34" charset="0"/>
              </a:rPr>
              <a:t> </a:t>
            </a:r>
            <a:endParaRPr lang="en-US" sz="1200">
              <a:effectLst/>
              <a:cs typeface="Calibri" panose="020F0502020204030204" pitchFamily="34" charset="0"/>
            </a:endParaRPr>
          </a:p>
        </p:txBody>
      </p:sp>
      <p:sp>
        <p:nvSpPr>
          <p:cNvPr id="127" name="Rectangle 126">
            <a:extLst>
              <a:ext uri="{FF2B5EF4-FFF2-40B4-BE49-F238E27FC236}">
                <a16:creationId xmlns:a16="http://schemas.microsoft.com/office/drawing/2014/main" id="{E55BAB0F-2905-438B-B2DE-A0F291681C15}"/>
              </a:ext>
            </a:extLst>
          </p:cNvPr>
          <p:cNvSpPr/>
          <p:nvPr/>
        </p:nvSpPr>
        <p:spPr>
          <a:xfrm>
            <a:off x="956371" y="5282898"/>
            <a:ext cx="2773760" cy="430887"/>
          </a:xfrm>
          <a:prstGeom prst="rect">
            <a:avLst/>
          </a:prstGeom>
        </p:spPr>
        <p:txBody>
          <a:bodyPr wrap="square">
            <a:spAutoFit/>
          </a:bodyPr>
          <a:lstStyle/>
          <a:p>
            <a:pPr marL="3175" lvl="2"/>
            <a:r>
              <a:rPr lang="en-US" sz="1100" kern="1400" dirty="0">
                <a:solidFill>
                  <a:schemeClr val="tx1">
                    <a:lumMod val="85000"/>
                    <a:lumOff val="15000"/>
                  </a:schemeClr>
                </a:solidFill>
                <a:latin typeface="Arial" panose="020B0604020202020204" pitchFamily="34" charset="0"/>
                <a:cs typeface="Arial" panose="020B0604020202020204" pitchFamily="34" charset="0"/>
              </a:rPr>
              <a:t>Enter a person’s name or email under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Invitees</a:t>
            </a:r>
            <a:r>
              <a:rPr lang="en-US" sz="1100" kern="1400" dirty="0">
                <a:solidFill>
                  <a:schemeClr val="tx1">
                    <a:lumMod val="85000"/>
                    <a:lumOff val="15000"/>
                  </a:schemeClr>
                </a:solidFill>
                <a:latin typeface="Arial" panose="020B0604020202020204" pitchFamily="34" charset="0"/>
                <a:cs typeface="Arial" panose="020B0604020202020204" pitchFamily="34" charset="0"/>
              </a:rPr>
              <a:t> to invite them to the meeting.</a:t>
            </a:r>
          </a:p>
        </p:txBody>
      </p:sp>
      <p:sp>
        <p:nvSpPr>
          <p:cNvPr id="128" name="Rectangle 127">
            <a:extLst>
              <a:ext uri="{FF2B5EF4-FFF2-40B4-BE49-F238E27FC236}">
                <a16:creationId xmlns:a16="http://schemas.microsoft.com/office/drawing/2014/main" id="{B5AABBCC-D568-4FB9-AA6E-8F97B8445407}"/>
              </a:ext>
            </a:extLst>
          </p:cNvPr>
          <p:cNvSpPr/>
          <p:nvPr/>
        </p:nvSpPr>
        <p:spPr>
          <a:xfrm>
            <a:off x="921260" y="5801674"/>
            <a:ext cx="2705118" cy="600164"/>
          </a:xfrm>
          <a:prstGeom prst="rect">
            <a:avLst/>
          </a:prstGeom>
        </p:spPr>
        <p:txBody>
          <a:bodyPr wrap="square">
            <a:spAutoFit/>
          </a:bodyPr>
          <a:lstStyle/>
          <a:p>
            <a:pPr marL="3175" lvl="2">
              <a:spcAft>
                <a:spcPts val="600"/>
              </a:spcAft>
            </a:pPr>
            <a:r>
              <a:rPr lang="en-US" sz="1100" kern="1400" dirty="0">
                <a:solidFill>
                  <a:schemeClr val="tx1">
                    <a:lumMod val="85000"/>
                    <a:lumOff val="15000"/>
                  </a:schemeClr>
                </a:solidFill>
                <a:latin typeface="Arial" panose="020B0604020202020204" pitchFamily="34" charset="0"/>
                <a:cs typeface="Arial" panose="020B0604020202020204" pitchFamily="34" charset="0"/>
              </a:rPr>
              <a:t>For One-Time Meeting Links only, hover over an </a:t>
            </a:r>
            <a:r>
              <a:rPr lang="en-US" sz="1100" i="1" kern="1400" dirty="0">
                <a:solidFill>
                  <a:schemeClr val="tx1">
                    <a:lumMod val="85000"/>
                    <a:lumOff val="15000"/>
                  </a:schemeClr>
                </a:solidFill>
                <a:latin typeface="Arial" panose="020B0604020202020204" pitchFamily="34" charset="0"/>
                <a:cs typeface="Arial" panose="020B0604020202020204" pitchFamily="34" charset="0"/>
              </a:rPr>
              <a:t>internal invitee </a:t>
            </a:r>
            <a:r>
              <a:rPr lang="en-US" sz="1100" kern="1400" dirty="0">
                <a:solidFill>
                  <a:schemeClr val="tx1">
                    <a:lumMod val="85000"/>
                    <a:lumOff val="15000"/>
                  </a:schemeClr>
                </a:solidFill>
                <a:latin typeface="Arial" panose="020B0604020202020204" pitchFamily="34" charset="0"/>
                <a:cs typeface="Arial" panose="020B0604020202020204" pitchFamily="34" charset="0"/>
              </a:rPr>
              <a:t>to select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a:t>
            </a:r>
            <a:r>
              <a:rPr lang="en-US" sz="1100" kern="1400" dirty="0">
                <a:solidFill>
                  <a:schemeClr val="tx1">
                    <a:lumMod val="85000"/>
                    <a:lumOff val="15000"/>
                  </a:schemeClr>
                </a:solidFill>
                <a:latin typeface="Arial" panose="020B0604020202020204" pitchFamily="34" charset="0"/>
                <a:cs typeface="Arial" panose="020B0604020202020204" pitchFamily="34" charset="0"/>
              </a:rPr>
              <a:t> and make them a </a:t>
            </a:r>
            <a:r>
              <a:rPr lang="en-US" sz="1100" b="1" kern="1400" dirty="0">
                <a:solidFill>
                  <a:schemeClr val="tx1">
                    <a:lumMod val="85000"/>
                    <a:lumOff val="15000"/>
                  </a:schemeClr>
                </a:solidFill>
                <a:latin typeface="Arial" panose="020B0604020202020204" pitchFamily="34" charset="0"/>
                <a:cs typeface="Arial" panose="020B0604020202020204" pitchFamily="34" charset="0"/>
              </a:rPr>
              <a:t>co-host</a:t>
            </a:r>
            <a:r>
              <a:rPr lang="en-US" sz="1100" kern="1400" dirty="0">
                <a:solidFill>
                  <a:schemeClr val="tx1">
                    <a:lumMod val="85000"/>
                    <a:lumOff val="15000"/>
                  </a:schemeClr>
                </a:solidFill>
                <a:latin typeface="Arial" panose="020B0604020202020204" pitchFamily="34" charset="0"/>
                <a:cs typeface="Arial" panose="020B0604020202020204" pitchFamily="34" charset="0"/>
              </a:rPr>
              <a:t>.</a:t>
            </a:r>
          </a:p>
        </p:txBody>
      </p:sp>
      <p:cxnSp>
        <p:nvCxnSpPr>
          <p:cNvPr id="129" name="Straight Connector 128">
            <a:extLst>
              <a:ext uri="{FF2B5EF4-FFF2-40B4-BE49-F238E27FC236}">
                <a16:creationId xmlns:a16="http://schemas.microsoft.com/office/drawing/2014/main" id="{C30C14D1-FAA3-4433-ACB4-BDFE7AEFE7B8}"/>
              </a:ext>
            </a:extLst>
          </p:cNvPr>
          <p:cNvCxnSpPr>
            <a:cxnSpLocks/>
          </p:cNvCxnSpPr>
          <p:nvPr/>
        </p:nvCxnSpPr>
        <p:spPr>
          <a:xfrm>
            <a:off x="2722348" y="6343512"/>
            <a:ext cx="0" cy="122873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7B480A62-B3B5-46DB-BC88-A71C09FEADAD}"/>
              </a:ext>
            </a:extLst>
          </p:cNvPr>
          <p:cNvCxnSpPr>
            <a:cxnSpLocks/>
          </p:cNvCxnSpPr>
          <p:nvPr/>
        </p:nvCxnSpPr>
        <p:spPr>
          <a:xfrm flipH="1">
            <a:off x="1002167" y="6343512"/>
            <a:ext cx="2220334"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7628B5AB-8879-40DA-8F21-7D28931078A4}"/>
              </a:ext>
            </a:extLst>
          </p:cNvPr>
          <p:cNvSpPr txBox="1"/>
          <p:nvPr/>
        </p:nvSpPr>
        <p:spPr>
          <a:xfrm>
            <a:off x="4500987" y="4976303"/>
            <a:ext cx="2673700" cy="307777"/>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Advanced Settings</a:t>
            </a:r>
          </a:p>
        </p:txBody>
      </p:sp>
      <p:sp>
        <p:nvSpPr>
          <p:cNvPr id="135" name="Rectangle 134">
            <a:extLst>
              <a:ext uri="{FF2B5EF4-FFF2-40B4-BE49-F238E27FC236}">
                <a16:creationId xmlns:a16="http://schemas.microsoft.com/office/drawing/2014/main" id="{D3EDE98E-225B-4DEA-BD88-8DD6EE86F8C5}"/>
              </a:ext>
            </a:extLst>
          </p:cNvPr>
          <p:cNvSpPr/>
          <p:nvPr/>
        </p:nvSpPr>
        <p:spPr>
          <a:xfrm>
            <a:off x="4488485" y="5200183"/>
            <a:ext cx="2773760" cy="600164"/>
          </a:xfrm>
          <a:prstGeom prst="rect">
            <a:avLst/>
          </a:prstGeom>
        </p:spPr>
        <p:txBody>
          <a:bodyPr wrap="square">
            <a:spAutoFit/>
          </a:bodyPr>
          <a:lstStyle/>
          <a:p>
            <a:pPr marL="3175" lvl="2"/>
            <a:r>
              <a:rPr lang="en-US" sz="1100" kern="1400" dirty="0">
                <a:solidFill>
                  <a:schemeClr val="tx1">
                    <a:lumMod val="85000"/>
                    <a:lumOff val="15000"/>
                  </a:schemeClr>
                </a:solidFill>
                <a:latin typeface="Arial" panose="020B0604020202020204" pitchFamily="34" charset="0"/>
                <a:cs typeface="Arial" panose="020B0604020202020204" pitchFamily="34" charset="0"/>
              </a:rPr>
              <a:t>Select	            to choose Audio Connection and Scheduling Option settings.</a:t>
            </a:r>
          </a:p>
        </p:txBody>
      </p:sp>
      <p:pic>
        <p:nvPicPr>
          <p:cNvPr id="138" name="Picture 137">
            <a:extLst>
              <a:ext uri="{FF2B5EF4-FFF2-40B4-BE49-F238E27FC236}">
                <a16:creationId xmlns:a16="http://schemas.microsoft.com/office/drawing/2014/main" id="{70028BFA-1BF9-4B5E-B101-26E7F8272289}"/>
              </a:ext>
            </a:extLst>
          </p:cNvPr>
          <p:cNvPicPr>
            <a:picLocks noChangeAspect="1"/>
          </p:cNvPicPr>
          <p:nvPr/>
        </p:nvPicPr>
        <p:blipFill rotWithShape="1">
          <a:blip r:embed="rId10"/>
          <a:srcRect l="-922" t="-1338" r="2639" b="-12584"/>
          <a:stretch/>
        </p:blipFill>
        <p:spPr>
          <a:xfrm>
            <a:off x="4976432" y="5223259"/>
            <a:ext cx="935188" cy="193328"/>
          </a:xfrm>
          <a:prstGeom prst="rect">
            <a:avLst/>
          </a:prstGeom>
        </p:spPr>
      </p:pic>
      <p:sp>
        <p:nvSpPr>
          <p:cNvPr id="139" name="Rectangle 138">
            <a:extLst>
              <a:ext uri="{FF2B5EF4-FFF2-40B4-BE49-F238E27FC236}">
                <a16:creationId xmlns:a16="http://schemas.microsoft.com/office/drawing/2014/main" id="{178FA971-2F5C-44C7-AE5A-5C188FA54D34}"/>
              </a:ext>
            </a:extLst>
          </p:cNvPr>
          <p:cNvSpPr/>
          <p:nvPr/>
        </p:nvSpPr>
        <p:spPr>
          <a:xfrm>
            <a:off x="3900008" y="6451512"/>
            <a:ext cx="960640" cy="600164"/>
          </a:xfrm>
          <a:prstGeom prst="rect">
            <a:avLst/>
          </a:prstGeom>
        </p:spPr>
        <p:txBody>
          <a:bodyPr wrap="square">
            <a:spAutoFit/>
          </a:bodyPr>
          <a:lstStyle/>
          <a:p>
            <a:pPr marL="3175" lvl="2">
              <a:spcAft>
                <a:spcPts val="600"/>
              </a:spcAft>
            </a:pPr>
            <a:r>
              <a:rPr lang="en-US" sz="1100" kern="1400">
                <a:solidFill>
                  <a:schemeClr val="tx1">
                    <a:lumMod val="85000"/>
                    <a:lumOff val="15000"/>
                  </a:schemeClr>
                </a:solidFill>
                <a:latin typeface="Arial" panose="020B0604020202020204" pitchFamily="34" charset="0"/>
                <a:cs typeface="Arial" panose="020B0604020202020204" pitchFamily="34" charset="0"/>
              </a:rPr>
              <a:t>Select mute settings for attendees.</a:t>
            </a:r>
          </a:p>
        </p:txBody>
      </p:sp>
      <p:sp>
        <p:nvSpPr>
          <p:cNvPr id="143" name="Rectangle 142">
            <a:extLst>
              <a:ext uri="{FF2B5EF4-FFF2-40B4-BE49-F238E27FC236}">
                <a16:creationId xmlns:a16="http://schemas.microsoft.com/office/drawing/2014/main" id="{7C308327-7B4D-4898-9C66-4B208F0D3435}"/>
              </a:ext>
            </a:extLst>
          </p:cNvPr>
          <p:cNvSpPr/>
          <p:nvPr/>
        </p:nvSpPr>
        <p:spPr>
          <a:xfrm>
            <a:off x="3892982" y="7489558"/>
            <a:ext cx="1016803" cy="1938992"/>
          </a:xfrm>
          <a:prstGeom prst="rect">
            <a:avLst/>
          </a:prstGeom>
        </p:spPr>
        <p:txBody>
          <a:bodyPr wrap="square">
            <a:spAutoFit/>
          </a:bodyPr>
          <a:lstStyle/>
          <a:p>
            <a:pPr marL="3175" lvl="2">
              <a:spcAft>
                <a:spcPts val="1200"/>
              </a:spcAft>
            </a:pPr>
            <a:r>
              <a:rPr lang="en-US" sz="1100" kern="1400" dirty="0">
                <a:solidFill>
                  <a:schemeClr val="tx1">
                    <a:lumMod val="85000"/>
                    <a:lumOff val="15000"/>
                  </a:schemeClr>
                </a:solidFill>
                <a:latin typeface="Arial" panose="020B0604020202020204" pitchFamily="34" charset="0"/>
                <a:cs typeface="Arial" panose="020B0604020202020204" pitchFamily="34" charset="0"/>
              </a:rPr>
              <a:t>Select when attendees can start joining the meeting. </a:t>
            </a:r>
          </a:p>
          <a:p>
            <a:pPr marL="3175" lvl="2">
              <a:spcAft>
                <a:spcPts val="600"/>
              </a:spcAft>
            </a:pPr>
            <a:r>
              <a:rPr lang="en-US" sz="1100" b="1" u="sng" kern="1400" dirty="0">
                <a:solidFill>
                  <a:schemeClr val="tx1">
                    <a:lumMod val="85000"/>
                    <a:lumOff val="15000"/>
                  </a:schemeClr>
                </a:solidFill>
                <a:latin typeface="Arial" panose="020B0604020202020204" pitchFamily="34" charset="0"/>
                <a:cs typeface="Arial" panose="020B0604020202020204" pitchFamily="34" charset="0"/>
              </a:rPr>
              <a:t>Tip:</a:t>
            </a:r>
            <a:r>
              <a:rPr lang="en-US" sz="1100" kern="1400" dirty="0">
                <a:solidFill>
                  <a:schemeClr val="tx1">
                    <a:lumMod val="85000"/>
                    <a:lumOff val="15000"/>
                  </a:schemeClr>
                </a:solidFill>
                <a:latin typeface="Arial" panose="020B0604020202020204" pitchFamily="34" charset="0"/>
                <a:cs typeface="Arial" panose="020B0604020202020204" pitchFamily="34" charset="0"/>
              </a:rPr>
              <a:t> Allow attendees to join 15 minutes prior to the start.</a:t>
            </a:r>
          </a:p>
        </p:txBody>
      </p:sp>
      <p:cxnSp>
        <p:nvCxnSpPr>
          <p:cNvPr id="144" name="Straight Connector 143">
            <a:extLst>
              <a:ext uri="{FF2B5EF4-FFF2-40B4-BE49-F238E27FC236}">
                <a16:creationId xmlns:a16="http://schemas.microsoft.com/office/drawing/2014/main" id="{7799A0E0-16DC-4594-A09E-87B379C5825E}"/>
              </a:ext>
            </a:extLst>
          </p:cNvPr>
          <p:cNvCxnSpPr>
            <a:cxnSpLocks/>
          </p:cNvCxnSpPr>
          <p:nvPr/>
        </p:nvCxnSpPr>
        <p:spPr>
          <a:xfrm>
            <a:off x="4809353" y="6451512"/>
            <a:ext cx="0" cy="55399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F0B767DE-CB9F-442E-9B58-840D7D3419E3}"/>
              </a:ext>
            </a:extLst>
          </p:cNvPr>
          <p:cNvCxnSpPr>
            <a:cxnSpLocks/>
          </p:cNvCxnSpPr>
          <p:nvPr/>
        </p:nvCxnSpPr>
        <p:spPr>
          <a:xfrm>
            <a:off x="4809353" y="7572247"/>
            <a:ext cx="0" cy="7315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6E052E06-B5E2-4EF1-A792-72707217C1EF}"/>
              </a:ext>
            </a:extLst>
          </p:cNvPr>
          <p:cNvCxnSpPr>
            <a:cxnSpLocks/>
          </p:cNvCxnSpPr>
          <p:nvPr/>
        </p:nvCxnSpPr>
        <p:spPr>
          <a:xfrm>
            <a:off x="4809353" y="6728511"/>
            <a:ext cx="215205" cy="10122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F7C45B25-24B4-4FA7-921D-26BBF414AA45}"/>
              </a:ext>
            </a:extLst>
          </p:cNvPr>
          <p:cNvCxnSpPr>
            <a:cxnSpLocks/>
            <a:endCxn id="18" idx="1"/>
          </p:cNvCxnSpPr>
          <p:nvPr/>
        </p:nvCxnSpPr>
        <p:spPr>
          <a:xfrm>
            <a:off x="4809353" y="7938007"/>
            <a:ext cx="206364" cy="31506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50BC369C-6D13-47B1-A3D8-C75BB813207E}"/>
              </a:ext>
            </a:extLst>
          </p:cNvPr>
          <p:cNvCxnSpPr>
            <a:cxnSpLocks/>
          </p:cNvCxnSpPr>
          <p:nvPr/>
        </p:nvCxnSpPr>
        <p:spPr>
          <a:xfrm>
            <a:off x="275866" y="9355689"/>
            <a:ext cx="7175242" cy="0"/>
          </a:xfrm>
          <a:prstGeom prst="line">
            <a:avLst/>
          </a:prstGeom>
          <a:ln>
            <a:solidFill>
              <a:srgbClr val="FF1A58"/>
            </a:solidFill>
            <a:prstDash val="dash"/>
          </a:ln>
        </p:spPr>
        <p:style>
          <a:lnRef idx="1">
            <a:schemeClr val="accent1"/>
          </a:lnRef>
          <a:fillRef idx="0">
            <a:schemeClr val="accent1"/>
          </a:fillRef>
          <a:effectRef idx="0">
            <a:schemeClr val="accent1"/>
          </a:effectRef>
          <a:fontRef idx="minor">
            <a:schemeClr val="tx1"/>
          </a:fontRef>
        </p:style>
      </p:cxnSp>
      <p:sp>
        <p:nvSpPr>
          <p:cNvPr id="165" name="Rectangle 164">
            <a:extLst>
              <a:ext uri="{FF2B5EF4-FFF2-40B4-BE49-F238E27FC236}">
                <a16:creationId xmlns:a16="http://schemas.microsoft.com/office/drawing/2014/main" id="{8E5D6DDE-48D1-4297-B5F5-275B3F18C998}"/>
              </a:ext>
            </a:extLst>
          </p:cNvPr>
          <p:cNvSpPr/>
          <p:nvPr/>
        </p:nvSpPr>
        <p:spPr>
          <a:xfrm>
            <a:off x="921260" y="8803885"/>
            <a:ext cx="2705118" cy="430887"/>
          </a:xfrm>
          <a:prstGeom prst="rect">
            <a:avLst/>
          </a:prstGeom>
        </p:spPr>
        <p:txBody>
          <a:bodyPr wrap="square">
            <a:spAutoFit/>
          </a:bodyPr>
          <a:lstStyle/>
          <a:p>
            <a:pPr marL="3175" lvl="2">
              <a:spcAft>
                <a:spcPts val="600"/>
              </a:spcAft>
            </a:pPr>
            <a:r>
              <a:rPr lang="en-US" sz="1100" i="1" kern="1400" dirty="0">
                <a:solidFill>
                  <a:schemeClr val="tx1">
                    <a:lumMod val="85000"/>
                    <a:lumOff val="15000"/>
                  </a:schemeClr>
                </a:solidFill>
                <a:latin typeface="Arial" panose="020B0604020202020204" pitchFamily="34" charset="0"/>
                <a:cs typeface="Arial" panose="020B0604020202020204" pitchFamily="34" charset="0"/>
              </a:rPr>
              <a:t>External invitees </a:t>
            </a:r>
            <a:r>
              <a:rPr lang="en-US" sz="1100" kern="1400" dirty="0">
                <a:solidFill>
                  <a:schemeClr val="tx1">
                    <a:lumMod val="85000"/>
                    <a:lumOff val="15000"/>
                  </a:schemeClr>
                </a:solidFill>
                <a:latin typeface="Arial" panose="020B0604020202020204" pitchFamily="34" charset="0"/>
                <a:cs typeface="Arial" panose="020B0604020202020204" pitchFamily="34" charset="0"/>
              </a:rPr>
              <a:t>can be assigned as a co-host inside the meeting.</a:t>
            </a:r>
          </a:p>
        </p:txBody>
      </p:sp>
      <p:sp>
        <p:nvSpPr>
          <p:cNvPr id="169" name="Oval 168">
            <a:extLst>
              <a:ext uri="{FF2B5EF4-FFF2-40B4-BE49-F238E27FC236}">
                <a16:creationId xmlns:a16="http://schemas.microsoft.com/office/drawing/2014/main" id="{F924854F-A1B2-4C84-8A7B-BF49AD7597CA}"/>
              </a:ext>
            </a:extLst>
          </p:cNvPr>
          <p:cNvSpPr/>
          <p:nvPr/>
        </p:nvSpPr>
        <p:spPr>
          <a:xfrm>
            <a:off x="597713" y="9451465"/>
            <a:ext cx="365760" cy="365760"/>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b="1">
                <a:solidFill>
                  <a:schemeClr val="bg1"/>
                </a:solidFill>
                <a:latin typeface="Arial" panose="020B0604020202020204" pitchFamily="34" charset="0"/>
                <a:cs typeface="Arial" panose="020B0604020202020204" pitchFamily="34" charset="0"/>
              </a:rPr>
              <a:t>8</a:t>
            </a:r>
          </a:p>
        </p:txBody>
      </p:sp>
      <p:sp>
        <p:nvSpPr>
          <p:cNvPr id="170" name="TextBox 169">
            <a:extLst>
              <a:ext uri="{FF2B5EF4-FFF2-40B4-BE49-F238E27FC236}">
                <a16:creationId xmlns:a16="http://schemas.microsoft.com/office/drawing/2014/main" id="{B1044057-920A-4A0E-89F5-AEF4A644CDEB}"/>
              </a:ext>
            </a:extLst>
          </p:cNvPr>
          <p:cNvSpPr txBox="1"/>
          <p:nvPr/>
        </p:nvSpPr>
        <p:spPr>
          <a:xfrm>
            <a:off x="1002173" y="9448679"/>
            <a:ext cx="5722627" cy="523220"/>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Change Personal Room Information</a:t>
            </a:r>
          </a:p>
          <a:p>
            <a:endParaRPr lang="en-US" sz="1400" b="1" dirty="0">
              <a:latin typeface="Arial" panose="020B0604020202020204" pitchFamily="34" charset="0"/>
              <a:cs typeface="Arial" panose="020B0604020202020204" pitchFamily="34" charset="0"/>
            </a:endParaRPr>
          </a:p>
        </p:txBody>
      </p:sp>
      <p:sp>
        <p:nvSpPr>
          <p:cNvPr id="174" name="Rectangle 173">
            <a:extLst>
              <a:ext uri="{FF2B5EF4-FFF2-40B4-BE49-F238E27FC236}">
                <a16:creationId xmlns:a16="http://schemas.microsoft.com/office/drawing/2014/main" id="{4195888B-395F-49E1-A9FB-6402409E8978}"/>
              </a:ext>
            </a:extLst>
          </p:cNvPr>
          <p:cNvSpPr/>
          <p:nvPr/>
        </p:nvSpPr>
        <p:spPr>
          <a:xfrm>
            <a:off x="1020132" y="9766374"/>
            <a:ext cx="3378779" cy="430887"/>
          </a:xfrm>
          <a:prstGeom prst="rect">
            <a:avLst/>
          </a:prstGeom>
        </p:spPr>
        <p:txBody>
          <a:bodyPr wrap="square">
            <a:spAutoFit/>
          </a:bodyPr>
          <a:lstStyle/>
          <a:p>
            <a:pPr marL="3175" lvl="2"/>
            <a:r>
              <a:rPr lang="en-US" sz="1100" kern="1400">
                <a:solidFill>
                  <a:schemeClr val="tx1">
                    <a:lumMod val="85000"/>
                    <a:lumOff val="15000"/>
                  </a:schemeClr>
                </a:solidFill>
                <a:latin typeface="Arial" panose="020B0604020202020204" pitchFamily="34" charset="0"/>
                <a:cs typeface="Arial" panose="020B0604020202020204" pitchFamily="34" charset="0"/>
              </a:rPr>
              <a:t>Edit you Personal Room information easily and quickly.</a:t>
            </a:r>
          </a:p>
        </p:txBody>
      </p:sp>
      <p:pic>
        <p:nvPicPr>
          <p:cNvPr id="176" name="Picture 175">
            <a:extLst>
              <a:ext uri="{FF2B5EF4-FFF2-40B4-BE49-F238E27FC236}">
                <a16:creationId xmlns:a16="http://schemas.microsoft.com/office/drawing/2014/main" id="{CC7787C8-189E-4C98-AC3F-AACD14DF0AB3}"/>
              </a:ext>
            </a:extLst>
          </p:cNvPr>
          <p:cNvPicPr>
            <a:picLocks noChangeAspect="1"/>
          </p:cNvPicPr>
          <p:nvPr/>
        </p:nvPicPr>
        <p:blipFill rotWithShape="1">
          <a:blip r:embed="rId11"/>
          <a:srcRect t="366" b="-1"/>
          <a:stretch/>
        </p:blipFill>
        <p:spPr>
          <a:xfrm>
            <a:off x="4767877" y="9474476"/>
            <a:ext cx="2676426" cy="2663798"/>
          </a:xfrm>
          <a:prstGeom prst="rect">
            <a:avLst/>
          </a:prstGeom>
          <a:effectLst>
            <a:outerShdw blurRad="177800" dist="38100" dir="4200000" sx="103000" sy="103000" algn="tl" rotWithShape="0">
              <a:prstClr val="black">
                <a:alpha val="40000"/>
              </a:prstClr>
            </a:outerShdw>
          </a:effectLst>
        </p:spPr>
      </p:pic>
      <p:cxnSp>
        <p:nvCxnSpPr>
          <p:cNvPr id="177" name="Straight Connector 176">
            <a:extLst>
              <a:ext uri="{FF2B5EF4-FFF2-40B4-BE49-F238E27FC236}">
                <a16:creationId xmlns:a16="http://schemas.microsoft.com/office/drawing/2014/main" id="{67E6731E-5006-4B7F-9D48-1B3DC30084ED}"/>
              </a:ext>
            </a:extLst>
          </p:cNvPr>
          <p:cNvCxnSpPr>
            <a:cxnSpLocks/>
          </p:cNvCxnSpPr>
          <p:nvPr/>
        </p:nvCxnSpPr>
        <p:spPr>
          <a:xfrm>
            <a:off x="4019447" y="10448307"/>
            <a:ext cx="0" cy="19585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CF7683B9-2743-4CA7-995F-A1CF5272D809}"/>
              </a:ext>
            </a:extLst>
          </p:cNvPr>
          <p:cNvCxnSpPr>
            <a:cxnSpLocks/>
          </p:cNvCxnSpPr>
          <p:nvPr/>
        </p:nvCxnSpPr>
        <p:spPr>
          <a:xfrm flipH="1">
            <a:off x="4035489" y="10558168"/>
            <a:ext cx="480534"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01CF7C0E-A6AB-4D2A-9ED5-BBA582766445}"/>
              </a:ext>
            </a:extLst>
          </p:cNvPr>
          <p:cNvCxnSpPr>
            <a:cxnSpLocks/>
          </p:cNvCxnSpPr>
          <p:nvPr/>
        </p:nvCxnSpPr>
        <p:spPr>
          <a:xfrm>
            <a:off x="4526993" y="10554186"/>
            <a:ext cx="304436" cy="61946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87" name="Rectangle 186">
            <a:extLst>
              <a:ext uri="{FF2B5EF4-FFF2-40B4-BE49-F238E27FC236}">
                <a16:creationId xmlns:a16="http://schemas.microsoft.com/office/drawing/2014/main" id="{0A0BE76D-7758-42BD-AD4E-66A53E8EC030}"/>
              </a:ext>
            </a:extLst>
          </p:cNvPr>
          <p:cNvSpPr/>
          <p:nvPr/>
        </p:nvSpPr>
        <p:spPr>
          <a:xfrm>
            <a:off x="5752286" y="11065880"/>
            <a:ext cx="243190" cy="114571"/>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7" name="Rectangle 56">
            <a:extLst>
              <a:ext uri="{FF2B5EF4-FFF2-40B4-BE49-F238E27FC236}">
                <a16:creationId xmlns:a16="http://schemas.microsoft.com/office/drawing/2014/main" id="{528445B0-7356-4A11-A990-1B3A152E2B27}"/>
              </a:ext>
            </a:extLst>
          </p:cNvPr>
          <p:cNvSpPr/>
          <p:nvPr/>
        </p:nvSpPr>
        <p:spPr>
          <a:xfrm>
            <a:off x="2285308" y="7816191"/>
            <a:ext cx="812535" cy="215444"/>
          </a:xfrm>
          <a:prstGeom prst="rect">
            <a:avLst/>
          </a:prstGeom>
          <a:solidFill>
            <a:schemeClr val="bg1"/>
          </a:solidFill>
        </p:spPr>
        <p:txBody>
          <a:bodyPr wrap="square">
            <a:spAutoFit/>
          </a:bodyPr>
          <a:lstStyle/>
          <a:p>
            <a:pPr marL="3175" lvl="2">
              <a:spcAft>
                <a:spcPts val="600"/>
              </a:spcAft>
            </a:pPr>
            <a:r>
              <a:rPr lang="en-US" sz="800" kern="1400">
                <a:solidFill>
                  <a:schemeClr val="tx1">
                    <a:lumMod val="85000"/>
                    <a:lumOff val="15000"/>
                  </a:schemeClr>
                </a:solidFill>
                <a:latin typeface="Constantia" panose="02030602050306030303" pitchFamily="18" charset="0"/>
                <a:cs typeface="Segoe UI" panose="020B0502040204020203" pitchFamily="34" charset="0"/>
              </a:rPr>
              <a:t>Make Co-host</a:t>
            </a:r>
          </a:p>
        </p:txBody>
      </p:sp>
      <p:sp>
        <p:nvSpPr>
          <p:cNvPr id="62" name="Rectangle 61">
            <a:extLst>
              <a:ext uri="{FF2B5EF4-FFF2-40B4-BE49-F238E27FC236}">
                <a16:creationId xmlns:a16="http://schemas.microsoft.com/office/drawing/2014/main" id="{70FE5C39-77F1-4ABD-868B-C23AD43F0034}"/>
              </a:ext>
            </a:extLst>
          </p:cNvPr>
          <p:cNvSpPr/>
          <p:nvPr/>
        </p:nvSpPr>
        <p:spPr>
          <a:xfrm>
            <a:off x="0" y="-8255"/>
            <a:ext cx="7786713" cy="1175581"/>
          </a:xfrm>
          <a:prstGeom prst="rect">
            <a:avLst/>
          </a:prstGeom>
          <a:solidFill>
            <a:srgbClr val="0121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79">
              <a:latin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E5C42002-A938-4351-81F8-2D9909E50099}"/>
              </a:ext>
            </a:extLst>
          </p:cNvPr>
          <p:cNvSpPr txBox="1"/>
          <p:nvPr/>
        </p:nvSpPr>
        <p:spPr>
          <a:xfrm>
            <a:off x="263841" y="554844"/>
            <a:ext cx="7362496" cy="553998"/>
          </a:xfrm>
          <a:prstGeom prst="rect">
            <a:avLst/>
          </a:prstGeom>
          <a:noFill/>
        </p:spPr>
        <p:txBody>
          <a:bodyPr wrap="square" rtlCol="0">
            <a:spAutoFit/>
          </a:bodyPr>
          <a:lstStyle/>
          <a:p>
            <a:pPr algn="ctr"/>
            <a:r>
              <a:rPr lang="en-US" sz="1500" dirty="0">
                <a:solidFill>
                  <a:schemeClr val="bg1"/>
                </a:solidFill>
                <a:latin typeface="HelveticaNeueLT Pro 55 Roman" panose="020B0604020202020204" pitchFamily="34" charset="0"/>
                <a:cs typeface="Calibri" panose="020F0502020204030204" pitchFamily="34" charset="0"/>
              </a:rPr>
              <a:t>Quick Reference Guide with Detailed Steps </a:t>
            </a:r>
            <a:br>
              <a:rPr lang="en-US" sz="1500" dirty="0">
                <a:solidFill>
                  <a:schemeClr val="bg1"/>
                </a:solidFill>
                <a:latin typeface="HelveticaNeueLT Pro 55 Roman" panose="020B0604020202020204" pitchFamily="34" charset="0"/>
                <a:cs typeface="Calibri" panose="020F0502020204030204" pitchFamily="34" charset="0"/>
              </a:rPr>
            </a:br>
            <a:r>
              <a:rPr lang="en-US" sz="1500" dirty="0">
                <a:solidFill>
                  <a:schemeClr val="bg1"/>
                </a:solidFill>
                <a:latin typeface="HelveticaNeueLT Pro 55 Roman" panose="020B0604020202020204" pitchFamily="34" charset="0"/>
                <a:cs typeface="Calibri" panose="020F0502020204030204" pitchFamily="34" charset="0"/>
              </a:rPr>
              <a:t>for Navigating Webex Meetings</a:t>
            </a:r>
          </a:p>
        </p:txBody>
      </p:sp>
      <p:sp>
        <p:nvSpPr>
          <p:cNvPr id="65" name="Rectangle 64">
            <a:extLst>
              <a:ext uri="{FF2B5EF4-FFF2-40B4-BE49-F238E27FC236}">
                <a16:creationId xmlns:a16="http://schemas.microsoft.com/office/drawing/2014/main" id="{FA475E53-14E5-4AF1-AA7D-C05F30578A76}"/>
              </a:ext>
            </a:extLst>
          </p:cNvPr>
          <p:cNvSpPr/>
          <p:nvPr/>
        </p:nvSpPr>
        <p:spPr>
          <a:xfrm>
            <a:off x="758136" y="47156"/>
            <a:ext cx="6426144" cy="477054"/>
          </a:xfrm>
          <a:prstGeom prst="rect">
            <a:avLst/>
          </a:prstGeom>
          <a:noFill/>
        </p:spPr>
        <p:txBody>
          <a:bodyPr wrap="square">
            <a:spAutoFit/>
          </a:bodyPr>
          <a:lstStyle/>
          <a:p>
            <a:pPr algn="ctr"/>
            <a:r>
              <a:rPr lang="en-US" sz="2500" dirty="0">
                <a:solidFill>
                  <a:schemeClr val="bg1"/>
                </a:solidFill>
                <a:latin typeface="HelveticaNeueLT Pro 55 Roman" panose="020B0604020202020204" pitchFamily="34" charset="0"/>
                <a:cs typeface="Calibri" panose="020F0502020204030204" pitchFamily="34" charset="0"/>
              </a:rPr>
              <a:t>Webex – Meetings</a:t>
            </a:r>
          </a:p>
        </p:txBody>
      </p:sp>
    </p:spTree>
    <p:extLst>
      <p:ext uri="{BB962C8B-B14F-4D97-AF65-F5344CB8AC3E}">
        <p14:creationId xmlns:p14="http://schemas.microsoft.com/office/powerpoint/2010/main" val="41263262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8EB417389142B439F7ABFCCDC517BE4" ma:contentTypeVersion="13" ma:contentTypeDescription="Create a new document." ma:contentTypeScope="" ma:versionID="4023dfb69dbcf30af038019197cf1eb5">
  <xsd:schema xmlns:xsd="http://www.w3.org/2001/XMLSchema" xmlns:xs="http://www.w3.org/2001/XMLSchema" xmlns:p="http://schemas.microsoft.com/office/2006/metadata/properties" xmlns:ns2="f57229c3-d91c-47f7-ac66-dfbc81978b0c" xmlns:ns3="9192d66f-c360-4b12-9e8a-6d9ecc4ba57b" targetNamespace="http://schemas.microsoft.com/office/2006/metadata/properties" ma:root="true" ma:fieldsID="6e2e597173f4606911625ad84842b09d" ns2:_="" ns3:_="">
    <xsd:import namespace="f57229c3-d91c-47f7-ac66-dfbc81978b0c"/>
    <xsd:import namespace="9192d66f-c360-4b12-9e8a-6d9ecc4ba57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229c3-d91c-47f7-ac66-dfbc81978b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92d66f-c360-4b12-9e8a-6d9ecc4ba57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344457-4684-4315-B981-359F360297B2}">
  <ds:schemaRefs>
    <ds:schemaRef ds:uri="9192d66f-c360-4b12-9e8a-6d9ecc4ba57b"/>
    <ds:schemaRef ds:uri="f57229c3-d91c-47f7-ac66-dfbc81978b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8DC1F62-8D26-4DBC-AEBE-47E289FB2DD7}">
  <ds:schemaRefs>
    <ds:schemaRef ds:uri="http://schemas.microsoft.com/sharepoint/v3/contenttype/forms"/>
  </ds:schemaRefs>
</ds:datastoreItem>
</file>

<file path=customXml/itemProps3.xml><?xml version="1.0" encoding="utf-8"?>
<ds:datastoreItem xmlns:ds="http://schemas.openxmlformats.org/officeDocument/2006/customXml" ds:itemID="{E60A0C0F-4878-49D5-B6B2-7A014E3FA3B2}">
  <ds:schemaRefs>
    <ds:schemaRef ds:uri="9192d66f-c360-4b12-9e8a-6d9ecc4ba57b"/>
    <ds:schemaRef ds:uri="f57229c3-d91c-47f7-ac66-dfbc81978b0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296</TotalTime>
  <Words>491</Words>
  <Application>Microsoft Office PowerPoint</Application>
  <PresentationFormat>Custom</PresentationFormat>
  <Paragraphs>60</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Constantia</vt:lpstr>
      <vt:lpstr>HelveticaNeueLT Pro 55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Maxfield, Jennifer</dc:creator>
  <cp:lastModifiedBy>Kelly, Daniel</cp:lastModifiedBy>
  <cp:revision>10</cp:revision>
  <dcterms:created xsi:type="dcterms:W3CDTF">2018-06-16T11:01:54Z</dcterms:created>
  <dcterms:modified xsi:type="dcterms:W3CDTF">2022-09-15T15:18:27Z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0x010100F8EB417389142B439F7ABFCCDC517BE4</vt:lpwstr>
  </property>
</Properties>
</file>