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260" r:id="rId5"/>
    <p:sldId id="261" r:id="rId6"/>
  </p:sldIdLst>
  <p:sldSz cx="7772400" cy="12801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2448" userDrawn="1">
          <p15:clr>
            <a:srgbClr val="A4A3A4"/>
          </p15:clr>
        </p15:guide>
        <p15:guide id="3" pos="1056" userDrawn="1">
          <p15:clr>
            <a:srgbClr val="A4A3A4"/>
          </p15:clr>
        </p15:guide>
        <p15:guide id="4"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me, Camille" initials="RC" lastIdx="8" clrIdx="0">
    <p:extLst>
      <p:ext uri="{19B8F6BF-5375-455C-9EA6-DF929625EA0E}">
        <p15:presenceInfo xmlns:p15="http://schemas.microsoft.com/office/powerpoint/2012/main" userId="S::crome@entergy.com::f46bccdc-afd5-4aa6-91b7-1ee80d3a5650" providerId="AD"/>
      </p:ext>
    </p:extLst>
  </p:cmAuthor>
  <p:cmAuthor id="2" name="Melerine, Vincent" initials="MV" lastIdx="1" clrIdx="1">
    <p:extLst>
      <p:ext uri="{19B8F6BF-5375-455C-9EA6-DF929625EA0E}">
        <p15:presenceInfo xmlns:p15="http://schemas.microsoft.com/office/powerpoint/2012/main" userId="S::vmeleri@entergy.com::b2f97b15-33c4-4ddd-90a1-31262b6459f7" providerId="AD"/>
      </p:ext>
    </p:extLst>
  </p:cmAuthor>
  <p:cmAuthor id="3" name="Muddiman, Mark" initials="MM" lastIdx="1" clrIdx="2">
    <p:extLst>
      <p:ext uri="{19B8F6BF-5375-455C-9EA6-DF929625EA0E}">
        <p15:presenceInfo xmlns:p15="http://schemas.microsoft.com/office/powerpoint/2012/main" userId="S::mmuddim@entergy.com::691f089f-38db-4eaf-8caa-4b2984969e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8026FF"/>
    <a:srgbClr val="FF1A58"/>
    <a:srgbClr val="D76F41"/>
    <a:srgbClr val="4C74B9"/>
    <a:srgbClr val="E8E8E8"/>
    <a:srgbClr val="00B4E7"/>
    <a:srgbClr val="29CE4B"/>
    <a:srgbClr val="01CF96"/>
    <a:srgbClr val="8F8F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64" autoAdjust="0"/>
  </p:normalViewPr>
  <p:slideViewPr>
    <p:cSldViewPr snapToGrid="0">
      <p:cViewPr varScale="1">
        <p:scale>
          <a:sx n="56" d="100"/>
          <a:sy n="56" d="100"/>
        </p:scale>
        <p:origin x="3444" y="84"/>
      </p:cViewPr>
      <p:guideLst>
        <p:guide orient="horz" pos="4032"/>
        <p:guide pos="2448"/>
        <p:guide pos="1056"/>
        <p:guide pos="5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E86F92-6879-4B4A-8AF0-0F6E597E9F89}" type="datetimeFigureOut">
              <a:rPr lang="en-US" smtClean="0"/>
              <a:t>9/15/2022</a:t>
            </a:fld>
            <a:endParaRPr lang="en-US"/>
          </a:p>
        </p:txBody>
      </p:sp>
      <p:sp>
        <p:nvSpPr>
          <p:cNvPr id="4" name="Slide Image Placeholder 3"/>
          <p:cNvSpPr>
            <a:spLocks noGrp="1" noRot="1" noChangeAspect="1"/>
          </p:cNvSpPr>
          <p:nvPr>
            <p:ph type="sldImg" idx="2"/>
          </p:nvPr>
        </p:nvSpPr>
        <p:spPr>
          <a:xfrm>
            <a:off x="2492375" y="1143000"/>
            <a:ext cx="18732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9638C-8C53-4ED6-9E9B-D151FB8B75F3}" type="slidenum">
              <a:rPr lang="en-US" smtClean="0"/>
              <a:t>‹#›</a:t>
            </a:fld>
            <a:endParaRPr lang="en-US"/>
          </a:p>
        </p:txBody>
      </p:sp>
    </p:spTree>
    <p:extLst>
      <p:ext uri="{BB962C8B-B14F-4D97-AF65-F5344CB8AC3E}">
        <p14:creationId xmlns:p14="http://schemas.microsoft.com/office/powerpoint/2010/main" val="2193888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39638C-8C53-4ED6-9E9B-D151FB8B75F3}" type="slidenum">
              <a:rPr lang="en-US" smtClean="0"/>
              <a:t>1</a:t>
            </a:fld>
            <a:endParaRPr lang="en-US"/>
          </a:p>
        </p:txBody>
      </p:sp>
    </p:spTree>
    <p:extLst>
      <p:ext uri="{BB962C8B-B14F-4D97-AF65-F5344CB8AC3E}">
        <p14:creationId xmlns:p14="http://schemas.microsoft.com/office/powerpoint/2010/main" val="2894437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2095078"/>
            <a:ext cx="6606540" cy="445685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6723804"/>
            <a:ext cx="5829300" cy="3090756"/>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73C24C4A-986D-2D40-A478-25089DC83F7E}"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0359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C24C4A-986D-2D40-A478-25089DC83F7E}"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63106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681567"/>
            <a:ext cx="1675924" cy="1084876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681567"/>
            <a:ext cx="4930616"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C24C4A-986D-2D40-A478-25089DC83F7E}"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365693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C24C4A-986D-2D40-A478-25089DC83F7E}"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48067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3191514"/>
            <a:ext cx="6703695" cy="5325109"/>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8567000"/>
            <a:ext cx="6703695" cy="2800349"/>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C24C4A-986D-2D40-A478-25089DC83F7E}"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86408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3407833"/>
            <a:ext cx="330327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3407833"/>
            <a:ext cx="330327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C24C4A-986D-2D40-A478-25089DC83F7E}"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80022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681570"/>
            <a:ext cx="6703695" cy="2474384"/>
          </a:xfrm>
        </p:spPr>
        <p:txBody>
          <a:bodyPr/>
          <a:lstStyle/>
          <a:p>
            <a:r>
              <a:rPr lang="en-US"/>
              <a:t>Click to edit Master title style</a:t>
            </a:r>
          </a:p>
        </p:txBody>
      </p:sp>
      <p:sp>
        <p:nvSpPr>
          <p:cNvPr id="3" name="Text Placeholder 2"/>
          <p:cNvSpPr>
            <a:spLocks noGrp="1"/>
          </p:cNvSpPr>
          <p:nvPr>
            <p:ph type="body" idx="1"/>
          </p:nvPr>
        </p:nvSpPr>
        <p:spPr>
          <a:xfrm>
            <a:off x="535366" y="3138171"/>
            <a:ext cx="3288089" cy="1537969"/>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4676140"/>
            <a:ext cx="3288089"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3138171"/>
            <a:ext cx="3304282" cy="1537969"/>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4676140"/>
            <a:ext cx="3304282"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C24C4A-986D-2D40-A478-25089DC83F7E}" type="datetimeFigureOut">
              <a:rPr lang="en-US" smtClean="0"/>
              <a:t>9/15/2022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5893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C24C4A-986D-2D40-A478-25089DC83F7E}" type="datetimeFigureOut">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9783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24C4A-986D-2D40-A478-25089DC83F7E}" type="datetimeFigureOut">
              <a:rPr lang="en-US" smtClean="0"/>
              <a:t>9/15/2022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1606450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853440"/>
            <a:ext cx="2506801" cy="298704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843196"/>
            <a:ext cx="3934778" cy="909743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840480"/>
            <a:ext cx="2506801" cy="7114964"/>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73C24C4A-986D-2D40-A478-25089DC83F7E}"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403149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853440"/>
            <a:ext cx="2506801" cy="298704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843196"/>
            <a:ext cx="3934778" cy="909743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840480"/>
            <a:ext cx="2506801" cy="7114964"/>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73C24C4A-986D-2D40-A478-25089DC83F7E}"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97394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681570"/>
            <a:ext cx="6703695" cy="247438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3407833"/>
            <a:ext cx="670369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11865189"/>
            <a:ext cx="1748790" cy="681567"/>
          </a:xfrm>
          <a:prstGeom prst="rect">
            <a:avLst/>
          </a:prstGeom>
        </p:spPr>
        <p:txBody>
          <a:bodyPr vert="horz" lIns="91440" tIns="45720" rIns="91440" bIns="45720" rtlCol="0" anchor="ctr"/>
          <a:lstStyle>
            <a:lvl1pPr algn="l">
              <a:defRPr sz="1020">
                <a:solidFill>
                  <a:schemeClr val="tx1">
                    <a:tint val="75000"/>
                  </a:schemeClr>
                </a:solidFill>
              </a:defRPr>
            </a:lvl1pPr>
          </a:lstStyle>
          <a:p>
            <a:fld id="{73C24C4A-986D-2D40-A478-25089DC83F7E}" type="datetimeFigureOut">
              <a:rPr lang="en-US" smtClean="0"/>
              <a:t>9/15/2022</a:t>
            </a:fld>
            <a:endParaRPr lang="en-US"/>
          </a:p>
        </p:txBody>
      </p:sp>
      <p:sp>
        <p:nvSpPr>
          <p:cNvPr id="5" name="Footer Placeholder 4"/>
          <p:cNvSpPr>
            <a:spLocks noGrp="1"/>
          </p:cNvSpPr>
          <p:nvPr>
            <p:ph type="ftr" sz="quarter" idx="3"/>
          </p:nvPr>
        </p:nvSpPr>
        <p:spPr>
          <a:xfrm>
            <a:off x="2574608" y="11865189"/>
            <a:ext cx="2623185" cy="68156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11865189"/>
            <a:ext cx="1748790" cy="681567"/>
          </a:xfrm>
          <a:prstGeom prst="rect">
            <a:avLst/>
          </a:prstGeom>
        </p:spPr>
        <p:txBody>
          <a:bodyPr vert="horz" lIns="91440" tIns="45720" rIns="91440" bIns="45720" rtlCol="0" anchor="ctr"/>
          <a:lstStyle>
            <a:lvl1pPr algn="r">
              <a:defRPr sz="1020">
                <a:solidFill>
                  <a:schemeClr val="tx1">
                    <a:tint val="75000"/>
                  </a:schemeClr>
                </a:solidFill>
              </a:defRPr>
            </a:lvl1pPr>
          </a:lstStyle>
          <a:p>
            <a:fld id="{B4180513-960B-CA48-BCDB-DD2966EEE269}" type="slidenum">
              <a:rPr lang="en-US" smtClean="0"/>
              <a:t>‹#›</a:t>
            </a:fld>
            <a:endParaRPr lang="en-US"/>
          </a:p>
        </p:txBody>
      </p:sp>
    </p:spTree>
    <p:extLst>
      <p:ext uri="{BB962C8B-B14F-4D97-AF65-F5344CB8AC3E}">
        <p14:creationId xmlns:p14="http://schemas.microsoft.com/office/powerpoint/2010/main" val="2574680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11" Type="http://schemas.openxmlformats.org/officeDocument/2006/relationships/image" Target="../media/image18.png"/><Relationship Id="rId5" Type="http://schemas.openxmlformats.org/officeDocument/2006/relationships/image" Target="../media/image13.png"/><Relationship Id="rId10" Type="http://schemas.openxmlformats.org/officeDocument/2006/relationships/image" Target="../media/image17.png"/><Relationship Id="rId4" Type="http://schemas.openxmlformats.org/officeDocument/2006/relationships/image" Target="../media/image12.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4106DE-1062-4E46-B6EC-CF1B6C7A91B3}"/>
              </a:ext>
            </a:extLst>
          </p:cNvPr>
          <p:cNvSpPr/>
          <p:nvPr/>
        </p:nvSpPr>
        <p:spPr>
          <a:xfrm>
            <a:off x="956371" y="2024485"/>
            <a:ext cx="5859658" cy="276999"/>
          </a:xfrm>
          <a:prstGeom prst="rect">
            <a:avLst/>
          </a:prstGeom>
        </p:spPr>
        <p:txBody>
          <a:bodyPr wrap="square">
            <a:spAutoFit/>
          </a:bodyPr>
          <a:lstStyle/>
          <a:p>
            <a:pPr algn="ctr"/>
            <a:r>
              <a:rPr lang="en-US" sz="1200">
                <a:cs typeface="Calibri" panose="020F0502020204030204" pitchFamily="34" charset="0"/>
              </a:rPr>
              <a:t> </a:t>
            </a:r>
            <a:endParaRPr lang="en-US" sz="1200">
              <a:effectLst/>
              <a:cs typeface="Calibri" panose="020F0502020204030204" pitchFamily="34" charset="0"/>
            </a:endParaRPr>
          </a:p>
        </p:txBody>
      </p:sp>
      <p:sp>
        <p:nvSpPr>
          <p:cNvPr id="14" name="TextBox 13">
            <a:extLst>
              <a:ext uri="{FF2B5EF4-FFF2-40B4-BE49-F238E27FC236}">
                <a16:creationId xmlns:a16="http://schemas.microsoft.com/office/drawing/2014/main" id="{70D69ED7-33CB-0648-8A14-4405261FF6A7}"/>
              </a:ext>
            </a:extLst>
          </p:cNvPr>
          <p:cNvSpPr txBox="1"/>
          <p:nvPr/>
        </p:nvSpPr>
        <p:spPr>
          <a:xfrm>
            <a:off x="1038694" y="2435246"/>
            <a:ext cx="5722627" cy="47705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Access Meetings </a:t>
            </a:r>
          </a:p>
          <a:p>
            <a:endParaRPr lang="en-US" sz="1100" b="1" dirty="0">
              <a:latin typeface="Arial" panose="020B0604020202020204" pitchFamily="34" charset="0"/>
              <a:cs typeface="Arial" panose="020B0604020202020204" pitchFamily="34" charset="0"/>
            </a:endParaRPr>
          </a:p>
        </p:txBody>
      </p:sp>
      <p:sp>
        <p:nvSpPr>
          <p:cNvPr id="46" name="Oval 45">
            <a:extLst>
              <a:ext uri="{FF2B5EF4-FFF2-40B4-BE49-F238E27FC236}">
                <a16:creationId xmlns:a16="http://schemas.microsoft.com/office/drawing/2014/main" id="{17C3FA42-01C5-E742-B805-97B1709ED4C9}"/>
              </a:ext>
            </a:extLst>
          </p:cNvPr>
          <p:cNvSpPr/>
          <p:nvPr/>
        </p:nvSpPr>
        <p:spPr>
          <a:xfrm>
            <a:off x="597854" y="2450244"/>
            <a:ext cx="365760" cy="36576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b="1">
                <a:solidFill>
                  <a:schemeClr val="bg1"/>
                </a:solidFill>
                <a:latin typeface="Arial" panose="020B0604020202020204" pitchFamily="34" charset="0"/>
                <a:cs typeface="Arial" panose="020B0604020202020204" pitchFamily="34" charset="0"/>
              </a:rPr>
              <a:t>1</a:t>
            </a:r>
          </a:p>
        </p:txBody>
      </p:sp>
      <p:sp>
        <p:nvSpPr>
          <p:cNvPr id="52" name="Rectangle 51">
            <a:extLst>
              <a:ext uri="{FF2B5EF4-FFF2-40B4-BE49-F238E27FC236}">
                <a16:creationId xmlns:a16="http://schemas.microsoft.com/office/drawing/2014/main" id="{DDD0893B-0D27-4683-9FAE-905828D80D77}"/>
              </a:ext>
            </a:extLst>
          </p:cNvPr>
          <p:cNvSpPr/>
          <p:nvPr/>
        </p:nvSpPr>
        <p:spPr>
          <a:xfrm>
            <a:off x="1038694" y="2755075"/>
            <a:ext cx="3066338" cy="1277273"/>
          </a:xfrm>
          <a:prstGeom prst="rect">
            <a:avLst/>
          </a:prstGeom>
        </p:spPr>
        <p:txBody>
          <a:bodyPr wrap="square">
            <a:spAutoFit/>
          </a:bodyPr>
          <a:lstStyle/>
          <a:p>
            <a:pPr marL="3175" lvl="2"/>
            <a:r>
              <a:rPr lang="en-US" sz="1100" kern="1400" dirty="0">
                <a:solidFill>
                  <a:schemeClr val="tx1">
                    <a:lumMod val="85000"/>
                    <a:lumOff val="15000"/>
                  </a:schemeClr>
                </a:solidFill>
                <a:latin typeface="Arial" panose="020B0604020202020204" pitchFamily="34" charset="0"/>
                <a:cs typeface="Arial" panose="020B0604020202020204" pitchFamily="34" charset="0"/>
              </a:rPr>
              <a:t>Open up Webex by clicking on the Webex shortcut.</a:t>
            </a:r>
          </a:p>
          <a:p>
            <a:pPr marL="3175" lvl="2"/>
            <a:endParaRPr lang="en-US" sz="1100" kern="1400" dirty="0">
              <a:solidFill>
                <a:schemeClr val="tx1">
                  <a:lumMod val="85000"/>
                  <a:lumOff val="15000"/>
                </a:schemeClr>
              </a:solidFill>
              <a:latin typeface="Arial" panose="020B0604020202020204" pitchFamily="34" charset="0"/>
              <a:cs typeface="Arial" panose="020B0604020202020204" pitchFamily="34" charset="0"/>
            </a:endParaRPr>
          </a:p>
          <a:p>
            <a:pPr marL="3175" lvl="2"/>
            <a:r>
              <a:rPr lang="en-US" sz="1100" kern="1400" dirty="0">
                <a:solidFill>
                  <a:schemeClr val="tx1">
                    <a:lumMod val="85000"/>
                    <a:lumOff val="15000"/>
                  </a:schemeClr>
                </a:solidFill>
                <a:latin typeface="Arial" panose="020B0604020202020204" pitchFamily="34" charset="0"/>
                <a:cs typeface="Arial" panose="020B0604020202020204" pitchFamily="34" charset="0"/>
              </a:rPr>
              <a:t>On the left-hand side you will see a panel of icons, select the calendar icon to access a list of your upcoming meetings and to schedule meetings. </a:t>
            </a:r>
          </a:p>
        </p:txBody>
      </p:sp>
      <p:sp>
        <p:nvSpPr>
          <p:cNvPr id="106" name="TextBox 105">
            <a:extLst>
              <a:ext uri="{FF2B5EF4-FFF2-40B4-BE49-F238E27FC236}">
                <a16:creationId xmlns:a16="http://schemas.microsoft.com/office/drawing/2014/main" id="{6C17D0E2-898E-4C27-83AB-CBEBA99277A3}"/>
              </a:ext>
            </a:extLst>
          </p:cNvPr>
          <p:cNvSpPr txBox="1"/>
          <p:nvPr/>
        </p:nvSpPr>
        <p:spPr>
          <a:xfrm>
            <a:off x="1032960" y="4156740"/>
            <a:ext cx="5722627" cy="47705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View Meetings</a:t>
            </a:r>
            <a:endParaRPr lang="en-US" sz="1400" b="1" dirty="0">
              <a:solidFill>
                <a:srgbClr val="0B4C92"/>
              </a:solidFill>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p:txBody>
      </p:sp>
      <p:sp>
        <p:nvSpPr>
          <p:cNvPr id="107" name="Oval 106">
            <a:extLst>
              <a:ext uri="{FF2B5EF4-FFF2-40B4-BE49-F238E27FC236}">
                <a16:creationId xmlns:a16="http://schemas.microsoft.com/office/drawing/2014/main" id="{8F3085F8-8FBA-4CDE-ABA3-682FAF760F6E}"/>
              </a:ext>
            </a:extLst>
          </p:cNvPr>
          <p:cNvSpPr/>
          <p:nvPr/>
        </p:nvSpPr>
        <p:spPr>
          <a:xfrm>
            <a:off x="590611" y="4176735"/>
            <a:ext cx="365760" cy="36576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b="1" dirty="0">
                <a:solidFill>
                  <a:schemeClr val="bg1"/>
                </a:solidFill>
                <a:latin typeface="Arial" panose="020B0604020202020204" pitchFamily="34" charset="0"/>
                <a:cs typeface="Arial" panose="020B0604020202020204" pitchFamily="34" charset="0"/>
              </a:rPr>
              <a:t>2</a:t>
            </a:r>
          </a:p>
        </p:txBody>
      </p:sp>
      <p:sp>
        <p:nvSpPr>
          <p:cNvPr id="108" name="Rectangle 107">
            <a:extLst>
              <a:ext uri="{FF2B5EF4-FFF2-40B4-BE49-F238E27FC236}">
                <a16:creationId xmlns:a16="http://schemas.microsoft.com/office/drawing/2014/main" id="{66C0FBA5-22D3-4108-90CC-CA425029D1D4}"/>
              </a:ext>
            </a:extLst>
          </p:cNvPr>
          <p:cNvSpPr/>
          <p:nvPr/>
        </p:nvSpPr>
        <p:spPr>
          <a:xfrm>
            <a:off x="1032344" y="4409948"/>
            <a:ext cx="6149445" cy="600164"/>
          </a:xfrm>
          <a:prstGeom prst="rect">
            <a:avLst/>
          </a:prstGeom>
        </p:spPr>
        <p:txBody>
          <a:bodyPr wrap="square">
            <a:spAutoFit/>
          </a:bodyPr>
          <a:lstStyle/>
          <a:p>
            <a:pPr marL="3175" lvl="2"/>
            <a:r>
              <a:rPr lang="en-US" sz="1100" kern="1400" dirty="0">
                <a:solidFill>
                  <a:schemeClr val="tx1">
                    <a:lumMod val="85000"/>
                    <a:lumOff val="15000"/>
                  </a:schemeClr>
                </a:solidFill>
                <a:latin typeface="Arial" panose="020B0604020202020204" pitchFamily="34" charset="0"/>
                <a:cs typeface="Arial" panose="020B0604020202020204" pitchFamily="34" charset="0"/>
              </a:rPr>
              <a:t>When the calendar icon is selected, you will see upcoming meetings scheduled on your Outlook calendar. Scroll up to view past scheduled meetings. You can also go to this tab to listen to any previous recordings. </a:t>
            </a:r>
          </a:p>
        </p:txBody>
      </p:sp>
      <p:sp>
        <p:nvSpPr>
          <p:cNvPr id="111" name="Rectangle 110">
            <a:extLst>
              <a:ext uri="{FF2B5EF4-FFF2-40B4-BE49-F238E27FC236}">
                <a16:creationId xmlns:a16="http://schemas.microsoft.com/office/drawing/2014/main" id="{DF415648-EC3D-4457-9E98-544E89A77926}"/>
              </a:ext>
            </a:extLst>
          </p:cNvPr>
          <p:cNvSpPr/>
          <p:nvPr/>
        </p:nvSpPr>
        <p:spPr>
          <a:xfrm>
            <a:off x="1032343" y="4980911"/>
            <a:ext cx="5585105" cy="261610"/>
          </a:xfrm>
          <a:prstGeom prst="rect">
            <a:avLst/>
          </a:prstGeom>
        </p:spPr>
        <p:txBody>
          <a:bodyPr wrap="square">
            <a:spAutoFit/>
          </a:bodyPr>
          <a:lstStyle/>
          <a:p>
            <a:pPr marL="3175" lvl="2"/>
            <a:r>
              <a:rPr lang="en-US" sz="1100" kern="1400">
                <a:solidFill>
                  <a:schemeClr val="tx1">
                    <a:lumMod val="85000"/>
                    <a:lumOff val="15000"/>
                  </a:schemeClr>
                </a:solidFill>
                <a:latin typeface="Arial" panose="020B0604020202020204" pitchFamily="34" charset="0"/>
                <a:cs typeface="Arial" panose="020B0604020202020204" pitchFamily="34" charset="0"/>
              </a:rPr>
              <a:t>Select a meeting to view meeting details, the meeting agenda, and the attendee list.</a:t>
            </a:r>
          </a:p>
        </p:txBody>
      </p:sp>
      <p:pic>
        <p:nvPicPr>
          <p:cNvPr id="35" name="Picture 34">
            <a:extLst>
              <a:ext uri="{FF2B5EF4-FFF2-40B4-BE49-F238E27FC236}">
                <a16:creationId xmlns:a16="http://schemas.microsoft.com/office/drawing/2014/main" id="{10DAF5C6-6067-4784-A164-D50E7EBEEAEB}"/>
              </a:ext>
            </a:extLst>
          </p:cNvPr>
          <p:cNvPicPr>
            <a:picLocks noChangeAspect="1"/>
          </p:cNvPicPr>
          <p:nvPr/>
        </p:nvPicPr>
        <p:blipFill>
          <a:blip r:embed="rId3"/>
          <a:srcRect/>
          <a:stretch/>
        </p:blipFill>
        <p:spPr>
          <a:xfrm>
            <a:off x="4312825" y="2662790"/>
            <a:ext cx="1170488" cy="1274071"/>
          </a:xfrm>
          <a:prstGeom prst="rect">
            <a:avLst/>
          </a:prstGeom>
        </p:spPr>
      </p:pic>
      <p:cxnSp>
        <p:nvCxnSpPr>
          <p:cNvPr id="41" name="Straight Connector 40">
            <a:extLst>
              <a:ext uri="{FF2B5EF4-FFF2-40B4-BE49-F238E27FC236}">
                <a16:creationId xmlns:a16="http://schemas.microsoft.com/office/drawing/2014/main" id="{508249EB-E9A9-4806-87FA-AF402EA1069A}"/>
              </a:ext>
            </a:extLst>
          </p:cNvPr>
          <p:cNvCxnSpPr>
            <a:cxnSpLocks/>
          </p:cNvCxnSpPr>
          <p:nvPr/>
        </p:nvCxnSpPr>
        <p:spPr>
          <a:xfrm>
            <a:off x="235954" y="4060560"/>
            <a:ext cx="7175242" cy="0"/>
          </a:xfrm>
          <a:prstGeom prst="line">
            <a:avLst/>
          </a:prstGeom>
          <a:ln>
            <a:solidFill>
              <a:srgbClr val="FF1A58"/>
            </a:solidFill>
            <a:prstDash val="dash"/>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AECA822A-5BF9-478A-B769-4E9C1C29A857}"/>
              </a:ext>
            </a:extLst>
          </p:cNvPr>
          <p:cNvSpPr txBox="1"/>
          <p:nvPr/>
        </p:nvSpPr>
        <p:spPr>
          <a:xfrm>
            <a:off x="977805" y="9360647"/>
            <a:ext cx="5722627" cy="384721"/>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Join Meetings</a:t>
            </a:r>
            <a:endParaRPr lang="en-US" sz="1400" b="1" dirty="0">
              <a:solidFill>
                <a:srgbClr val="0B4C92"/>
              </a:solidFill>
              <a:latin typeface="Arial" panose="020B0604020202020204" pitchFamily="34" charset="0"/>
              <a:cs typeface="Arial" panose="020B0604020202020204" pitchFamily="34" charset="0"/>
            </a:endParaRPr>
          </a:p>
          <a:p>
            <a:endParaRPr lang="en-US" sz="500" b="1" dirty="0">
              <a:latin typeface="Arial" panose="020B0604020202020204" pitchFamily="34" charset="0"/>
              <a:cs typeface="Arial" panose="020B0604020202020204" pitchFamily="34" charset="0"/>
            </a:endParaRPr>
          </a:p>
        </p:txBody>
      </p:sp>
      <p:sp>
        <p:nvSpPr>
          <p:cNvPr id="114" name="Oval 113">
            <a:extLst>
              <a:ext uri="{FF2B5EF4-FFF2-40B4-BE49-F238E27FC236}">
                <a16:creationId xmlns:a16="http://schemas.microsoft.com/office/drawing/2014/main" id="{32E58C77-A2F4-4D7D-B6DA-41228ABD3CBA}"/>
              </a:ext>
            </a:extLst>
          </p:cNvPr>
          <p:cNvSpPr/>
          <p:nvPr/>
        </p:nvSpPr>
        <p:spPr>
          <a:xfrm>
            <a:off x="581528" y="9362019"/>
            <a:ext cx="365760" cy="36576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b="1" dirty="0">
                <a:solidFill>
                  <a:schemeClr val="bg1"/>
                </a:solidFill>
                <a:latin typeface="Arial" panose="020B0604020202020204" pitchFamily="34" charset="0"/>
                <a:cs typeface="Arial" panose="020B0604020202020204" pitchFamily="34" charset="0"/>
              </a:rPr>
              <a:t>4</a:t>
            </a:r>
          </a:p>
        </p:txBody>
      </p:sp>
      <p:sp>
        <p:nvSpPr>
          <p:cNvPr id="119" name="Rectangle 118">
            <a:extLst>
              <a:ext uri="{FF2B5EF4-FFF2-40B4-BE49-F238E27FC236}">
                <a16:creationId xmlns:a16="http://schemas.microsoft.com/office/drawing/2014/main" id="{B63CF795-FD3E-4054-A7B9-E48414C4028E}"/>
              </a:ext>
            </a:extLst>
          </p:cNvPr>
          <p:cNvSpPr/>
          <p:nvPr/>
        </p:nvSpPr>
        <p:spPr>
          <a:xfrm>
            <a:off x="689949" y="10042098"/>
            <a:ext cx="2162142" cy="769441"/>
          </a:xfrm>
          <a:prstGeom prst="rect">
            <a:avLst/>
          </a:prstGeom>
        </p:spPr>
        <p:txBody>
          <a:bodyPr wrap="square">
            <a:spAutoFit/>
          </a:bodyPr>
          <a:lstStyle/>
          <a:p>
            <a:pPr marL="174625" lvl="2" indent="-171450">
              <a:buFont typeface="Arial" panose="020B0604020202020204" pitchFamily="34" charset="0"/>
              <a:buChar char="•"/>
            </a:pPr>
            <a:r>
              <a:rPr lang="en-US" sz="1100" kern="1400" dirty="0">
                <a:solidFill>
                  <a:schemeClr val="tx1">
                    <a:lumMod val="85000"/>
                    <a:lumOff val="15000"/>
                  </a:schemeClr>
                </a:solidFill>
                <a:latin typeface="Arial" panose="020B0604020202020204" pitchFamily="34" charset="0"/>
                <a:cs typeface="Arial" panose="020B0604020202020204" pitchFamily="34" charset="0"/>
              </a:rPr>
              <a:t>From the Meetings tab, select the </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Green button</a:t>
            </a:r>
            <a:r>
              <a:rPr lang="en-US" sz="1100" kern="1400" dirty="0">
                <a:solidFill>
                  <a:schemeClr val="tx1">
                    <a:lumMod val="85000"/>
                    <a:lumOff val="15000"/>
                  </a:schemeClr>
                </a:solidFill>
                <a:latin typeface="Arial" panose="020B0604020202020204" pitchFamily="34" charset="0"/>
                <a:cs typeface="Arial" panose="020B0604020202020204" pitchFamily="34" charset="0"/>
              </a:rPr>
              <a:t> when a meeting is ready to start.</a:t>
            </a:r>
          </a:p>
        </p:txBody>
      </p:sp>
      <p:sp>
        <p:nvSpPr>
          <p:cNvPr id="45" name="Rectangle 44">
            <a:extLst>
              <a:ext uri="{FF2B5EF4-FFF2-40B4-BE49-F238E27FC236}">
                <a16:creationId xmlns:a16="http://schemas.microsoft.com/office/drawing/2014/main" id="{6DA8A162-2BAB-411C-B9D2-38A02C4AC9F4}"/>
              </a:ext>
            </a:extLst>
          </p:cNvPr>
          <p:cNvSpPr/>
          <p:nvPr/>
        </p:nvSpPr>
        <p:spPr>
          <a:xfrm>
            <a:off x="964705" y="9608793"/>
            <a:ext cx="5814655" cy="430887"/>
          </a:xfrm>
          <a:prstGeom prst="rect">
            <a:avLst/>
          </a:prstGeom>
        </p:spPr>
        <p:txBody>
          <a:bodyPr wrap="square">
            <a:spAutoFit/>
          </a:bodyPr>
          <a:lstStyle/>
          <a:p>
            <a:pPr marL="3175" lvl="2"/>
            <a:r>
              <a:rPr lang="en-US" sz="1100" kern="1400" dirty="0">
                <a:solidFill>
                  <a:schemeClr val="tx1">
                    <a:lumMod val="85000"/>
                    <a:lumOff val="15000"/>
                  </a:schemeClr>
                </a:solidFill>
                <a:latin typeface="Arial" panose="020B0604020202020204" pitchFamily="34" charset="0"/>
                <a:cs typeface="Arial" panose="020B0604020202020204" pitchFamily="34" charset="0"/>
              </a:rPr>
              <a:t>Webex offers several ways to join a meeting. If you do not see these, select the dropdown for them to appear.</a:t>
            </a:r>
          </a:p>
        </p:txBody>
      </p:sp>
      <p:sp>
        <p:nvSpPr>
          <p:cNvPr id="47" name="Rectangle 46">
            <a:extLst>
              <a:ext uri="{FF2B5EF4-FFF2-40B4-BE49-F238E27FC236}">
                <a16:creationId xmlns:a16="http://schemas.microsoft.com/office/drawing/2014/main" id="{624932F2-0624-4CF3-902B-F7CFDBC4239C}"/>
              </a:ext>
            </a:extLst>
          </p:cNvPr>
          <p:cNvSpPr/>
          <p:nvPr/>
        </p:nvSpPr>
        <p:spPr>
          <a:xfrm>
            <a:off x="662999" y="10765884"/>
            <a:ext cx="2180947" cy="1277273"/>
          </a:xfrm>
          <a:prstGeom prst="rect">
            <a:avLst/>
          </a:prstGeom>
        </p:spPr>
        <p:txBody>
          <a:bodyPr wrap="square">
            <a:spAutoFit/>
          </a:bodyPr>
          <a:lstStyle/>
          <a:p>
            <a:pPr marL="174625" lvl="2" indent="-171450">
              <a:buFont typeface="Arial" panose="020B0604020202020204" pitchFamily="34" charset="0"/>
              <a:buChar char="•"/>
            </a:pPr>
            <a:r>
              <a:rPr lang="en-US" sz="1100" kern="1400" dirty="0">
                <a:solidFill>
                  <a:schemeClr val="tx1">
                    <a:lumMod val="85000"/>
                    <a:lumOff val="15000"/>
                  </a:schemeClr>
                </a:solidFill>
                <a:latin typeface="Arial" panose="020B0604020202020204" pitchFamily="34" charset="0"/>
                <a:cs typeface="Arial" panose="020B0604020202020204" pitchFamily="34" charset="0"/>
              </a:rPr>
              <a:t>From the Meetings tab, select </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Join a meeting</a:t>
            </a:r>
            <a:r>
              <a:rPr lang="en-US" sz="1100" kern="1400" dirty="0">
                <a:solidFill>
                  <a:schemeClr val="tx1">
                    <a:lumMod val="85000"/>
                    <a:lumOff val="15000"/>
                  </a:schemeClr>
                </a:solidFill>
                <a:latin typeface="Arial" panose="020B0604020202020204" pitchFamily="34" charset="0"/>
                <a:cs typeface="Arial" panose="020B0604020202020204" pitchFamily="34" charset="0"/>
              </a:rPr>
              <a:t> to search for a name to join their Personal Room, or enter a meeting number, video address, or meeting link.</a:t>
            </a:r>
          </a:p>
        </p:txBody>
      </p:sp>
      <p:pic>
        <p:nvPicPr>
          <p:cNvPr id="9" name="Picture 8">
            <a:extLst>
              <a:ext uri="{FF2B5EF4-FFF2-40B4-BE49-F238E27FC236}">
                <a16:creationId xmlns:a16="http://schemas.microsoft.com/office/drawing/2014/main" id="{B0ADF7DC-1724-40EB-8AEB-756D404D4F3C}"/>
              </a:ext>
            </a:extLst>
          </p:cNvPr>
          <p:cNvPicPr>
            <a:picLocks noChangeAspect="1"/>
          </p:cNvPicPr>
          <p:nvPr/>
        </p:nvPicPr>
        <p:blipFill>
          <a:blip r:embed="rId4"/>
          <a:stretch>
            <a:fillRect/>
          </a:stretch>
        </p:blipFill>
        <p:spPr>
          <a:xfrm>
            <a:off x="3078977" y="10892425"/>
            <a:ext cx="2264421" cy="430353"/>
          </a:xfrm>
          <a:prstGeom prst="rect">
            <a:avLst/>
          </a:prstGeom>
          <a:effectLst>
            <a:outerShdw blurRad="177800" dist="38100" dir="4200000" sx="103000" sy="103000" algn="tl" rotWithShape="0">
              <a:prstClr val="black">
                <a:alpha val="40000"/>
              </a:prstClr>
            </a:outerShdw>
          </a:effectLst>
        </p:spPr>
      </p:pic>
      <p:sp>
        <p:nvSpPr>
          <p:cNvPr id="68" name="Rectangle 67">
            <a:extLst>
              <a:ext uri="{FF2B5EF4-FFF2-40B4-BE49-F238E27FC236}">
                <a16:creationId xmlns:a16="http://schemas.microsoft.com/office/drawing/2014/main" id="{F7D0FF98-E767-4668-8F7C-289BB2013108}"/>
              </a:ext>
            </a:extLst>
          </p:cNvPr>
          <p:cNvSpPr/>
          <p:nvPr/>
        </p:nvSpPr>
        <p:spPr>
          <a:xfrm>
            <a:off x="662999" y="12025421"/>
            <a:ext cx="2173572" cy="600164"/>
          </a:xfrm>
          <a:prstGeom prst="rect">
            <a:avLst/>
          </a:prstGeom>
        </p:spPr>
        <p:txBody>
          <a:bodyPr wrap="square">
            <a:spAutoFit/>
          </a:bodyPr>
          <a:lstStyle/>
          <a:p>
            <a:pPr marL="174625" lvl="2" indent="-171450">
              <a:buFont typeface="Arial" panose="020B0604020202020204" pitchFamily="34" charset="0"/>
              <a:buChar char="•"/>
            </a:pPr>
            <a:r>
              <a:rPr lang="en-US" sz="1100" kern="1400" dirty="0">
                <a:solidFill>
                  <a:schemeClr val="tx1">
                    <a:lumMod val="85000"/>
                    <a:lumOff val="15000"/>
                  </a:schemeClr>
                </a:solidFill>
                <a:latin typeface="Arial" panose="020B0604020202020204" pitchFamily="34" charset="0"/>
                <a:cs typeface="Arial" panose="020B0604020202020204" pitchFamily="34" charset="0"/>
              </a:rPr>
              <a:t>Join by entering the </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video address </a:t>
            </a:r>
            <a:r>
              <a:rPr lang="en-US" sz="1100" kern="1400" dirty="0">
                <a:solidFill>
                  <a:schemeClr val="tx1">
                    <a:lumMod val="85000"/>
                    <a:lumOff val="15000"/>
                  </a:schemeClr>
                </a:solidFill>
                <a:latin typeface="Arial" panose="020B0604020202020204" pitchFamily="34" charset="0"/>
                <a:cs typeface="Arial" panose="020B0604020202020204" pitchFamily="34" charset="0"/>
              </a:rPr>
              <a:t>found in your    meeting invite.</a:t>
            </a:r>
          </a:p>
        </p:txBody>
      </p:sp>
      <p:pic>
        <p:nvPicPr>
          <p:cNvPr id="28" name="Picture 27">
            <a:extLst>
              <a:ext uri="{FF2B5EF4-FFF2-40B4-BE49-F238E27FC236}">
                <a16:creationId xmlns:a16="http://schemas.microsoft.com/office/drawing/2014/main" id="{06B81688-F3F4-4641-A28F-70277A84785D}"/>
              </a:ext>
            </a:extLst>
          </p:cNvPr>
          <p:cNvPicPr>
            <a:picLocks noChangeAspect="1"/>
          </p:cNvPicPr>
          <p:nvPr/>
        </p:nvPicPr>
        <p:blipFill>
          <a:blip r:embed="rId5"/>
          <a:stretch>
            <a:fillRect/>
          </a:stretch>
        </p:blipFill>
        <p:spPr>
          <a:xfrm>
            <a:off x="3031125" y="11828657"/>
            <a:ext cx="2923309" cy="443780"/>
          </a:xfrm>
          <a:prstGeom prst="rect">
            <a:avLst/>
          </a:prstGeom>
          <a:effectLst>
            <a:outerShdw blurRad="177800" dist="38100" dir="4200000" sx="103000" sy="103000" algn="tl" rotWithShape="0">
              <a:prstClr val="black">
                <a:alpha val="40000"/>
              </a:prstClr>
            </a:outerShdw>
          </a:effectLst>
        </p:spPr>
      </p:pic>
      <p:cxnSp>
        <p:nvCxnSpPr>
          <p:cNvPr id="78" name="Straight Connector 77">
            <a:extLst>
              <a:ext uri="{FF2B5EF4-FFF2-40B4-BE49-F238E27FC236}">
                <a16:creationId xmlns:a16="http://schemas.microsoft.com/office/drawing/2014/main" id="{6AB2ABF4-0296-4A65-BF15-BCF4E79292ED}"/>
              </a:ext>
            </a:extLst>
          </p:cNvPr>
          <p:cNvCxnSpPr>
            <a:cxnSpLocks/>
            <a:stCxn id="9" idx="1"/>
            <a:endCxn id="47" idx="3"/>
          </p:cNvCxnSpPr>
          <p:nvPr/>
        </p:nvCxnSpPr>
        <p:spPr>
          <a:xfrm flipH="1">
            <a:off x="2843946" y="11107602"/>
            <a:ext cx="235031" cy="29691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220837A-E6F4-4BEA-A730-5ACCED343A81}"/>
              </a:ext>
            </a:extLst>
          </p:cNvPr>
          <p:cNvCxnSpPr>
            <a:cxnSpLocks/>
          </p:cNvCxnSpPr>
          <p:nvPr/>
        </p:nvCxnSpPr>
        <p:spPr>
          <a:xfrm>
            <a:off x="2843945" y="10910213"/>
            <a:ext cx="0" cy="88680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2FCDD9D2-0052-4B94-B655-C582F5C912A7}"/>
              </a:ext>
            </a:extLst>
          </p:cNvPr>
          <p:cNvCxnSpPr>
            <a:cxnSpLocks/>
          </p:cNvCxnSpPr>
          <p:nvPr/>
        </p:nvCxnSpPr>
        <p:spPr>
          <a:xfrm>
            <a:off x="2836570" y="12087415"/>
            <a:ext cx="0" cy="48696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3CDD1250-A040-488E-9EC6-7545FB3CD5F5}"/>
              </a:ext>
            </a:extLst>
          </p:cNvPr>
          <p:cNvCxnSpPr>
            <a:cxnSpLocks/>
            <a:stCxn id="28" idx="1"/>
            <a:endCxn id="68" idx="3"/>
          </p:cNvCxnSpPr>
          <p:nvPr/>
        </p:nvCxnSpPr>
        <p:spPr>
          <a:xfrm flipH="1">
            <a:off x="2836571" y="12050547"/>
            <a:ext cx="194554" cy="27495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441F5823-2B47-4046-9272-6EDA408D61C5}"/>
              </a:ext>
            </a:extLst>
          </p:cNvPr>
          <p:cNvCxnSpPr>
            <a:cxnSpLocks/>
          </p:cNvCxnSpPr>
          <p:nvPr/>
        </p:nvCxnSpPr>
        <p:spPr>
          <a:xfrm>
            <a:off x="2843945" y="10130048"/>
            <a:ext cx="0" cy="45558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87" name="Trapezoid 86">
            <a:extLst>
              <a:ext uri="{FF2B5EF4-FFF2-40B4-BE49-F238E27FC236}">
                <a16:creationId xmlns:a16="http://schemas.microsoft.com/office/drawing/2014/main" id="{C2C7D5B0-9BB6-471F-A58F-C8B979B6781E}"/>
              </a:ext>
            </a:extLst>
          </p:cNvPr>
          <p:cNvSpPr/>
          <p:nvPr/>
        </p:nvSpPr>
        <p:spPr>
          <a:xfrm rot="16200000">
            <a:off x="4622660" y="10289955"/>
            <a:ext cx="791376" cy="1278947"/>
          </a:xfrm>
          <a:prstGeom prst="trapezoid">
            <a:avLst>
              <a:gd name="adj" fmla="val 41399"/>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C81F5A6C-8A0A-45B9-AFA5-3C24EA0B8742}"/>
              </a:ext>
            </a:extLst>
          </p:cNvPr>
          <p:cNvPicPr>
            <a:picLocks noChangeAspect="1"/>
          </p:cNvPicPr>
          <p:nvPr/>
        </p:nvPicPr>
        <p:blipFill rotWithShape="1">
          <a:blip r:embed="rId6"/>
          <a:srcRect b="54797"/>
          <a:stretch/>
        </p:blipFill>
        <p:spPr>
          <a:xfrm>
            <a:off x="5659698" y="10533742"/>
            <a:ext cx="1638195" cy="791379"/>
          </a:xfrm>
          <a:prstGeom prst="rect">
            <a:avLst/>
          </a:prstGeom>
          <a:effectLst>
            <a:outerShdw blurRad="177800" dist="38100" dir="4200000" sx="103000" sy="103000" algn="tl" rotWithShape="0">
              <a:prstClr val="black">
                <a:alpha val="40000"/>
              </a:prstClr>
            </a:outerShdw>
          </a:effectLst>
        </p:spPr>
      </p:pic>
      <p:cxnSp>
        <p:nvCxnSpPr>
          <p:cNvPr id="42" name="Straight Connector 41">
            <a:extLst>
              <a:ext uri="{FF2B5EF4-FFF2-40B4-BE49-F238E27FC236}">
                <a16:creationId xmlns:a16="http://schemas.microsoft.com/office/drawing/2014/main" id="{4B79BE9A-4C17-4281-B1B1-D5357A490F6C}"/>
              </a:ext>
            </a:extLst>
          </p:cNvPr>
          <p:cNvCxnSpPr>
            <a:cxnSpLocks/>
          </p:cNvCxnSpPr>
          <p:nvPr/>
        </p:nvCxnSpPr>
        <p:spPr>
          <a:xfrm>
            <a:off x="337952" y="9266522"/>
            <a:ext cx="7175242" cy="0"/>
          </a:xfrm>
          <a:prstGeom prst="line">
            <a:avLst/>
          </a:prstGeom>
          <a:ln>
            <a:solidFill>
              <a:srgbClr val="FF1A58"/>
            </a:solidFill>
            <a:prstDash val="dash"/>
          </a:ln>
        </p:spPr>
        <p:style>
          <a:lnRef idx="1">
            <a:schemeClr val="accent1"/>
          </a:lnRef>
          <a:fillRef idx="0">
            <a:schemeClr val="accent1"/>
          </a:fillRef>
          <a:effectRef idx="0">
            <a:schemeClr val="accent1"/>
          </a:effectRef>
          <a:fontRef idx="minor">
            <a:schemeClr val="tx1"/>
          </a:fontRef>
        </p:style>
      </p:cxnSp>
      <p:grpSp>
        <p:nvGrpSpPr>
          <p:cNvPr id="97" name="Group 96">
            <a:extLst>
              <a:ext uri="{FF2B5EF4-FFF2-40B4-BE49-F238E27FC236}">
                <a16:creationId xmlns:a16="http://schemas.microsoft.com/office/drawing/2014/main" id="{E2DD96CF-8BE1-413C-ACF4-3C610BAA21E5}"/>
              </a:ext>
            </a:extLst>
          </p:cNvPr>
          <p:cNvGrpSpPr/>
          <p:nvPr/>
        </p:nvGrpSpPr>
        <p:grpSpPr>
          <a:xfrm>
            <a:off x="578713" y="7166455"/>
            <a:ext cx="6551180" cy="2062486"/>
            <a:chOff x="517619" y="10534206"/>
            <a:chExt cx="6551180" cy="2062486"/>
          </a:xfrm>
        </p:grpSpPr>
        <p:sp>
          <p:nvSpPr>
            <p:cNvPr id="56" name="TextBox 55">
              <a:extLst>
                <a:ext uri="{FF2B5EF4-FFF2-40B4-BE49-F238E27FC236}">
                  <a16:creationId xmlns:a16="http://schemas.microsoft.com/office/drawing/2014/main" id="{A242C5BA-C0F1-448B-88E8-8F1241AAA37A}"/>
                </a:ext>
              </a:extLst>
            </p:cNvPr>
            <p:cNvSpPr txBox="1"/>
            <p:nvPr/>
          </p:nvSpPr>
          <p:spPr>
            <a:xfrm>
              <a:off x="913896" y="10534206"/>
              <a:ext cx="5722627" cy="47705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Meeting Capabilities</a:t>
              </a:r>
              <a:endParaRPr lang="en-US" sz="1400" b="1" dirty="0">
                <a:solidFill>
                  <a:srgbClr val="0B4C92"/>
                </a:solidFill>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p:txBody>
        </p:sp>
        <p:sp>
          <p:nvSpPr>
            <p:cNvPr id="57" name="Oval 56">
              <a:extLst>
                <a:ext uri="{FF2B5EF4-FFF2-40B4-BE49-F238E27FC236}">
                  <a16:creationId xmlns:a16="http://schemas.microsoft.com/office/drawing/2014/main" id="{F1495DF8-F23B-4377-9DA1-0CDDD6A8E140}"/>
                </a:ext>
              </a:extLst>
            </p:cNvPr>
            <p:cNvSpPr/>
            <p:nvPr/>
          </p:nvSpPr>
          <p:spPr>
            <a:xfrm>
              <a:off x="517619" y="10535578"/>
              <a:ext cx="365760" cy="36576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b="1" dirty="0">
                  <a:solidFill>
                    <a:schemeClr val="bg1"/>
                  </a:solidFill>
                  <a:latin typeface="Arial" panose="020B0604020202020204" pitchFamily="34" charset="0"/>
                  <a:cs typeface="Arial" panose="020B0604020202020204" pitchFamily="34" charset="0"/>
                </a:rPr>
                <a:t>3</a:t>
              </a:r>
            </a:p>
          </p:txBody>
        </p:sp>
        <p:sp>
          <p:nvSpPr>
            <p:cNvPr id="58" name="Rectangle 57">
              <a:extLst>
                <a:ext uri="{FF2B5EF4-FFF2-40B4-BE49-F238E27FC236}">
                  <a16:creationId xmlns:a16="http://schemas.microsoft.com/office/drawing/2014/main" id="{57E51F8F-C634-4EDB-918E-7E86E7B2473A}"/>
                </a:ext>
              </a:extLst>
            </p:cNvPr>
            <p:cNvSpPr/>
            <p:nvPr/>
          </p:nvSpPr>
          <p:spPr>
            <a:xfrm>
              <a:off x="925854" y="10838205"/>
              <a:ext cx="5814655" cy="261610"/>
            </a:xfrm>
            <a:prstGeom prst="rect">
              <a:avLst/>
            </a:prstGeom>
          </p:spPr>
          <p:txBody>
            <a:bodyPr wrap="square">
              <a:spAutoFit/>
            </a:bodyPr>
            <a:lstStyle/>
            <a:p>
              <a:pPr marL="3175" lvl="2"/>
              <a:r>
                <a:rPr lang="en-US" sz="1100" kern="1400" dirty="0">
                  <a:solidFill>
                    <a:schemeClr val="tx1">
                      <a:lumMod val="85000"/>
                      <a:lumOff val="15000"/>
                    </a:schemeClr>
                  </a:solidFill>
                  <a:latin typeface="Arial" panose="020B0604020202020204" pitchFamily="34" charset="0"/>
                  <a:cs typeface="Arial" panose="020B0604020202020204" pitchFamily="34" charset="0"/>
                </a:rPr>
                <a:t>You can use these features from your toolbar while you are in a meeting.</a:t>
              </a:r>
            </a:p>
          </p:txBody>
        </p:sp>
        <p:pic>
          <p:nvPicPr>
            <p:cNvPr id="26" name="Picture 25">
              <a:extLst>
                <a:ext uri="{FF2B5EF4-FFF2-40B4-BE49-F238E27FC236}">
                  <a16:creationId xmlns:a16="http://schemas.microsoft.com/office/drawing/2014/main" id="{8D423979-CC8F-41B2-9482-514D4DACA539}"/>
                </a:ext>
              </a:extLst>
            </p:cNvPr>
            <p:cNvPicPr>
              <a:picLocks noChangeAspect="1"/>
            </p:cNvPicPr>
            <p:nvPr/>
          </p:nvPicPr>
          <p:blipFill rotWithShape="1">
            <a:blip r:embed="rId7"/>
            <a:srcRect l="551" r="19369" b="-6000"/>
            <a:stretch/>
          </p:blipFill>
          <p:spPr>
            <a:xfrm>
              <a:off x="833740" y="11183661"/>
              <a:ext cx="6104919" cy="409527"/>
            </a:xfrm>
            <a:prstGeom prst="rect">
              <a:avLst/>
            </a:prstGeom>
          </p:spPr>
        </p:pic>
        <p:sp>
          <p:nvSpPr>
            <p:cNvPr id="64" name="Rectangle 63">
              <a:extLst>
                <a:ext uri="{FF2B5EF4-FFF2-40B4-BE49-F238E27FC236}">
                  <a16:creationId xmlns:a16="http://schemas.microsoft.com/office/drawing/2014/main" id="{10F6B5E2-D4D0-4113-BE17-D70F56331C5E}"/>
                </a:ext>
              </a:extLst>
            </p:cNvPr>
            <p:cNvSpPr/>
            <p:nvPr/>
          </p:nvSpPr>
          <p:spPr>
            <a:xfrm>
              <a:off x="740393" y="11629956"/>
              <a:ext cx="1110744" cy="430887"/>
            </a:xfrm>
            <a:prstGeom prst="rect">
              <a:avLst/>
            </a:prstGeom>
          </p:spPr>
          <p:txBody>
            <a:bodyPr wrap="square">
              <a:spAutoFit/>
            </a:bodyPr>
            <a:lstStyle/>
            <a:p>
              <a:pPr marL="3175" lvl="2" algn="ctr"/>
              <a:r>
                <a:rPr lang="en-US" sz="1100" kern="1400">
                  <a:solidFill>
                    <a:schemeClr val="tx1">
                      <a:lumMod val="85000"/>
                      <a:lumOff val="15000"/>
                    </a:schemeClr>
                  </a:solidFill>
                  <a:latin typeface="Arial" panose="020B0604020202020204" pitchFamily="34" charset="0"/>
                  <a:cs typeface="Arial" panose="020B0604020202020204" pitchFamily="34" charset="0"/>
                </a:rPr>
                <a:t>Mute / Unmute your audio</a:t>
              </a:r>
            </a:p>
          </p:txBody>
        </p:sp>
        <p:sp>
          <p:nvSpPr>
            <p:cNvPr id="65" name="Rectangle 64">
              <a:extLst>
                <a:ext uri="{FF2B5EF4-FFF2-40B4-BE49-F238E27FC236}">
                  <a16:creationId xmlns:a16="http://schemas.microsoft.com/office/drawing/2014/main" id="{FBFCBF2A-CAF3-4D21-8343-C21C27A9804A}"/>
                </a:ext>
              </a:extLst>
            </p:cNvPr>
            <p:cNvSpPr/>
            <p:nvPr/>
          </p:nvSpPr>
          <p:spPr>
            <a:xfrm>
              <a:off x="1945470" y="11625337"/>
              <a:ext cx="845584" cy="600164"/>
            </a:xfrm>
            <a:prstGeom prst="rect">
              <a:avLst/>
            </a:prstGeom>
          </p:spPr>
          <p:txBody>
            <a:bodyPr wrap="square">
              <a:spAutoFit/>
            </a:bodyPr>
            <a:lstStyle/>
            <a:p>
              <a:pPr marL="3175" lvl="2" algn="ctr"/>
              <a:r>
                <a:rPr lang="en-US" sz="1100" kern="1400">
                  <a:solidFill>
                    <a:schemeClr val="tx1">
                      <a:lumMod val="85000"/>
                      <a:lumOff val="15000"/>
                    </a:schemeClr>
                  </a:solidFill>
                  <a:latin typeface="Arial" panose="020B0604020202020204" pitchFamily="34" charset="0"/>
                  <a:cs typeface="Arial" panose="020B0604020202020204" pitchFamily="34" charset="0"/>
                </a:rPr>
                <a:t>Start / Stop your video</a:t>
              </a:r>
            </a:p>
          </p:txBody>
        </p:sp>
        <p:sp>
          <p:nvSpPr>
            <p:cNvPr id="66" name="Rectangle 65">
              <a:extLst>
                <a:ext uri="{FF2B5EF4-FFF2-40B4-BE49-F238E27FC236}">
                  <a16:creationId xmlns:a16="http://schemas.microsoft.com/office/drawing/2014/main" id="{41A1C8BA-1157-4A88-9EC0-B848CE0D6E0D}"/>
                </a:ext>
              </a:extLst>
            </p:cNvPr>
            <p:cNvSpPr/>
            <p:nvPr/>
          </p:nvSpPr>
          <p:spPr>
            <a:xfrm>
              <a:off x="2750385" y="11648047"/>
              <a:ext cx="951370" cy="600164"/>
            </a:xfrm>
            <a:prstGeom prst="rect">
              <a:avLst/>
            </a:prstGeom>
          </p:spPr>
          <p:txBody>
            <a:bodyPr wrap="square">
              <a:spAutoFit/>
            </a:bodyPr>
            <a:lstStyle/>
            <a:p>
              <a:pPr marL="3175" lvl="2" algn="ctr"/>
              <a:r>
                <a:rPr lang="en-US" sz="1100" kern="1400" dirty="0">
                  <a:solidFill>
                    <a:schemeClr val="tx1">
                      <a:lumMod val="85000"/>
                      <a:lumOff val="15000"/>
                    </a:schemeClr>
                  </a:solidFill>
                  <a:latin typeface="Arial" panose="020B0604020202020204" pitchFamily="34" charset="0"/>
                  <a:cs typeface="Arial" panose="020B0604020202020204" pitchFamily="34" charset="0"/>
                </a:rPr>
                <a:t>Share your screen or application</a:t>
              </a:r>
            </a:p>
          </p:txBody>
        </p:sp>
        <p:sp>
          <p:nvSpPr>
            <p:cNvPr id="67" name="Rectangle 66">
              <a:extLst>
                <a:ext uri="{FF2B5EF4-FFF2-40B4-BE49-F238E27FC236}">
                  <a16:creationId xmlns:a16="http://schemas.microsoft.com/office/drawing/2014/main" id="{8124988D-6382-473A-86FD-6C82DE59B973}"/>
                </a:ext>
              </a:extLst>
            </p:cNvPr>
            <p:cNvSpPr/>
            <p:nvPr/>
          </p:nvSpPr>
          <p:spPr>
            <a:xfrm>
              <a:off x="3649234" y="11657974"/>
              <a:ext cx="832022" cy="600164"/>
            </a:xfrm>
            <a:prstGeom prst="rect">
              <a:avLst/>
            </a:prstGeom>
          </p:spPr>
          <p:txBody>
            <a:bodyPr wrap="square">
              <a:spAutoFit/>
            </a:bodyPr>
            <a:lstStyle/>
            <a:p>
              <a:pPr marL="3175" lvl="2" algn="ctr"/>
              <a:r>
                <a:rPr lang="en-US" sz="1100" kern="1400">
                  <a:solidFill>
                    <a:schemeClr val="tx1">
                      <a:lumMod val="85000"/>
                      <a:lumOff val="15000"/>
                    </a:schemeClr>
                  </a:solidFill>
                  <a:latin typeface="Arial" panose="020B0604020202020204" pitchFamily="34" charset="0"/>
                  <a:cs typeface="Arial" panose="020B0604020202020204" pitchFamily="34" charset="0"/>
                </a:rPr>
                <a:t>Record the meeting</a:t>
              </a:r>
            </a:p>
          </p:txBody>
        </p:sp>
        <p:sp>
          <p:nvSpPr>
            <p:cNvPr id="69" name="Rectangle 68">
              <a:extLst>
                <a:ext uri="{FF2B5EF4-FFF2-40B4-BE49-F238E27FC236}">
                  <a16:creationId xmlns:a16="http://schemas.microsoft.com/office/drawing/2014/main" id="{08A8D844-ADD9-443F-B92F-B34F9CA1C490}"/>
                </a:ext>
              </a:extLst>
            </p:cNvPr>
            <p:cNvSpPr/>
            <p:nvPr/>
          </p:nvSpPr>
          <p:spPr>
            <a:xfrm>
              <a:off x="4433183" y="11657973"/>
              <a:ext cx="1322432" cy="938719"/>
            </a:xfrm>
            <a:prstGeom prst="rect">
              <a:avLst/>
            </a:prstGeom>
          </p:spPr>
          <p:txBody>
            <a:bodyPr wrap="square">
              <a:spAutoFit/>
            </a:bodyPr>
            <a:lstStyle/>
            <a:p>
              <a:pPr marL="3175" lvl="2" algn="ctr"/>
              <a:r>
                <a:rPr lang="en-US" sz="1100" kern="1400" dirty="0">
                  <a:solidFill>
                    <a:schemeClr val="tx1">
                      <a:lumMod val="85000"/>
                      <a:lumOff val="15000"/>
                    </a:schemeClr>
                  </a:solidFill>
                  <a:latin typeface="Arial" panose="020B0604020202020204" pitchFamily="34" charset="0"/>
                  <a:cs typeface="Arial" panose="020B0604020202020204" pitchFamily="34" charset="0"/>
                </a:rPr>
                <a:t>Create Breakout Session assignments and start Breakout Sessions</a:t>
              </a:r>
            </a:p>
          </p:txBody>
        </p:sp>
        <p:sp>
          <p:nvSpPr>
            <p:cNvPr id="70" name="Rectangle 69">
              <a:extLst>
                <a:ext uri="{FF2B5EF4-FFF2-40B4-BE49-F238E27FC236}">
                  <a16:creationId xmlns:a16="http://schemas.microsoft.com/office/drawing/2014/main" id="{AB7698B6-D786-495B-8362-B7F0F746D72D}"/>
                </a:ext>
              </a:extLst>
            </p:cNvPr>
            <p:cNvSpPr/>
            <p:nvPr/>
          </p:nvSpPr>
          <p:spPr>
            <a:xfrm>
              <a:off x="5566442" y="11648047"/>
              <a:ext cx="818848" cy="769441"/>
            </a:xfrm>
            <a:prstGeom prst="rect">
              <a:avLst/>
            </a:prstGeom>
          </p:spPr>
          <p:txBody>
            <a:bodyPr wrap="square">
              <a:spAutoFit/>
            </a:bodyPr>
            <a:lstStyle/>
            <a:p>
              <a:pPr marL="3175" lvl="2" algn="ctr"/>
              <a:r>
                <a:rPr lang="en-US" sz="1100" kern="1400">
                  <a:solidFill>
                    <a:schemeClr val="tx1">
                      <a:lumMod val="85000"/>
                      <a:lumOff val="15000"/>
                    </a:schemeClr>
                  </a:solidFill>
                  <a:latin typeface="Arial" panose="020B0604020202020204" pitchFamily="34" charset="0"/>
                  <a:cs typeface="Arial" panose="020B0604020202020204" pitchFamily="34" charset="0"/>
                </a:rPr>
                <a:t>Send reactions or raise your hand</a:t>
              </a:r>
            </a:p>
          </p:txBody>
        </p:sp>
        <p:sp>
          <p:nvSpPr>
            <p:cNvPr id="71" name="Rectangle 70">
              <a:extLst>
                <a:ext uri="{FF2B5EF4-FFF2-40B4-BE49-F238E27FC236}">
                  <a16:creationId xmlns:a16="http://schemas.microsoft.com/office/drawing/2014/main" id="{A2D58629-0B48-4AB3-A92A-DCF3BA06A228}"/>
                </a:ext>
              </a:extLst>
            </p:cNvPr>
            <p:cNvSpPr/>
            <p:nvPr/>
          </p:nvSpPr>
          <p:spPr>
            <a:xfrm>
              <a:off x="6370542" y="11618780"/>
              <a:ext cx="698257" cy="430887"/>
            </a:xfrm>
            <a:prstGeom prst="rect">
              <a:avLst/>
            </a:prstGeom>
          </p:spPr>
          <p:txBody>
            <a:bodyPr wrap="square">
              <a:spAutoFit/>
            </a:bodyPr>
            <a:lstStyle/>
            <a:p>
              <a:pPr marL="3175" lvl="2" algn="ctr"/>
              <a:r>
                <a:rPr lang="en-US" sz="1100" kern="1400" dirty="0">
                  <a:solidFill>
                    <a:schemeClr val="tx1">
                      <a:lumMod val="85000"/>
                      <a:lumOff val="15000"/>
                    </a:schemeClr>
                  </a:solidFill>
                  <a:latin typeface="Arial" panose="020B0604020202020204" pitchFamily="34" charset="0"/>
                  <a:cs typeface="Arial" panose="020B0604020202020204" pitchFamily="34" charset="0"/>
                </a:rPr>
                <a:t>Leave meeting</a:t>
              </a:r>
            </a:p>
          </p:txBody>
        </p:sp>
        <p:cxnSp>
          <p:nvCxnSpPr>
            <p:cNvPr id="74" name="Straight Connector 73">
              <a:extLst>
                <a:ext uri="{FF2B5EF4-FFF2-40B4-BE49-F238E27FC236}">
                  <a16:creationId xmlns:a16="http://schemas.microsoft.com/office/drawing/2014/main" id="{74155D07-B0A6-478F-87FD-3F1E40F47F26}"/>
                </a:ext>
              </a:extLst>
            </p:cNvPr>
            <p:cNvCxnSpPr>
              <a:cxnSpLocks/>
            </p:cNvCxnSpPr>
            <p:nvPr/>
          </p:nvCxnSpPr>
          <p:spPr>
            <a:xfrm flipH="1">
              <a:off x="850083" y="11657974"/>
              <a:ext cx="904619"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4B46271F-7496-4A53-B02B-34DF2426E037}"/>
                </a:ext>
              </a:extLst>
            </p:cNvPr>
            <p:cNvCxnSpPr>
              <a:cxnSpLocks/>
            </p:cNvCxnSpPr>
            <p:nvPr/>
          </p:nvCxnSpPr>
          <p:spPr>
            <a:xfrm>
              <a:off x="1290989" y="11496368"/>
              <a:ext cx="0" cy="16160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D4EA845-DA9B-4855-B34F-CE38488BF4FD}"/>
                </a:ext>
              </a:extLst>
            </p:cNvPr>
            <p:cNvCxnSpPr>
              <a:cxnSpLocks/>
            </p:cNvCxnSpPr>
            <p:nvPr/>
          </p:nvCxnSpPr>
          <p:spPr>
            <a:xfrm flipH="1">
              <a:off x="1908480" y="11657975"/>
              <a:ext cx="916164" cy="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C062B573-354C-4233-8F2D-1736D49E8C68}"/>
                </a:ext>
              </a:extLst>
            </p:cNvPr>
            <p:cNvCxnSpPr>
              <a:cxnSpLocks/>
            </p:cNvCxnSpPr>
            <p:nvPr/>
          </p:nvCxnSpPr>
          <p:spPr>
            <a:xfrm>
              <a:off x="2382130" y="11496368"/>
              <a:ext cx="0" cy="16160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E8750ACB-B0CA-4666-9CFB-DB1D2AF65B3B}"/>
                </a:ext>
              </a:extLst>
            </p:cNvPr>
            <p:cNvCxnSpPr>
              <a:cxnSpLocks/>
            </p:cNvCxnSpPr>
            <p:nvPr/>
          </p:nvCxnSpPr>
          <p:spPr>
            <a:xfrm flipH="1">
              <a:off x="2928563" y="11657974"/>
              <a:ext cx="705923"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047DDEC9-2C22-4EF1-A1F8-DB05C8FBF5CD}"/>
                </a:ext>
              </a:extLst>
            </p:cNvPr>
            <p:cNvCxnSpPr>
              <a:cxnSpLocks/>
            </p:cNvCxnSpPr>
            <p:nvPr/>
          </p:nvCxnSpPr>
          <p:spPr>
            <a:xfrm>
              <a:off x="3280980" y="11496368"/>
              <a:ext cx="0" cy="16160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E7327EF-4387-4C8A-8546-9387B5243B4F}"/>
                </a:ext>
              </a:extLst>
            </p:cNvPr>
            <p:cNvCxnSpPr>
              <a:cxnSpLocks/>
            </p:cNvCxnSpPr>
            <p:nvPr/>
          </p:nvCxnSpPr>
          <p:spPr>
            <a:xfrm flipH="1">
              <a:off x="3713374" y="11648047"/>
              <a:ext cx="703183" cy="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49FE0CA-BADF-434F-8F92-7FD784782929}"/>
                </a:ext>
              </a:extLst>
            </p:cNvPr>
            <p:cNvCxnSpPr>
              <a:cxnSpLocks/>
            </p:cNvCxnSpPr>
            <p:nvPr/>
          </p:nvCxnSpPr>
          <p:spPr>
            <a:xfrm>
              <a:off x="4058416" y="11486441"/>
              <a:ext cx="0" cy="16160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A0CAF57-405C-456C-BE85-F275285C3E62}"/>
                </a:ext>
              </a:extLst>
            </p:cNvPr>
            <p:cNvCxnSpPr>
              <a:cxnSpLocks/>
            </p:cNvCxnSpPr>
            <p:nvPr/>
          </p:nvCxnSpPr>
          <p:spPr>
            <a:xfrm flipH="1">
              <a:off x="4580310" y="11648047"/>
              <a:ext cx="117342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6CDE107-F390-4B7B-B2A4-82398D3D3899}"/>
                </a:ext>
              </a:extLst>
            </p:cNvPr>
            <p:cNvCxnSpPr>
              <a:cxnSpLocks/>
            </p:cNvCxnSpPr>
            <p:nvPr/>
          </p:nvCxnSpPr>
          <p:spPr>
            <a:xfrm>
              <a:off x="5135965" y="11486441"/>
              <a:ext cx="0" cy="16160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D654509-C4BF-49EE-BA34-8D00FFCE98FA}"/>
                </a:ext>
              </a:extLst>
            </p:cNvPr>
            <p:cNvCxnSpPr>
              <a:cxnSpLocks/>
            </p:cNvCxnSpPr>
            <p:nvPr/>
          </p:nvCxnSpPr>
          <p:spPr>
            <a:xfrm flipH="1">
              <a:off x="5884605" y="11648047"/>
              <a:ext cx="18288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0A24B14-2677-478C-AAD9-581E60AC2AA0}"/>
                </a:ext>
              </a:extLst>
            </p:cNvPr>
            <p:cNvCxnSpPr>
              <a:cxnSpLocks/>
            </p:cNvCxnSpPr>
            <p:nvPr/>
          </p:nvCxnSpPr>
          <p:spPr>
            <a:xfrm>
              <a:off x="5972407" y="11486441"/>
              <a:ext cx="0" cy="16160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58DA0B8-68A9-4075-945D-9E8A67ED036D}"/>
                </a:ext>
              </a:extLst>
            </p:cNvPr>
            <p:cNvCxnSpPr>
              <a:cxnSpLocks/>
            </p:cNvCxnSpPr>
            <p:nvPr/>
          </p:nvCxnSpPr>
          <p:spPr>
            <a:xfrm flipH="1">
              <a:off x="6628956" y="11653919"/>
              <a:ext cx="18288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C22146D9-CA74-46B9-8ED7-5063061316E9}"/>
                </a:ext>
              </a:extLst>
            </p:cNvPr>
            <p:cNvCxnSpPr>
              <a:cxnSpLocks/>
            </p:cNvCxnSpPr>
            <p:nvPr/>
          </p:nvCxnSpPr>
          <p:spPr>
            <a:xfrm>
              <a:off x="6716758" y="11492313"/>
              <a:ext cx="0" cy="16160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16" name="Straight Connector 115">
            <a:extLst>
              <a:ext uri="{FF2B5EF4-FFF2-40B4-BE49-F238E27FC236}">
                <a16:creationId xmlns:a16="http://schemas.microsoft.com/office/drawing/2014/main" id="{F67053A7-E09E-41A7-A70E-EA7879169E9D}"/>
              </a:ext>
            </a:extLst>
          </p:cNvPr>
          <p:cNvCxnSpPr>
            <a:cxnSpLocks/>
          </p:cNvCxnSpPr>
          <p:nvPr/>
        </p:nvCxnSpPr>
        <p:spPr>
          <a:xfrm>
            <a:off x="322456" y="7096328"/>
            <a:ext cx="7175242" cy="0"/>
          </a:xfrm>
          <a:prstGeom prst="line">
            <a:avLst/>
          </a:prstGeom>
          <a:ln>
            <a:solidFill>
              <a:srgbClr val="FF1A58"/>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descr="Graphical user interface, text, application, website&#10;&#10;Description automatically generated">
            <a:extLst>
              <a:ext uri="{FF2B5EF4-FFF2-40B4-BE49-F238E27FC236}">
                <a16:creationId xmlns:a16="http://schemas.microsoft.com/office/drawing/2014/main" id="{1428A000-D222-45CD-94AE-73616C01D8AC}"/>
              </a:ext>
            </a:extLst>
          </p:cNvPr>
          <p:cNvPicPr>
            <a:picLocks noChangeAspect="1"/>
          </p:cNvPicPr>
          <p:nvPr/>
        </p:nvPicPr>
        <p:blipFill rotWithShape="1">
          <a:blip r:embed="rId8"/>
          <a:srcRect l="86456" t="64482" r="2732" b="26164"/>
          <a:stretch/>
        </p:blipFill>
        <p:spPr>
          <a:xfrm>
            <a:off x="3049296" y="10131147"/>
            <a:ext cx="840366" cy="433178"/>
          </a:xfrm>
          <a:prstGeom prst="rect">
            <a:avLst/>
          </a:prstGeom>
        </p:spPr>
      </p:pic>
      <p:cxnSp>
        <p:nvCxnSpPr>
          <p:cNvPr id="73" name="Straight Connector 72">
            <a:extLst>
              <a:ext uri="{FF2B5EF4-FFF2-40B4-BE49-F238E27FC236}">
                <a16:creationId xmlns:a16="http://schemas.microsoft.com/office/drawing/2014/main" id="{E4F47E31-9E84-4DFA-9F0B-B59C8BD70205}"/>
              </a:ext>
            </a:extLst>
          </p:cNvPr>
          <p:cNvCxnSpPr>
            <a:cxnSpLocks/>
          </p:cNvCxnSpPr>
          <p:nvPr/>
        </p:nvCxnSpPr>
        <p:spPr>
          <a:xfrm flipH="1">
            <a:off x="2836570" y="10372799"/>
            <a:ext cx="204035" cy="338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18F62EC0-3758-4DCC-B700-78E08552BAB3}"/>
              </a:ext>
            </a:extLst>
          </p:cNvPr>
          <p:cNvPicPr>
            <a:picLocks noChangeAspect="1"/>
          </p:cNvPicPr>
          <p:nvPr/>
        </p:nvPicPr>
        <p:blipFill rotWithShape="1">
          <a:blip r:embed="rId9"/>
          <a:srcRect b="23979"/>
          <a:stretch/>
        </p:blipFill>
        <p:spPr>
          <a:xfrm>
            <a:off x="980342" y="5234462"/>
            <a:ext cx="5918658" cy="1569523"/>
          </a:xfrm>
          <a:prstGeom prst="rect">
            <a:avLst/>
          </a:prstGeom>
          <a:ln>
            <a:solidFill>
              <a:schemeClr val="tx1"/>
            </a:solidFill>
          </a:ln>
        </p:spPr>
      </p:pic>
      <p:pic>
        <p:nvPicPr>
          <p:cNvPr id="72" name="Picture 71">
            <a:extLst>
              <a:ext uri="{FF2B5EF4-FFF2-40B4-BE49-F238E27FC236}">
                <a16:creationId xmlns:a16="http://schemas.microsoft.com/office/drawing/2014/main" id="{B348DC94-0F5B-42B3-AC76-69C94D6F64B1}"/>
              </a:ext>
            </a:extLst>
          </p:cNvPr>
          <p:cNvPicPr>
            <a:picLocks noChangeAspect="1"/>
          </p:cNvPicPr>
          <p:nvPr/>
        </p:nvPicPr>
        <p:blipFill rotWithShape="1">
          <a:blip r:embed="rId10"/>
          <a:srcRect t="77167"/>
          <a:stretch/>
        </p:blipFill>
        <p:spPr>
          <a:xfrm>
            <a:off x="5671656" y="2880829"/>
            <a:ext cx="1571058" cy="558661"/>
          </a:xfrm>
          <a:prstGeom prst="rect">
            <a:avLst/>
          </a:prstGeom>
          <a:ln>
            <a:noFill/>
          </a:ln>
          <a:effectLst>
            <a:outerShdw blurRad="292100" dist="139700" dir="2700000" algn="tl" rotWithShape="0">
              <a:srgbClr val="333333">
                <a:alpha val="65000"/>
              </a:srgbClr>
            </a:outerShdw>
          </a:effectLst>
        </p:spPr>
      </p:pic>
      <p:sp>
        <p:nvSpPr>
          <p:cNvPr id="2" name="Rectangle 1">
            <a:extLst>
              <a:ext uri="{FF2B5EF4-FFF2-40B4-BE49-F238E27FC236}">
                <a16:creationId xmlns:a16="http://schemas.microsoft.com/office/drawing/2014/main" id="{5FD30D07-5E24-4981-B9B9-D00335E3A103}"/>
              </a:ext>
            </a:extLst>
          </p:cNvPr>
          <p:cNvSpPr/>
          <p:nvPr/>
        </p:nvSpPr>
        <p:spPr>
          <a:xfrm>
            <a:off x="5691106" y="2964908"/>
            <a:ext cx="1606787" cy="47458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B9D42AB-CAD5-49B1-9A68-1609C754B00E}"/>
              </a:ext>
            </a:extLst>
          </p:cNvPr>
          <p:cNvSpPr/>
          <p:nvPr/>
        </p:nvSpPr>
        <p:spPr>
          <a:xfrm>
            <a:off x="-2940" y="1216696"/>
            <a:ext cx="7772400" cy="1175581"/>
          </a:xfrm>
          <a:prstGeom prst="rect">
            <a:avLst/>
          </a:prstGeom>
          <a:solidFill>
            <a:srgbClr val="0121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9">
              <a:latin typeface="Calibri" panose="020F0502020204030204" pitchFamily="34" charset="0"/>
              <a:cs typeface="Calibri" panose="020F0502020204030204" pitchFamily="34" charset="0"/>
            </a:endParaRPr>
          </a:p>
        </p:txBody>
      </p:sp>
      <p:sp>
        <p:nvSpPr>
          <p:cNvPr id="84" name="TextBox 83">
            <a:extLst>
              <a:ext uri="{FF2B5EF4-FFF2-40B4-BE49-F238E27FC236}">
                <a16:creationId xmlns:a16="http://schemas.microsoft.com/office/drawing/2014/main" id="{5859037B-8572-451B-B368-DB7DB8B73EB7}"/>
              </a:ext>
            </a:extLst>
          </p:cNvPr>
          <p:cNvSpPr txBox="1"/>
          <p:nvPr/>
        </p:nvSpPr>
        <p:spPr>
          <a:xfrm>
            <a:off x="263841" y="1814301"/>
            <a:ext cx="7362496" cy="553998"/>
          </a:xfrm>
          <a:prstGeom prst="rect">
            <a:avLst/>
          </a:prstGeom>
          <a:noFill/>
        </p:spPr>
        <p:txBody>
          <a:bodyPr wrap="square" rtlCol="0">
            <a:spAutoFit/>
          </a:bodyPr>
          <a:lstStyle/>
          <a:p>
            <a:pPr algn="ctr"/>
            <a:r>
              <a:rPr lang="en-US" sz="1500" dirty="0">
                <a:solidFill>
                  <a:schemeClr val="bg1"/>
                </a:solidFill>
                <a:latin typeface="HelveticaNeueLT Pro 55 Roman" panose="020B0604020202020204" pitchFamily="34" charset="0"/>
                <a:cs typeface="Calibri" panose="020F0502020204030204" pitchFamily="34" charset="0"/>
              </a:rPr>
              <a:t>Quick Reference Guide with Detailed Steps </a:t>
            </a:r>
            <a:br>
              <a:rPr lang="en-US" sz="1500" dirty="0">
                <a:solidFill>
                  <a:schemeClr val="bg1"/>
                </a:solidFill>
                <a:latin typeface="HelveticaNeueLT Pro 55 Roman" panose="020B0604020202020204" pitchFamily="34" charset="0"/>
                <a:cs typeface="Calibri" panose="020F0502020204030204" pitchFamily="34" charset="0"/>
              </a:rPr>
            </a:br>
            <a:r>
              <a:rPr lang="en-US" sz="1500" dirty="0">
                <a:solidFill>
                  <a:schemeClr val="bg1"/>
                </a:solidFill>
                <a:latin typeface="HelveticaNeueLT Pro 55 Roman" panose="020B0604020202020204" pitchFamily="34" charset="0"/>
                <a:cs typeface="Calibri" panose="020F0502020204030204" pitchFamily="34" charset="0"/>
              </a:rPr>
              <a:t>for Navigating Webex Meetings</a:t>
            </a:r>
          </a:p>
        </p:txBody>
      </p:sp>
      <p:sp>
        <p:nvSpPr>
          <p:cNvPr id="86" name="Rectangle 85">
            <a:extLst>
              <a:ext uri="{FF2B5EF4-FFF2-40B4-BE49-F238E27FC236}">
                <a16:creationId xmlns:a16="http://schemas.microsoft.com/office/drawing/2014/main" id="{CB26663A-A6A4-46CC-A841-B8C09AFA1848}"/>
              </a:ext>
            </a:extLst>
          </p:cNvPr>
          <p:cNvSpPr/>
          <p:nvPr/>
        </p:nvSpPr>
        <p:spPr>
          <a:xfrm>
            <a:off x="758136" y="1272107"/>
            <a:ext cx="6426144" cy="477054"/>
          </a:xfrm>
          <a:prstGeom prst="rect">
            <a:avLst/>
          </a:prstGeom>
          <a:noFill/>
        </p:spPr>
        <p:txBody>
          <a:bodyPr wrap="square">
            <a:spAutoFit/>
          </a:bodyPr>
          <a:lstStyle/>
          <a:p>
            <a:pPr algn="ctr"/>
            <a:r>
              <a:rPr lang="en-US" sz="2500" dirty="0">
                <a:solidFill>
                  <a:schemeClr val="bg1"/>
                </a:solidFill>
                <a:latin typeface="HelveticaNeueLT Pro 55 Roman" panose="020B0604020202020204" pitchFamily="34" charset="0"/>
                <a:cs typeface="Calibri" panose="020F0502020204030204" pitchFamily="34" charset="0"/>
              </a:rPr>
              <a:t>Webex – Meetings</a:t>
            </a:r>
          </a:p>
        </p:txBody>
      </p:sp>
      <p:pic>
        <p:nvPicPr>
          <p:cNvPr id="92" name="Picture 2" descr="ChooseVA">
            <a:extLst>
              <a:ext uri="{FF2B5EF4-FFF2-40B4-BE49-F238E27FC236}">
                <a16:creationId xmlns:a16="http://schemas.microsoft.com/office/drawing/2014/main" id="{C59441F2-D230-4A06-89F8-1865EDD3B5E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53830" y="7311"/>
            <a:ext cx="5364183" cy="1136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16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7285778-7D29-47BD-9A42-E511D04D64C1}"/>
              </a:ext>
            </a:extLst>
          </p:cNvPr>
          <p:cNvPicPr>
            <a:picLocks noChangeAspect="1"/>
          </p:cNvPicPr>
          <p:nvPr/>
        </p:nvPicPr>
        <p:blipFill rotWithShape="1">
          <a:blip r:embed="rId2"/>
          <a:srcRect l="24329" t="20057" r="21382" b="60730"/>
          <a:stretch/>
        </p:blipFill>
        <p:spPr>
          <a:xfrm>
            <a:off x="283875" y="2245772"/>
            <a:ext cx="2498577" cy="469303"/>
          </a:xfrm>
          <a:prstGeom prst="rect">
            <a:avLst/>
          </a:prstGeom>
          <a:effectLst>
            <a:outerShdw blurRad="177800" dist="38100" dir="4200000" sx="103000" sy="103000" algn="tl" rotWithShape="0">
              <a:prstClr val="black">
                <a:alpha val="40000"/>
              </a:prstClr>
            </a:outerShdw>
          </a:effectLst>
        </p:spPr>
      </p:pic>
      <p:sp>
        <p:nvSpPr>
          <p:cNvPr id="122" name="Trapezoid 121">
            <a:extLst>
              <a:ext uri="{FF2B5EF4-FFF2-40B4-BE49-F238E27FC236}">
                <a16:creationId xmlns:a16="http://schemas.microsoft.com/office/drawing/2014/main" id="{598FE51A-D0A7-4505-BB62-E24E6C4FD3C7}"/>
              </a:ext>
            </a:extLst>
          </p:cNvPr>
          <p:cNvSpPr/>
          <p:nvPr/>
        </p:nvSpPr>
        <p:spPr>
          <a:xfrm rot="16200000">
            <a:off x="1490688" y="3039014"/>
            <a:ext cx="2409837" cy="526045"/>
          </a:xfrm>
          <a:custGeom>
            <a:avLst/>
            <a:gdLst>
              <a:gd name="connsiteX0" fmla="*/ 0 w 2409833"/>
              <a:gd name="connsiteY0" fmla="*/ 497395 h 497395"/>
              <a:gd name="connsiteX1" fmla="*/ 1134613 w 2409833"/>
              <a:gd name="connsiteY1" fmla="*/ 0 h 497395"/>
              <a:gd name="connsiteX2" fmla="*/ 1275220 w 2409833"/>
              <a:gd name="connsiteY2" fmla="*/ 0 h 497395"/>
              <a:gd name="connsiteX3" fmla="*/ 2409833 w 2409833"/>
              <a:gd name="connsiteY3" fmla="*/ 497395 h 497395"/>
              <a:gd name="connsiteX4" fmla="*/ 0 w 2409833"/>
              <a:gd name="connsiteY4" fmla="*/ 497395 h 497395"/>
              <a:gd name="connsiteX0" fmla="*/ 0 w 2409833"/>
              <a:gd name="connsiteY0" fmla="*/ 519518 h 519518"/>
              <a:gd name="connsiteX1" fmla="*/ 1134613 w 2409833"/>
              <a:gd name="connsiteY1" fmla="*/ 22123 h 519518"/>
              <a:gd name="connsiteX2" fmla="*/ 2145375 w 2409833"/>
              <a:gd name="connsiteY2" fmla="*/ 0 h 519518"/>
              <a:gd name="connsiteX3" fmla="*/ 2409833 w 2409833"/>
              <a:gd name="connsiteY3" fmla="*/ 519518 h 519518"/>
              <a:gd name="connsiteX4" fmla="*/ 0 w 2409833"/>
              <a:gd name="connsiteY4" fmla="*/ 519518 h 519518"/>
              <a:gd name="connsiteX0" fmla="*/ 0 w 2409833"/>
              <a:gd name="connsiteY0" fmla="*/ 534266 h 534266"/>
              <a:gd name="connsiteX1" fmla="*/ 2071133 w 2409833"/>
              <a:gd name="connsiteY1" fmla="*/ 0 h 534266"/>
              <a:gd name="connsiteX2" fmla="*/ 2145375 w 2409833"/>
              <a:gd name="connsiteY2" fmla="*/ 14748 h 534266"/>
              <a:gd name="connsiteX3" fmla="*/ 2409833 w 2409833"/>
              <a:gd name="connsiteY3" fmla="*/ 534266 h 534266"/>
              <a:gd name="connsiteX4" fmla="*/ 0 w 2409833"/>
              <a:gd name="connsiteY4" fmla="*/ 534266 h 534266"/>
              <a:gd name="connsiteX0" fmla="*/ 0 w 2409833"/>
              <a:gd name="connsiteY0" fmla="*/ 534266 h 534266"/>
              <a:gd name="connsiteX1" fmla="*/ 2071133 w 2409833"/>
              <a:gd name="connsiteY1" fmla="*/ 0 h 534266"/>
              <a:gd name="connsiteX2" fmla="*/ 2130624 w 2409833"/>
              <a:gd name="connsiteY2" fmla="*/ 0 h 534266"/>
              <a:gd name="connsiteX3" fmla="*/ 2409833 w 2409833"/>
              <a:gd name="connsiteY3" fmla="*/ 534266 h 534266"/>
              <a:gd name="connsiteX4" fmla="*/ 0 w 2409833"/>
              <a:gd name="connsiteY4" fmla="*/ 534266 h 534266"/>
              <a:gd name="connsiteX0" fmla="*/ 0 w 2409833"/>
              <a:gd name="connsiteY0" fmla="*/ 534266 h 534266"/>
              <a:gd name="connsiteX1" fmla="*/ 2071133 w 2409833"/>
              <a:gd name="connsiteY1" fmla="*/ 0 h 534266"/>
              <a:gd name="connsiteX2" fmla="*/ 2108498 w 2409833"/>
              <a:gd name="connsiteY2" fmla="*/ 0 h 534266"/>
              <a:gd name="connsiteX3" fmla="*/ 2409833 w 2409833"/>
              <a:gd name="connsiteY3" fmla="*/ 534266 h 534266"/>
              <a:gd name="connsiteX4" fmla="*/ 0 w 2409833"/>
              <a:gd name="connsiteY4" fmla="*/ 534266 h 534266"/>
              <a:gd name="connsiteX0" fmla="*/ 0 w 2409833"/>
              <a:gd name="connsiteY0" fmla="*/ 534266 h 534266"/>
              <a:gd name="connsiteX1" fmla="*/ 2004762 w 2409833"/>
              <a:gd name="connsiteY1" fmla="*/ 0 h 534266"/>
              <a:gd name="connsiteX2" fmla="*/ 2108498 w 2409833"/>
              <a:gd name="connsiteY2" fmla="*/ 0 h 534266"/>
              <a:gd name="connsiteX3" fmla="*/ 2409833 w 2409833"/>
              <a:gd name="connsiteY3" fmla="*/ 534266 h 534266"/>
              <a:gd name="connsiteX4" fmla="*/ 0 w 2409833"/>
              <a:gd name="connsiteY4" fmla="*/ 534266 h 534266"/>
              <a:gd name="connsiteX0" fmla="*/ 0 w 2409833"/>
              <a:gd name="connsiteY0" fmla="*/ 534266 h 534266"/>
              <a:gd name="connsiteX1" fmla="*/ 2007095 w 2409833"/>
              <a:gd name="connsiteY1" fmla="*/ 332739 h 534266"/>
              <a:gd name="connsiteX2" fmla="*/ 2004762 w 2409833"/>
              <a:gd name="connsiteY2" fmla="*/ 0 h 534266"/>
              <a:gd name="connsiteX3" fmla="*/ 2108498 w 2409833"/>
              <a:gd name="connsiteY3" fmla="*/ 0 h 534266"/>
              <a:gd name="connsiteX4" fmla="*/ 2409833 w 2409833"/>
              <a:gd name="connsiteY4" fmla="*/ 534266 h 534266"/>
              <a:gd name="connsiteX5" fmla="*/ 0 w 2409833"/>
              <a:gd name="connsiteY5" fmla="*/ 534266 h 534266"/>
              <a:gd name="connsiteX0" fmla="*/ 0 w 2409833"/>
              <a:gd name="connsiteY0" fmla="*/ 534266 h 534266"/>
              <a:gd name="connsiteX1" fmla="*/ 2007095 w 2409833"/>
              <a:gd name="connsiteY1" fmla="*/ 332739 h 534266"/>
              <a:gd name="connsiteX2" fmla="*/ 2004762 w 2409833"/>
              <a:gd name="connsiteY2" fmla="*/ 0 h 534266"/>
              <a:gd name="connsiteX3" fmla="*/ 2108498 w 2409833"/>
              <a:gd name="connsiteY3" fmla="*/ 0 h 534266"/>
              <a:gd name="connsiteX4" fmla="*/ 2409833 w 2409833"/>
              <a:gd name="connsiteY4" fmla="*/ 534266 h 534266"/>
              <a:gd name="connsiteX5" fmla="*/ 0 w 2409833"/>
              <a:gd name="connsiteY5" fmla="*/ 534266 h 534266"/>
              <a:gd name="connsiteX0" fmla="*/ 104617 w 2514450"/>
              <a:gd name="connsiteY0" fmla="*/ 534266 h 534266"/>
              <a:gd name="connsiteX1" fmla="*/ 611033 w 2514450"/>
              <a:gd name="connsiteY1" fmla="*/ 463522 h 534266"/>
              <a:gd name="connsiteX2" fmla="*/ 2111712 w 2514450"/>
              <a:gd name="connsiteY2" fmla="*/ 332739 h 534266"/>
              <a:gd name="connsiteX3" fmla="*/ 2109379 w 2514450"/>
              <a:gd name="connsiteY3" fmla="*/ 0 h 534266"/>
              <a:gd name="connsiteX4" fmla="*/ 2213115 w 2514450"/>
              <a:gd name="connsiteY4" fmla="*/ 0 h 534266"/>
              <a:gd name="connsiteX5" fmla="*/ 2514450 w 2514450"/>
              <a:gd name="connsiteY5" fmla="*/ 534266 h 534266"/>
              <a:gd name="connsiteX6" fmla="*/ 104617 w 2514450"/>
              <a:gd name="connsiteY6" fmla="*/ 534266 h 534266"/>
              <a:gd name="connsiteX0" fmla="*/ 104617 w 2514450"/>
              <a:gd name="connsiteY0" fmla="*/ 534266 h 534266"/>
              <a:gd name="connsiteX1" fmla="*/ 611033 w 2514450"/>
              <a:gd name="connsiteY1" fmla="*/ 463522 h 534266"/>
              <a:gd name="connsiteX2" fmla="*/ 2111712 w 2514450"/>
              <a:gd name="connsiteY2" fmla="*/ 295292 h 534266"/>
              <a:gd name="connsiteX3" fmla="*/ 2109379 w 2514450"/>
              <a:gd name="connsiteY3" fmla="*/ 0 h 534266"/>
              <a:gd name="connsiteX4" fmla="*/ 2213115 w 2514450"/>
              <a:gd name="connsiteY4" fmla="*/ 0 h 534266"/>
              <a:gd name="connsiteX5" fmla="*/ 2514450 w 2514450"/>
              <a:gd name="connsiteY5" fmla="*/ 534266 h 534266"/>
              <a:gd name="connsiteX6" fmla="*/ 104617 w 2514450"/>
              <a:gd name="connsiteY6" fmla="*/ 534266 h 534266"/>
              <a:gd name="connsiteX0" fmla="*/ 104617 w 2514450"/>
              <a:gd name="connsiteY0" fmla="*/ 534266 h 534266"/>
              <a:gd name="connsiteX1" fmla="*/ 611033 w 2514450"/>
              <a:gd name="connsiteY1" fmla="*/ 463522 h 534266"/>
              <a:gd name="connsiteX2" fmla="*/ 1617186 w 2514450"/>
              <a:gd name="connsiteY2" fmla="*/ 367896 h 534266"/>
              <a:gd name="connsiteX3" fmla="*/ 2111712 w 2514450"/>
              <a:gd name="connsiteY3" fmla="*/ 295292 h 534266"/>
              <a:gd name="connsiteX4" fmla="*/ 2109379 w 2514450"/>
              <a:gd name="connsiteY4" fmla="*/ 0 h 534266"/>
              <a:gd name="connsiteX5" fmla="*/ 2213115 w 2514450"/>
              <a:gd name="connsiteY5" fmla="*/ 0 h 534266"/>
              <a:gd name="connsiteX6" fmla="*/ 2514450 w 2514450"/>
              <a:gd name="connsiteY6" fmla="*/ 534266 h 534266"/>
              <a:gd name="connsiteX7" fmla="*/ 104617 w 2514450"/>
              <a:gd name="connsiteY7" fmla="*/ 534266 h 534266"/>
              <a:gd name="connsiteX0" fmla="*/ 104617 w 2514450"/>
              <a:gd name="connsiteY0" fmla="*/ 534266 h 534266"/>
              <a:gd name="connsiteX1" fmla="*/ 611033 w 2514450"/>
              <a:gd name="connsiteY1" fmla="*/ 463522 h 534266"/>
              <a:gd name="connsiteX2" fmla="*/ 1617186 w 2514450"/>
              <a:gd name="connsiteY2" fmla="*/ 367896 h 534266"/>
              <a:gd name="connsiteX3" fmla="*/ 2111712 w 2514450"/>
              <a:gd name="connsiteY3" fmla="*/ 295292 h 534266"/>
              <a:gd name="connsiteX4" fmla="*/ 2109379 w 2514450"/>
              <a:gd name="connsiteY4" fmla="*/ 0 h 534266"/>
              <a:gd name="connsiteX5" fmla="*/ 2213115 w 2514450"/>
              <a:gd name="connsiteY5" fmla="*/ 0 h 534266"/>
              <a:gd name="connsiteX6" fmla="*/ 2514450 w 2514450"/>
              <a:gd name="connsiteY6" fmla="*/ 534266 h 534266"/>
              <a:gd name="connsiteX7" fmla="*/ 104617 w 2514450"/>
              <a:gd name="connsiteY7" fmla="*/ 534266 h 534266"/>
              <a:gd name="connsiteX0" fmla="*/ 104617 w 2514450"/>
              <a:gd name="connsiteY0" fmla="*/ 534266 h 534266"/>
              <a:gd name="connsiteX1" fmla="*/ 611033 w 2514450"/>
              <a:gd name="connsiteY1" fmla="*/ 463522 h 534266"/>
              <a:gd name="connsiteX2" fmla="*/ 1617186 w 2514450"/>
              <a:gd name="connsiteY2" fmla="*/ 367896 h 534266"/>
              <a:gd name="connsiteX3" fmla="*/ 2032679 w 2514450"/>
              <a:gd name="connsiteY3" fmla="*/ 300492 h 534266"/>
              <a:gd name="connsiteX4" fmla="*/ 2111712 w 2514450"/>
              <a:gd name="connsiteY4" fmla="*/ 295292 h 534266"/>
              <a:gd name="connsiteX5" fmla="*/ 2109379 w 2514450"/>
              <a:gd name="connsiteY5" fmla="*/ 0 h 534266"/>
              <a:gd name="connsiteX6" fmla="*/ 2213115 w 2514450"/>
              <a:gd name="connsiteY6" fmla="*/ 0 h 534266"/>
              <a:gd name="connsiteX7" fmla="*/ 2514450 w 2514450"/>
              <a:gd name="connsiteY7" fmla="*/ 534266 h 534266"/>
              <a:gd name="connsiteX8" fmla="*/ 104617 w 2514450"/>
              <a:gd name="connsiteY8" fmla="*/ 534266 h 534266"/>
              <a:gd name="connsiteX0" fmla="*/ 104617 w 2514450"/>
              <a:gd name="connsiteY0" fmla="*/ 534266 h 534266"/>
              <a:gd name="connsiteX1" fmla="*/ 611033 w 2514450"/>
              <a:gd name="connsiteY1" fmla="*/ 463522 h 534266"/>
              <a:gd name="connsiteX2" fmla="*/ 1617186 w 2514450"/>
              <a:gd name="connsiteY2" fmla="*/ 367896 h 534266"/>
              <a:gd name="connsiteX3" fmla="*/ 2040374 w 2514450"/>
              <a:gd name="connsiteY3" fmla="*/ 322960 h 534266"/>
              <a:gd name="connsiteX4" fmla="*/ 2111712 w 2514450"/>
              <a:gd name="connsiteY4" fmla="*/ 295292 h 534266"/>
              <a:gd name="connsiteX5" fmla="*/ 2109379 w 2514450"/>
              <a:gd name="connsiteY5" fmla="*/ 0 h 534266"/>
              <a:gd name="connsiteX6" fmla="*/ 2213115 w 2514450"/>
              <a:gd name="connsiteY6" fmla="*/ 0 h 534266"/>
              <a:gd name="connsiteX7" fmla="*/ 2514450 w 2514450"/>
              <a:gd name="connsiteY7" fmla="*/ 534266 h 534266"/>
              <a:gd name="connsiteX8" fmla="*/ 104617 w 2514450"/>
              <a:gd name="connsiteY8" fmla="*/ 534266 h 534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4450" h="534266">
                <a:moveTo>
                  <a:pt x="104617" y="534266"/>
                </a:moveTo>
                <a:cubicBezTo>
                  <a:pt x="-217507" y="518683"/>
                  <a:pt x="276517" y="497110"/>
                  <a:pt x="611033" y="463522"/>
                </a:cubicBezTo>
                <a:cubicBezTo>
                  <a:pt x="863128" y="435794"/>
                  <a:pt x="1367073" y="395934"/>
                  <a:pt x="1617186" y="367896"/>
                </a:cubicBezTo>
                <a:lnTo>
                  <a:pt x="2040374" y="322960"/>
                </a:lnTo>
                <a:cubicBezTo>
                  <a:pt x="2122795" y="310859"/>
                  <a:pt x="2097646" y="347870"/>
                  <a:pt x="2111712" y="295292"/>
                </a:cubicBezTo>
                <a:cubicBezTo>
                  <a:pt x="2110934" y="184379"/>
                  <a:pt x="2110157" y="110913"/>
                  <a:pt x="2109379" y="0"/>
                </a:cubicBezTo>
                <a:lnTo>
                  <a:pt x="2213115" y="0"/>
                </a:lnTo>
                <a:lnTo>
                  <a:pt x="2514450" y="534266"/>
                </a:lnTo>
                <a:lnTo>
                  <a:pt x="104617" y="534266"/>
                </a:lnTo>
                <a:close/>
              </a:path>
            </a:pathLst>
          </a:cu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84106DE-1062-4E46-B6EC-CF1B6C7A91B3}"/>
              </a:ext>
            </a:extLst>
          </p:cNvPr>
          <p:cNvSpPr/>
          <p:nvPr/>
        </p:nvSpPr>
        <p:spPr>
          <a:xfrm>
            <a:off x="956371" y="2024485"/>
            <a:ext cx="5859658" cy="276999"/>
          </a:xfrm>
          <a:prstGeom prst="rect">
            <a:avLst/>
          </a:prstGeom>
        </p:spPr>
        <p:txBody>
          <a:bodyPr wrap="square">
            <a:spAutoFit/>
          </a:bodyPr>
          <a:lstStyle/>
          <a:p>
            <a:pPr algn="ctr"/>
            <a:r>
              <a:rPr lang="en-US" sz="1200">
                <a:cs typeface="Calibri" panose="020F0502020204030204" pitchFamily="34" charset="0"/>
              </a:rPr>
              <a:t> </a:t>
            </a:r>
            <a:endParaRPr lang="en-US" sz="1200">
              <a:effectLst/>
              <a:cs typeface="Calibri" panose="020F0502020204030204" pitchFamily="34" charset="0"/>
            </a:endParaRPr>
          </a:p>
        </p:txBody>
      </p:sp>
      <p:sp>
        <p:nvSpPr>
          <p:cNvPr id="14" name="TextBox 13">
            <a:extLst>
              <a:ext uri="{FF2B5EF4-FFF2-40B4-BE49-F238E27FC236}">
                <a16:creationId xmlns:a16="http://schemas.microsoft.com/office/drawing/2014/main" id="{70D69ED7-33CB-0648-8A14-4405261FF6A7}"/>
              </a:ext>
            </a:extLst>
          </p:cNvPr>
          <p:cNvSpPr txBox="1"/>
          <p:nvPr/>
        </p:nvSpPr>
        <p:spPr>
          <a:xfrm>
            <a:off x="1038695" y="1515126"/>
            <a:ext cx="5722627" cy="47705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Schedule a Meeting</a:t>
            </a:r>
          </a:p>
          <a:p>
            <a:endParaRPr lang="en-US" sz="1100" b="1" dirty="0">
              <a:latin typeface="Arial" panose="020B0604020202020204" pitchFamily="34" charset="0"/>
              <a:cs typeface="Arial" panose="020B0604020202020204" pitchFamily="34" charset="0"/>
            </a:endParaRPr>
          </a:p>
        </p:txBody>
      </p:sp>
      <p:sp>
        <p:nvSpPr>
          <p:cNvPr id="46" name="Oval 45">
            <a:extLst>
              <a:ext uri="{FF2B5EF4-FFF2-40B4-BE49-F238E27FC236}">
                <a16:creationId xmlns:a16="http://schemas.microsoft.com/office/drawing/2014/main" id="{17C3FA42-01C5-E742-B805-97B1709ED4C9}"/>
              </a:ext>
            </a:extLst>
          </p:cNvPr>
          <p:cNvSpPr/>
          <p:nvPr/>
        </p:nvSpPr>
        <p:spPr>
          <a:xfrm>
            <a:off x="597854" y="1509681"/>
            <a:ext cx="365760" cy="36576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b="1">
                <a:solidFill>
                  <a:schemeClr val="bg1"/>
                </a:solidFill>
                <a:latin typeface="Arial" panose="020B0604020202020204" pitchFamily="34" charset="0"/>
                <a:cs typeface="Arial" panose="020B0604020202020204" pitchFamily="34" charset="0"/>
              </a:rPr>
              <a:t>5</a:t>
            </a:r>
          </a:p>
        </p:txBody>
      </p:sp>
      <p:sp>
        <p:nvSpPr>
          <p:cNvPr id="52" name="Rectangle 51">
            <a:extLst>
              <a:ext uri="{FF2B5EF4-FFF2-40B4-BE49-F238E27FC236}">
                <a16:creationId xmlns:a16="http://schemas.microsoft.com/office/drawing/2014/main" id="{DDD0893B-0D27-4683-9FAE-905828D80D77}"/>
              </a:ext>
            </a:extLst>
          </p:cNvPr>
          <p:cNvSpPr/>
          <p:nvPr/>
        </p:nvSpPr>
        <p:spPr>
          <a:xfrm>
            <a:off x="1038695" y="1793798"/>
            <a:ext cx="6300670" cy="430887"/>
          </a:xfrm>
          <a:prstGeom prst="rect">
            <a:avLst/>
          </a:prstGeom>
        </p:spPr>
        <p:txBody>
          <a:bodyPr wrap="square">
            <a:spAutoFit/>
          </a:bodyPr>
          <a:lstStyle/>
          <a:p>
            <a:pPr marL="3175" lvl="2"/>
            <a:r>
              <a:rPr lang="en-US" sz="1100" kern="1400" dirty="0">
                <a:solidFill>
                  <a:schemeClr val="tx1">
                    <a:lumMod val="85000"/>
                    <a:lumOff val="15000"/>
                  </a:schemeClr>
                </a:solidFill>
                <a:latin typeface="Arial" panose="020B0604020202020204" pitchFamily="34" charset="0"/>
                <a:cs typeface="Arial" panose="020B0604020202020204" pitchFamily="34" charset="0"/>
              </a:rPr>
              <a:t>Select </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Schedule a meeting </a:t>
            </a:r>
            <a:r>
              <a:rPr lang="en-US" sz="1100" kern="1400" dirty="0">
                <a:solidFill>
                  <a:schemeClr val="tx1">
                    <a:lumMod val="85000"/>
                    <a:lumOff val="15000"/>
                  </a:schemeClr>
                </a:solidFill>
                <a:latin typeface="Arial" panose="020B0604020202020204" pitchFamily="34" charset="0"/>
                <a:cs typeface="Arial" panose="020B0604020202020204" pitchFamily="34" charset="0"/>
              </a:rPr>
              <a:t>to schedule meetings with internal or external participants from the Meeting tab.</a:t>
            </a:r>
          </a:p>
        </p:txBody>
      </p:sp>
      <p:cxnSp>
        <p:nvCxnSpPr>
          <p:cNvPr id="112" name="Straight Connector 111">
            <a:extLst>
              <a:ext uri="{FF2B5EF4-FFF2-40B4-BE49-F238E27FC236}">
                <a16:creationId xmlns:a16="http://schemas.microsoft.com/office/drawing/2014/main" id="{D4B6FE9A-86A7-49E4-AC97-41D76D404B71}"/>
              </a:ext>
            </a:extLst>
          </p:cNvPr>
          <p:cNvCxnSpPr>
            <a:cxnSpLocks/>
          </p:cNvCxnSpPr>
          <p:nvPr/>
        </p:nvCxnSpPr>
        <p:spPr>
          <a:xfrm>
            <a:off x="261753" y="4925482"/>
            <a:ext cx="7175242" cy="0"/>
          </a:xfrm>
          <a:prstGeom prst="line">
            <a:avLst/>
          </a:prstGeom>
          <a:ln>
            <a:solidFill>
              <a:srgbClr val="FF1A58"/>
            </a:solidFill>
            <a:prstDash val="dash"/>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624932F2-0624-4CF3-902B-F7CFDBC4239C}"/>
              </a:ext>
            </a:extLst>
          </p:cNvPr>
          <p:cNvSpPr/>
          <p:nvPr/>
        </p:nvSpPr>
        <p:spPr>
          <a:xfrm>
            <a:off x="1038695" y="10113214"/>
            <a:ext cx="3488419" cy="1892826"/>
          </a:xfrm>
          <a:prstGeom prst="rect">
            <a:avLst/>
          </a:prstGeom>
        </p:spPr>
        <p:txBody>
          <a:bodyPr wrap="square">
            <a:spAutoFit/>
          </a:bodyPr>
          <a:lstStyle/>
          <a:p>
            <a:pPr marL="174625" lvl="2" indent="-171450">
              <a:spcAft>
                <a:spcPts val="1200"/>
              </a:spcAft>
              <a:buFont typeface="Arial" panose="020B0604020202020204" pitchFamily="34" charset="0"/>
              <a:buChar char="•"/>
            </a:pPr>
            <a:r>
              <a:rPr lang="en-US" sz="1100" kern="1400" dirty="0">
                <a:solidFill>
                  <a:schemeClr val="tx1">
                    <a:lumMod val="85000"/>
                    <a:lumOff val="15000"/>
                  </a:schemeClr>
                </a:solidFill>
                <a:latin typeface="Arial" panose="020B0604020202020204" pitchFamily="34" charset="0"/>
                <a:cs typeface="Arial" panose="020B0604020202020204" pitchFamily="34" charset="0"/>
              </a:rPr>
              <a:t>Select your profile picture in the Webex app.</a:t>
            </a:r>
          </a:p>
          <a:p>
            <a:pPr marL="174625" lvl="2" indent="-171450">
              <a:spcAft>
                <a:spcPts val="1200"/>
              </a:spcAft>
              <a:buFont typeface="Arial" panose="020B0604020202020204" pitchFamily="34" charset="0"/>
              <a:buChar char="•"/>
            </a:pPr>
            <a:r>
              <a:rPr lang="en-US" sz="1100" kern="1400" dirty="0">
                <a:solidFill>
                  <a:schemeClr val="tx1">
                    <a:lumMod val="85000"/>
                    <a:lumOff val="15000"/>
                  </a:schemeClr>
                </a:solidFill>
                <a:latin typeface="Arial" panose="020B0604020202020204" pitchFamily="34" charset="0"/>
                <a:cs typeface="Arial" panose="020B0604020202020204" pitchFamily="34" charset="0"/>
              </a:rPr>
              <a:t>Select </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Settings</a:t>
            </a:r>
            <a:r>
              <a:rPr lang="en-US" sz="1100" kern="1400" dirty="0">
                <a:solidFill>
                  <a:schemeClr val="tx1">
                    <a:lumMod val="85000"/>
                    <a:lumOff val="15000"/>
                  </a:schemeClr>
                </a:solidFill>
                <a:latin typeface="Arial" panose="020B0604020202020204" pitchFamily="34" charset="0"/>
                <a:cs typeface="Arial" panose="020B0604020202020204" pitchFamily="34" charset="0"/>
              </a:rPr>
              <a:t> and then select </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Meetings</a:t>
            </a:r>
            <a:r>
              <a:rPr lang="en-US" sz="1100" kern="1400" dirty="0">
                <a:solidFill>
                  <a:schemeClr val="tx1">
                    <a:lumMod val="85000"/>
                    <a:lumOff val="15000"/>
                  </a:schemeClr>
                </a:solidFill>
                <a:latin typeface="Arial" panose="020B0604020202020204" pitchFamily="34" charset="0"/>
                <a:cs typeface="Arial" panose="020B0604020202020204" pitchFamily="34" charset="0"/>
              </a:rPr>
              <a:t>.</a:t>
            </a:r>
          </a:p>
          <a:p>
            <a:pPr marL="174625" lvl="2" indent="-171450">
              <a:buFont typeface="Arial" panose="020B0604020202020204" pitchFamily="34" charset="0"/>
              <a:buChar char="•"/>
            </a:pPr>
            <a:r>
              <a:rPr lang="en-US" sz="1100" kern="1400" dirty="0">
                <a:solidFill>
                  <a:schemeClr val="tx1">
                    <a:lumMod val="85000"/>
                    <a:lumOff val="15000"/>
                  </a:schemeClr>
                </a:solidFill>
                <a:latin typeface="Arial" panose="020B0604020202020204" pitchFamily="34" charset="0"/>
                <a:cs typeface="Arial" panose="020B0604020202020204" pitchFamily="34" charset="0"/>
              </a:rPr>
              <a:t>Click</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 Edit </a:t>
            </a:r>
            <a:r>
              <a:rPr lang="en-US" sz="1100" kern="1400" dirty="0">
                <a:solidFill>
                  <a:schemeClr val="tx1">
                    <a:lumMod val="85000"/>
                    <a:lumOff val="15000"/>
                  </a:schemeClr>
                </a:solidFill>
                <a:latin typeface="Arial" panose="020B0604020202020204" pitchFamily="34" charset="0"/>
                <a:cs typeface="Arial" panose="020B0604020202020204" pitchFamily="34" charset="0"/>
              </a:rPr>
              <a:t>under </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Edit my Personal Room on the Webex site</a:t>
            </a:r>
            <a:r>
              <a:rPr lang="en-US" sz="1100" kern="1400" dirty="0">
                <a:solidFill>
                  <a:schemeClr val="tx1">
                    <a:lumMod val="85000"/>
                    <a:lumOff val="15000"/>
                  </a:schemeClr>
                </a:solidFill>
                <a:latin typeface="Arial" panose="020B0604020202020204" pitchFamily="34" charset="0"/>
                <a:cs typeface="Arial" panose="020B0604020202020204" pitchFamily="34" charset="0"/>
              </a:rPr>
              <a:t>. </a:t>
            </a:r>
          </a:p>
          <a:p>
            <a:pPr marL="631825" lvl="3" indent="-171450">
              <a:spcAft>
                <a:spcPts val="1200"/>
              </a:spcAft>
              <a:buFont typeface="Arial" panose="020B0604020202020204" pitchFamily="34" charset="0"/>
              <a:buChar char="•"/>
            </a:pPr>
            <a:r>
              <a:rPr lang="en-US" sz="1100" kern="1400" dirty="0">
                <a:solidFill>
                  <a:schemeClr val="tx1">
                    <a:lumMod val="85000"/>
                    <a:lumOff val="15000"/>
                  </a:schemeClr>
                </a:solidFill>
                <a:latin typeface="Arial" panose="020B0604020202020204" pitchFamily="34" charset="0"/>
                <a:cs typeface="Arial" panose="020B0604020202020204" pitchFamily="34" charset="0"/>
              </a:rPr>
              <a:t>A webpage will open to your Webex site.</a:t>
            </a:r>
          </a:p>
          <a:p>
            <a:pPr marL="174625" lvl="2" indent="-171450">
              <a:spcAft>
                <a:spcPts val="1200"/>
              </a:spcAft>
              <a:buFont typeface="Arial" panose="020B0604020202020204" pitchFamily="34" charset="0"/>
              <a:buChar char="•"/>
            </a:pPr>
            <a:r>
              <a:rPr lang="en-US" sz="1100" kern="1400" dirty="0">
                <a:solidFill>
                  <a:schemeClr val="tx1">
                    <a:lumMod val="85000"/>
                    <a:lumOff val="15000"/>
                  </a:schemeClr>
                </a:solidFill>
                <a:latin typeface="Arial" panose="020B0604020202020204" pitchFamily="34" charset="0"/>
                <a:cs typeface="Arial" panose="020B0604020202020204" pitchFamily="34" charset="0"/>
              </a:rPr>
              <a:t>Choose your preferences for your Personal Room.</a:t>
            </a:r>
          </a:p>
          <a:p>
            <a:pPr marL="174625" lvl="2" indent="-171450">
              <a:spcAft>
                <a:spcPts val="1200"/>
              </a:spcAft>
              <a:buFont typeface="Arial" panose="020B0604020202020204" pitchFamily="34" charset="0"/>
              <a:buChar char="•"/>
            </a:pPr>
            <a:r>
              <a:rPr lang="en-US" sz="1100" kern="1400" dirty="0">
                <a:solidFill>
                  <a:schemeClr val="tx1">
                    <a:lumMod val="85000"/>
                    <a:lumOff val="15000"/>
                  </a:schemeClr>
                </a:solidFill>
                <a:latin typeface="Arial" panose="020B0604020202020204" pitchFamily="34" charset="0"/>
                <a:cs typeface="Arial" panose="020B0604020202020204" pitchFamily="34" charset="0"/>
              </a:rPr>
              <a:t>Click </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Save</a:t>
            </a:r>
            <a:r>
              <a:rPr lang="en-US" sz="1100" kern="1400" dirty="0">
                <a:solidFill>
                  <a:schemeClr val="tx1">
                    <a:lumMod val="85000"/>
                    <a:lumOff val="15000"/>
                  </a:schemeClr>
                </a:solidFill>
                <a:latin typeface="Arial" panose="020B0604020202020204" pitchFamily="34" charset="0"/>
                <a:cs typeface="Arial" panose="020B0604020202020204" pitchFamily="34" charset="0"/>
              </a:rPr>
              <a:t> after all preferences are edited.</a:t>
            </a:r>
          </a:p>
        </p:txBody>
      </p:sp>
      <p:pic>
        <p:nvPicPr>
          <p:cNvPr id="8" name="Picture 7">
            <a:extLst>
              <a:ext uri="{FF2B5EF4-FFF2-40B4-BE49-F238E27FC236}">
                <a16:creationId xmlns:a16="http://schemas.microsoft.com/office/drawing/2014/main" id="{758C7056-E7C3-4E59-A29B-2CA9C5E8A3C6}"/>
              </a:ext>
            </a:extLst>
          </p:cNvPr>
          <p:cNvPicPr>
            <a:picLocks noChangeAspect="1"/>
          </p:cNvPicPr>
          <p:nvPr/>
        </p:nvPicPr>
        <p:blipFill>
          <a:blip r:embed="rId3"/>
          <a:stretch>
            <a:fillRect/>
          </a:stretch>
        </p:blipFill>
        <p:spPr>
          <a:xfrm>
            <a:off x="2952104" y="2097300"/>
            <a:ext cx="4507013" cy="2409840"/>
          </a:xfrm>
          <a:prstGeom prst="rect">
            <a:avLst/>
          </a:prstGeom>
          <a:effectLst>
            <a:outerShdw blurRad="177800" dist="38100" dir="4200000" sx="103000" sy="103000" algn="tl" rotWithShape="0">
              <a:prstClr val="black">
                <a:alpha val="40000"/>
              </a:prstClr>
            </a:outerShdw>
          </a:effectLst>
        </p:spPr>
      </p:pic>
      <p:pic>
        <p:nvPicPr>
          <p:cNvPr id="16" name="Picture 15">
            <a:extLst>
              <a:ext uri="{FF2B5EF4-FFF2-40B4-BE49-F238E27FC236}">
                <a16:creationId xmlns:a16="http://schemas.microsoft.com/office/drawing/2014/main" id="{EE6B738E-98E3-446A-9DB9-0F3E594C7A46}"/>
              </a:ext>
            </a:extLst>
          </p:cNvPr>
          <p:cNvPicPr>
            <a:picLocks noChangeAspect="1"/>
          </p:cNvPicPr>
          <p:nvPr/>
        </p:nvPicPr>
        <p:blipFill>
          <a:blip r:embed="rId4"/>
          <a:stretch>
            <a:fillRect/>
          </a:stretch>
        </p:blipFill>
        <p:spPr>
          <a:xfrm>
            <a:off x="5024559" y="5758897"/>
            <a:ext cx="2527910" cy="1388768"/>
          </a:xfrm>
          <a:prstGeom prst="rect">
            <a:avLst/>
          </a:prstGeom>
          <a:effectLst>
            <a:outerShdw blurRad="177800" dist="38100" dir="4200000" sx="103000" sy="103000" algn="tl" rotWithShape="0">
              <a:prstClr val="black">
                <a:alpha val="40000"/>
              </a:prstClr>
            </a:outerShdw>
          </a:effectLst>
        </p:spPr>
      </p:pic>
      <p:pic>
        <p:nvPicPr>
          <p:cNvPr id="18" name="Picture 17">
            <a:extLst>
              <a:ext uri="{FF2B5EF4-FFF2-40B4-BE49-F238E27FC236}">
                <a16:creationId xmlns:a16="http://schemas.microsoft.com/office/drawing/2014/main" id="{4502A418-24B0-4145-9129-975DDD2E9F65}"/>
              </a:ext>
            </a:extLst>
          </p:cNvPr>
          <p:cNvPicPr>
            <a:picLocks noChangeAspect="1"/>
          </p:cNvPicPr>
          <p:nvPr/>
        </p:nvPicPr>
        <p:blipFill>
          <a:blip r:embed="rId5"/>
          <a:stretch>
            <a:fillRect/>
          </a:stretch>
        </p:blipFill>
        <p:spPr>
          <a:xfrm>
            <a:off x="5015717" y="7285067"/>
            <a:ext cx="2533371" cy="1936014"/>
          </a:xfrm>
          <a:prstGeom prst="rect">
            <a:avLst/>
          </a:prstGeom>
          <a:effectLst>
            <a:outerShdw blurRad="177800" dist="38100" dir="4200000" sx="103000" sy="103000" algn="tl" rotWithShape="0">
              <a:prstClr val="black">
                <a:alpha val="40000"/>
              </a:prstClr>
            </a:outerShdw>
          </a:effectLst>
        </p:spPr>
      </p:pic>
      <p:pic>
        <p:nvPicPr>
          <p:cNvPr id="20" name="Picture 19">
            <a:extLst>
              <a:ext uri="{FF2B5EF4-FFF2-40B4-BE49-F238E27FC236}">
                <a16:creationId xmlns:a16="http://schemas.microsoft.com/office/drawing/2014/main" id="{2625349D-ECC6-4D20-867D-DA522B72F066}"/>
              </a:ext>
            </a:extLst>
          </p:cNvPr>
          <p:cNvPicPr>
            <a:picLocks noChangeAspect="1"/>
          </p:cNvPicPr>
          <p:nvPr/>
        </p:nvPicPr>
        <p:blipFill>
          <a:blip r:embed="rId6"/>
          <a:stretch>
            <a:fillRect/>
          </a:stretch>
        </p:blipFill>
        <p:spPr>
          <a:xfrm>
            <a:off x="3870450" y="4004881"/>
            <a:ext cx="3025741" cy="857482"/>
          </a:xfrm>
          <a:prstGeom prst="rect">
            <a:avLst/>
          </a:prstGeom>
          <a:effectLst>
            <a:outerShdw blurRad="177800" dist="38100" dir="4200000" sx="103000" sy="103000" algn="tl" rotWithShape="0">
              <a:prstClr val="black">
                <a:alpha val="40000"/>
              </a:prstClr>
            </a:outerShdw>
          </a:effectLst>
        </p:spPr>
      </p:pic>
      <p:pic>
        <p:nvPicPr>
          <p:cNvPr id="24" name="Picture 23">
            <a:extLst>
              <a:ext uri="{FF2B5EF4-FFF2-40B4-BE49-F238E27FC236}">
                <a16:creationId xmlns:a16="http://schemas.microsoft.com/office/drawing/2014/main" id="{972BC7F2-55E9-4B66-B5E9-A669778C06A5}"/>
              </a:ext>
            </a:extLst>
          </p:cNvPr>
          <p:cNvPicPr>
            <a:picLocks noChangeAspect="1"/>
          </p:cNvPicPr>
          <p:nvPr/>
        </p:nvPicPr>
        <p:blipFill rotWithShape="1">
          <a:blip r:embed="rId7">
            <a:extLst>
              <a:ext uri="{BEBA8EAE-BF5A-486C-A8C5-ECC9F3942E4B}">
                <a14:imgProps xmlns:a14="http://schemas.microsoft.com/office/drawing/2010/main">
                  <a14:imgLayer r:embed="rId8">
                    <a14:imgEffect>
                      <a14:backgroundRemoval t="10000" b="90000" l="55353" r="91611">
                        <a14:foregroundMark x1="78912" y1="39726" x2="76190" y2="38356"/>
                        <a14:foregroundMark x1="76871" y1="41096" x2="87755" y2="63014"/>
                        <a14:foregroundMark x1="78231" y1="35616" x2="74150" y2="67123"/>
                        <a14:foregroundMark x1="64626" y1="39726" x2="64626" y2="34247"/>
                        <a14:foregroundMark x1="70748" y1="45205" x2="65306" y2="60274"/>
                        <a14:foregroundMark x1="68707" y1="26027" x2="68027" y2="52055"/>
                        <a14:foregroundMark x1="70068" y1="30137" x2="75510" y2="56164"/>
                        <a14:foregroundMark x1="75510" y1="32877" x2="81633" y2="68493"/>
                        <a14:foregroundMark x1="71429" y1="65753" x2="70748" y2="73973"/>
                        <a14:foregroundMark x1="63265" y1="45205" x2="72789" y2="68493"/>
                        <a14:foregroundMark x1="68707" y1="43836" x2="65986" y2="63014"/>
                      </a14:backgroundRemoval>
                    </a14:imgEffect>
                  </a14:imgLayer>
                </a14:imgProps>
              </a:ext>
            </a:extLst>
          </a:blip>
          <a:srcRect l="50821" r="3857"/>
          <a:stretch/>
        </p:blipFill>
        <p:spPr>
          <a:xfrm>
            <a:off x="2273819" y="2297071"/>
            <a:ext cx="231143" cy="253267"/>
          </a:xfrm>
          <a:prstGeom prst="rect">
            <a:avLst/>
          </a:prstGeom>
        </p:spPr>
      </p:pic>
      <p:sp>
        <p:nvSpPr>
          <p:cNvPr id="66" name="Rectangle 65">
            <a:extLst>
              <a:ext uri="{FF2B5EF4-FFF2-40B4-BE49-F238E27FC236}">
                <a16:creationId xmlns:a16="http://schemas.microsoft.com/office/drawing/2014/main" id="{71A9B03C-7D64-4DAE-AF25-9B8DEC4EC5EE}"/>
              </a:ext>
            </a:extLst>
          </p:cNvPr>
          <p:cNvSpPr/>
          <p:nvPr/>
        </p:nvSpPr>
        <p:spPr>
          <a:xfrm>
            <a:off x="751927" y="2806199"/>
            <a:ext cx="1939649" cy="2077492"/>
          </a:xfrm>
          <a:prstGeom prst="rect">
            <a:avLst/>
          </a:prstGeom>
        </p:spPr>
        <p:txBody>
          <a:bodyPr wrap="square">
            <a:spAutoFit/>
          </a:bodyPr>
          <a:lstStyle/>
          <a:p>
            <a:pPr marL="174625" lvl="2" indent="-171450">
              <a:spcAft>
                <a:spcPts val="1800"/>
              </a:spcAft>
              <a:buFont typeface="Arial" panose="020B0604020202020204" pitchFamily="34" charset="0"/>
              <a:buChar char="•"/>
            </a:pPr>
            <a:r>
              <a:rPr lang="en-US" sz="1100" kern="1400">
                <a:solidFill>
                  <a:schemeClr val="tx1">
                    <a:lumMod val="85000"/>
                    <a:lumOff val="15000"/>
                  </a:schemeClr>
                </a:solidFill>
                <a:latin typeface="Arial" panose="020B0604020202020204" pitchFamily="34" charset="0"/>
                <a:cs typeface="Arial" panose="020B0604020202020204" pitchFamily="34" charset="0"/>
              </a:rPr>
              <a:t>Customize your meeting with a Title, Date, and Time.</a:t>
            </a:r>
          </a:p>
          <a:p>
            <a:pPr marL="174625" lvl="2" indent="-171450">
              <a:spcAft>
                <a:spcPts val="1800"/>
              </a:spcAft>
              <a:buFont typeface="Arial" panose="020B0604020202020204" pitchFamily="34" charset="0"/>
              <a:buChar char="•"/>
            </a:pPr>
            <a:r>
              <a:rPr lang="en-US" sz="1100" kern="1400">
                <a:solidFill>
                  <a:schemeClr val="tx1">
                    <a:lumMod val="85000"/>
                    <a:lumOff val="15000"/>
                  </a:schemeClr>
                </a:solidFill>
                <a:latin typeface="Arial" panose="020B0604020202020204" pitchFamily="34" charset="0"/>
                <a:cs typeface="Arial" panose="020B0604020202020204" pitchFamily="34" charset="0"/>
              </a:rPr>
              <a:t>Generate a one-time meeting link or use your Personal Room.</a:t>
            </a:r>
          </a:p>
          <a:p>
            <a:pPr marL="174625" lvl="2" indent="-171450">
              <a:spcAft>
                <a:spcPts val="1800"/>
              </a:spcAft>
              <a:buFont typeface="Arial" panose="020B0604020202020204" pitchFamily="34" charset="0"/>
              <a:buChar char="•"/>
            </a:pPr>
            <a:r>
              <a:rPr lang="en-US" sz="1100" kern="1400">
                <a:solidFill>
                  <a:schemeClr val="tx1">
                    <a:lumMod val="85000"/>
                    <a:lumOff val="15000"/>
                  </a:schemeClr>
                </a:solidFill>
                <a:latin typeface="Arial" panose="020B0604020202020204" pitchFamily="34" charset="0"/>
                <a:cs typeface="Arial" panose="020B0604020202020204" pitchFamily="34" charset="0"/>
              </a:rPr>
              <a:t>Using your Personal Room does not require a Password.</a:t>
            </a:r>
          </a:p>
        </p:txBody>
      </p:sp>
      <p:sp>
        <p:nvSpPr>
          <p:cNvPr id="89" name="Oval 88">
            <a:extLst>
              <a:ext uri="{FF2B5EF4-FFF2-40B4-BE49-F238E27FC236}">
                <a16:creationId xmlns:a16="http://schemas.microsoft.com/office/drawing/2014/main" id="{02DFE87D-1DE7-42D5-9AF5-779F2C54BCF5}"/>
              </a:ext>
            </a:extLst>
          </p:cNvPr>
          <p:cNvSpPr/>
          <p:nvPr/>
        </p:nvSpPr>
        <p:spPr>
          <a:xfrm>
            <a:off x="597713" y="4983958"/>
            <a:ext cx="365760" cy="36576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b="1">
                <a:solidFill>
                  <a:schemeClr val="bg1"/>
                </a:solidFill>
                <a:latin typeface="Arial" panose="020B0604020202020204" pitchFamily="34" charset="0"/>
                <a:cs typeface="Arial" panose="020B0604020202020204" pitchFamily="34" charset="0"/>
              </a:rPr>
              <a:t>6</a:t>
            </a:r>
          </a:p>
        </p:txBody>
      </p:sp>
      <p:sp>
        <p:nvSpPr>
          <p:cNvPr id="91" name="Oval 90">
            <a:extLst>
              <a:ext uri="{FF2B5EF4-FFF2-40B4-BE49-F238E27FC236}">
                <a16:creationId xmlns:a16="http://schemas.microsoft.com/office/drawing/2014/main" id="{98FFD069-4FAA-4EE6-9125-94051AF03221}"/>
              </a:ext>
            </a:extLst>
          </p:cNvPr>
          <p:cNvSpPr/>
          <p:nvPr/>
        </p:nvSpPr>
        <p:spPr>
          <a:xfrm>
            <a:off x="4112605" y="4979875"/>
            <a:ext cx="365760" cy="36576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b="1">
                <a:solidFill>
                  <a:schemeClr val="bg1"/>
                </a:solidFill>
                <a:latin typeface="Arial" panose="020B0604020202020204" pitchFamily="34" charset="0"/>
                <a:cs typeface="Arial" panose="020B0604020202020204" pitchFamily="34" charset="0"/>
              </a:rPr>
              <a:t>7</a:t>
            </a:r>
          </a:p>
        </p:txBody>
      </p:sp>
      <p:cxnSp>
        <p:nvCxnSpPr>
          <p:cNvPr id="40" name="Straight Connector 39">
            <a:extLst>
              <a:ext uri="{FF2B5EF4-FFF2-40B4-BE49-F238E27FC236}">
                <a16:creationId xmlns:a16="http://schemas.microsoft.com/office/drawing/2014/main" id="{AD8ED8BB-26C6-4BC1-83C4-C25320B69D38}"/>
              </a:ext>
            </a:extLst>
          </p:cNvPr>
          <p:cNvCxnSpPr>
            <a:cxnSpLocks/>
          </p:cNvCxnSpPr>
          <p:nvPr/>
        </p:nvCxnSpPr>
        <p:spPr>
          <a:xfrm flipH="1">
            <a:off x="3870450" y="4925482"/>
            <a:ext cx="8968" cy="4430207"/>
          </a:xfrm>
          <a:prstGeom prst="line">
            <a:avLst/>
          </a:prstGeom>
          <a:ln>
            <a:solidFill>
              <a:srgbClr val="FF1A58"/>
            </a:solidFill>
            <a:prstDash val="dash"/>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512A306-1254-49C4-9A42-C62321552C57}"/>
              </a:ext>
            </a:extLst>
          </p:cNvPr>
          <p:cNvCxnSpPr>
            <a:cxnSpLocks/>
          </p:cNvCxnSpPr>
          <p:nvPr/>
        </p:nvCxnSpPr>
        <p:spPr>
          <a:xfrm>
            <a:off x="2574553" y="4249656"/>
            <a:ext cx="0" cy="43394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14FCF52-B1FC-47F9-91B7-889E0F99C7A7}"/>
              </a:ext>
            </a:extLst>
          </p:cNvPr>
          <p:cNvCxnSpPr>
            <a:cxnSpLocks/>
          </p:cNvCxnSpPr>
          <p:nvPr/>
        </p:nvCxnSpPr>
        <p:spPr>
          <a:xfrm>
            <a:off x="2499118" y="3341231"/>
            <a:ext cx="0" cy="53022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E82CDFA-D950-4E36-B10D-E52E1508C0C9}"/>
              </a:ext>
            </a:extLst>
          </p:cNvPr>
          <p:cNvCxnSpPr>
            <a:cxnSpLocks/>
          </p:cNvCxnSpPr>
          <p:nvPr/>
        </p:nvCxnSpPr>
        <p:spPr>
          <a:xfrm>
            <a:off x="2611057" y="2846473"/>
            <a:ext cx="0" cy="33207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9ABFBADB-60FE-4B56-94BD-46C13D394DA5}"/>
              </a:ext>
            </a:extLst>
          </p:cNvPr>
          <p:cNvCxnSpPr>
            <a:cxnSpLocks/>
          </p:cNvCxnSpPr>
          <p:nvPr/>
        </p:nvCxnSpPr>
        <p:spPr>
          <a:xfrm flipH="1">
            <a:off x="2609632" y="2617706"/>
            <a:ext cx="335945" cy="37269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6A092C71-5467-4302-A817-3C669BE50948}"/>
              </a:ext>
            </a:extLst>
          </p:cNvPr>
          <p:cNvCxnSpPr>
            <a:cxnSpLocks/>
          </p:cNvCxnSpPr>
          <p:nvPr/>
        </p:nvCxnSpPr>
        <p:spPr>
          <a:xfrm>
            <a:off x="2952104" y="2300830"/>
            <a:ext cx="0" cy="67097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860067C-8AD9-468C-AE7C-5ED647AC90C2}"/>
              </a:ext>
            </a:extLst>
          </p:cNvPr>
          <p:cNvCxnSpPr>
            <a:cxnSpLocks/>
          </p:cNvCxnSpPr>
          <p:nvPr/>
        </p:nvCxnSpPr>
        <p:spPr>
          <a:xfrm flipH="1">
            <a:off x="2499118" y="3178543"/>
            <a:ext cx="446460" cy="40531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771C60B-BB9C-4713-B845-7A8F99130745}"/>
              </a:ext>
            </a:extLst>
          </p:cNvPr>
          <p:cNvCxnSpPr>
            <a:cxnSpLocks/>
          </p:cNvCxnSpPr>
          <p:nvPr/>
        </p:nvCxnSpPr>
        <p:spPr>
          <a:xfrm flipH="1">
            <a:off x="2574553" y="4362248"/>
            <a:ext cx="1295897"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92403E5A-5FA3-4B55-A562-DDF40A30E89A}"/>
              </a:ext>
            </a:extLst>
          </p:cNvPr>
          <p:cNvSpPr txBox="1"/>
          <p:nvPr/>
        </p:nvSpPr>
        <p:spPr>
          <a:xfrm>
            <a:off x="967331" y="4978590"/>
            <a:ext cx="1771316" cy="307777"/>
          </a:xfrm>
          <a:prstGeom prst="rect">
            <a:avLst/>
          </a:prstGeom>
          <a:noFill/>
        </p:spPr>
        <p:txBody>
          <a:bodyPr wrap="square" rtlCol="0">
            <a:spAutoFit/>
          </a:bodyPr>
          <a:lstStyle/>
          <a:p>
            <a:r>
              <a:rPr lang="en-US" sz="1300" b="1" dirty="0">
                <a:latin typeface="Arial" panose="020B0604020202020204" pitchFamily="34" charset="0"/>
                <a:cs typeface="Arial" panose="020B0604020202020204" pitchFamily="34" charset="0"/>
              </a:rPr>
              <a:t>Invite </a:t>
            </a:r>
            <a:r>
              <a:rPr lang="en-US" sz="1400" b="1" dirty="0">
                <a:latin typeface="Arial" panose="020B0604020202020204" pitchFamily="34" charset="0"/>
                <a:cs typeface="Arial" panose="020B0604020202020204" pitchFamily="34" charset="0"/>
              </a:rPr>
              <a:t>Participants</a:t>
            </a:r>
            <a:endParaRPr lang="en-US" sz="1300" b="1" dirty="0">
              <a:latin typeface="Arial" panose="020B0604020202020204" pitchFamily="34" charset="0"/>
              <a:cs typeface="Arial" panose="020B0604020202020204" pitchFamily="34" charset="0"/>
            </a:endParaRPr>
          </a:p>
        </p:txBody>
      </p:sp>
      <p:grpSp>
        <p:nvGrpSpPr>
          <p:cNvPr id="160" name="Group 159">
            <a:extLst>
              <a:ext uri="{FF2B5EF4-FFF2-40B4-BE49-F238E27FC236}">
                <a16:creationId xmlns:a16="http://schemas.microsoft.com/office/drawing/2014/main" id="{84781EEC-76A8-41EB-A89D-FB83021532C0}"/>
              </a:ext>
            </a:extLst>
          </p:cNvPr>
          <p:cNvGrpSpPr/>
          <p:nvPr/>
        </p:nvGrpSpPr>
        <p:grpSpPr>
          <a:xfrm>
            <a:off x="1043094" y="6502187"/>
            <a:ext cx="2146511" cy="2213209"/>
            <a:chOff x="912116" y="7224382"/>
            <a:chExt cx="1954155" cy="1874284"/>
          </a:xfrm>
        </p:grpSpPr>
        <p:pic>
          <p:nvPicPr>
            <p:cNvPr id="12" name="Picture 11">
              <a:extLst>
                <a:ext uri="{FF2B5EF4-FFF2-40B4-BE49-F238E27FC236}">
                  <a16:creationId xmlns:a16="http://schemas.microsoft.com/office/drawing/2014/main" id="{A92DA4C2-74C7-4071-A5C6-21142D257EC7}"/>
                </a:ext>
              </a:extLst>
            </p:cNvPr>
            <p:cNvPicPr>
              <a:picLocks noChangeAspect="1"/>
            </p:cNvPicPr>
            <p:nvPr/>
          </p:nvPicPr>
          <p:blipFill>
            <a:blip r:embed="rId9"/>
            <a:stretch>
              <a:fillRect/>
            </a:stretch>
          </p:blipFill>
          <p:spPr>
            <a:xfrm>
              <a:off x="912116" y="7224382"/>
              <a:ext cx="1954155" cy="1874284"/>
            </a:xfrm>
            <a:prstGeom prst="rect">
              <a:avLst/>
            </a:prstGeom>
            <a:effectLst>
              <a:outerShdw blurRad="177800" dist="38100" dir="4200000" sx="103000" sy="103000" algn="tl" rotWithShape="0">
                <a:prstClr val="black">
                  <a:alpha val="40000"/>
                </a:prstClr>
              </a:outerShdw>
            </a:effectLst>
          </p:spPr>
        </p:pic>
        <p:sp>
          <p:nvSpPr>
            <p:cNvPr id="124" name="Rectangle 123">
              <a:extLst>
                <a:ext uri="{FF2B5EF4-FFF2-40B4-BE49-F238E27FC236}">
                  <a16:creationId xmlns:a16="http://schemas.microsoft.com/office/drawing/2014/main" id="{007E50B9-BEB5-4FAC-A9B2-E9CDE494CA0C}"/>
                </a:ext>
              </a:extLst>
            </p:cNvPr>
            <p:cNvSpPr/>
            <p:nvPr/>
          </p:nvSpPr>
          <p:spPr>
            <a:xfrm>
              <a:off x="2097483" y="8359753"/>
              <a:ext cx="521473" cy="13727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126" name="Rectangle 125">
            <a:extLst>
              <a:ext uri="{FF2B5EF4-FFF2-40B4-BE49-F238E27FC236}">
                <a16:creationId xmlns:a16="http://schemas.microsoft.com/office/drawing/2014/main" id="{81F462A1-9F1C-48B8-9ADB-58795D1383F2}"/>
              </a:ext>
            </a:extLst>
          </p:cNvPr>
          <p:cNvSpPr/>
          <p:nvPr/>
        </p:nvSpPr>
        <p:spPr>
          <a:xfrm>
            <a:off x="956371" y="5328990"/>
            <a:ext cx="2719704" cy="276999"/>
          </a:xfrm>
          <a:prstGeom prst="rect">
            <a:avLst/>
          </a:prstGeom>
        </p:spPr>
        <p:txBody>
          <a:bodyPr wrap="square">
            <a:spAutoFit/>
          </a:bodyPr>
          <a:lstStyle/>
          <a:p>
            <a:pPr algn="ctr"/>
            <a:r>
              <a:rPr lang="en-US" sz="1200">
                <a:cs typeface="Calibri" panose="020F0502020204030204" pitchFamily="34" charset="0"/>
              </a:rPr>
              <a:t> </a:t>
            </a:r>
            <a:endParaRPr lang="en-US" sz="1200">
              <a:effectLst/>
              <a:cs typeface="Calibri" panose="020F0502020204030204" pitchFamily="34" charset="0"/>
            </a:endParaRPr>
          </a:p>
        </p:txBody>
      </p:sp>
      <p:sp>
        <p:nvSpPr>
          <p:cNvPr id="127" name="Rectangle 126">
            <a:extLst>
              <a:ext uri="{FF2B5EF4-FFF2-40B4-BE49-F238E27FC236}">
                <a16:creationId xmlns:a16="http://schemas.microsoft.com/office/drawing/2014/main" id="{E55BAB0F-2905-438B-B2DE-A0F291681C15}"/>
              </a:ext>
            </a:extLst>
          </p:cNvPr>
          <p:cNvSpPr/>
          <p:nvPr/>
        </p:nvSpPr>
        <p:spPr>
          <a:xfrm>
            <a:off x="956371" y="5282898"/>
            <a:ext cx="2773760" cy="430887"/>
          </a:xfrm>
          <a:prstGeom prst="rect">
            <a:avLst/>
          </a:prstGeom>
        </p:spPr>
        <p:txBody>
          <a:bodyPr wrap="square">
            <a:spAutoFit/>
          </a:bodyPr>
          <a:lstStyle/>
          <a:p>
            <a:pPr marL="3175" lvl="2"/>
            <a:r>
              <a:rPr lang="en-US" sz="1100" kern="1400" dirty="0">
                <a:solidFill>
                  <a:schemeClr val="tx1">
                    <a:lumMod val="85000"/>
                    <a:lumOff val="15000"/>
                  </a:schemeClr>
                </a:solidFill>
                <a:latin typeface="Arial" panose="020B0604020202020204" pitchFamily="34" charset="0"/>
                <a:cs typeface="Arial" panose="020B0604020202020204" pitchFamily="34" charset="0"/>
              </a:rPr>
              <a:t>Enter a person’s name or email under </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Invitees</a:t>
            </a:r>
            <a:r>
              <a:rPr lang="en-US" sz="1100" kern="1400" dirty="0">
                <a:solidFill>
                  <a:schemeClr val="tx1">
                    <a:lumMod val="85000"/>
                    <a:lumOff val="15000"/>
                  </a:schemeClr>
                </a:solidFill>
                <a:latin typeface="Arial" panose="020B0604020202020204" pitchFamily="34" charset="0"/>
                <a:cs typeface="Arial" panose="020B0604020202020204" pitchFamily="34" charset="0"/>
              </a:rPr>
              <a:t> to invite them to the meeting.</a:t>
            </a:r>
          </a:p>
        </p:txBody>
      </p:sp>
      <p:sp>
        <p:nvSpPr>
          <p:cNvPr id="128" name="Rectangle 127">
            <a:extLst>
              <a:ext uri="{FF2B5EF4-FFF2-40B4-BE49-F238E27FC236}">
                <a16:creationId xmlns:a16="http://schemas.microsoft.com/office/drawing/2014/main" id="{B5AABBCC-D568-4FB9-AA6E-8F97B8445407}"/>
              </a:ext>
            </a:extLst>
          </p:cNvPr>
          <p:cNvSpPr/>
          <p:nvPr/>
        </p:nvSpPr>
        <p:spPr>
          <a:xfrm>
            <a:off x="921260" y="5801674"/>
            <a:ext cx="2705118" cy="600164"/>
          </a:xfrm>
          <a:prstGeom prst="rect">
            <a:avLst/>
          </a:prstGeom>
        </p:spPr>
        <p:txBody>
          <a:bodyPr wrap="square">
            <a:spAutoFit/>
          </a:bodyPr>
          <a:lstStyle/>
          <a:p>
            <a:pPr marL="3175" lvl="2">
              <a:spcAft>
                <a:spcPts val="600"/>
              </a:spcAft>
            </a:pPr>
            <a:r>
              <a:rPr lang="en-US" sz="1100" kern="1400" dirty="0">
                <a:solidFill>
                  <a:schemeClr val="tx1">
                    <a:lumMod val="85000"/>
                    <a:lumOff val="15000"/>
                  </a:schemeClr>
                </a:solidFill>
                <a:latin typeface="Arial" panose="020B0604020202020204" pitchFamily="34" charset="0"/>
                <a:cs typeface="Arial" panose="020B0604020202020204" pitchFamily="34" charset="0"/>
              </a:rPr>
              <a:t>For One-Time Meeting Links only, hover over an </a:t>
            </a:r>
            <a:r>
              <a:rPr lang="en-US" sz="1100" i="1" kern="1400" dirty="0">
                <a:solidFill>
                  <a:schemeClr val="tx1">
                    <a:lumMod val="85000"/>
                    <a:lumOff val="15000"/>
                  </a:schemeClr>
                </a:solidFill>
                <a:latin typeface="Arial" panose="020B0604020202020204" pitchFamily="34" charset="0"/>
                <a:cs typeface="Arial" panose="020B0604020202020204" pitchFamily="34" charset="0"/>
              </a:rPr>
              <a:t>internal invitee </a:t>
            </a:r>
            <a:r>
              <a:rPr lang="en-US" sz="1100" kern="1400" dirty="0">
                <a:solidFill>
                  <a:schemeClr val="tx1">
                    <a:lumMod val="85000"/>
                    <a:lumOff val="15000"/>
                  </a:schemeClr>
                </a:solidFill>
                <a:latin typeface="Arial" panose="020B0604020202020204" pitchFamily="34" charset="0"/>
                <a:cs typeface="Arial" panose="020B0604020202020204" pitchFamily="34" charset="0"/>
              </a:rPr>
              <a:t>to select </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a:t>
            </a:r>
            <a:r>
              <a:rPr lang="en-US" sz="1100" kern="1400" dirty="0">
                <a:solidFill>
                  <a:schemeClr val="tx1">
                    <a:lumMod val="85000"/>
                    <a:lumOff val="15000"/>
                  </a:schemeClr>
                </a:solidFill>
                <a:latin typeface="Arial" panose="020B0604020202020204" pitchFamily="34" charset="0"/>
                <a:cs typeface="Arial" panose="020B0604020202020204" pitchFamily="34" charset="0"/>
              </a:rPr>
              <a:t> and make them a </a:t>
            </a:r>
            <a:r>
              <a:rPr lang="en-US" sz="1100" b="1" kern="1400" dirty="0">
                <a:solidFill>
                  <a:schemeClr val="tx1">
                    <a:lumMod val="85000"/>
                    <a:lumOff val="15000"/>
                  </a:schemeClr>
                </a:solidFill>
                <a:latin typeface="Arial" panose="020B0604020202020204" pitchFamily="34" charset="0"/>
                <a:cs typeface="Arial" panose="020B0604020202020204" pitchFamily="34" charset="0"/>
              </a:rPr>
              <a:t>co-host</a:t>
            </a:r>
            <a:r>
              <a:rPr lang="en-US" sz="1100" kern="1400" dirty="0">
                <a:solidFill>
                  <a:schemeClr val="tx1">
                    <a:lumMod val="85000"/>
                    <a:lumOff val="15000"/>
                  </a:schemeClr>
                </a:solidFill>
                <a:latin typeface="Arial" panose="020B0604020202020204" pitchFamily="34" charset="0"/>
                <a:cs typeface="Arial" panose="020B0604020202020204" pitchFamily="34" charset="0"/>
              </a:rPr>
              <a:t>.</a:t>
            </a:r>
          </a:p>
        </p:txBody>
      </p:sp>
      <p:cxnSp>
        <p:nvCxnSpPr>
          <p:cNvPr id="129" name="Straight Connector 128">
            <a:extLst>
              <a:ext uri="{FF2B5EF4-FFF2-40B4-BE49-F238E27FC236}">
                <a16:creationId xmlns:a16="http://schemas.microsoft.com/office/drawing/2014/main" id="{C30C14D1-FAA3-4433-ACB4-BDFE7AEFE7B8}"/>
              </a:ext>
            </a:extLst>
          </p:cNvPr>
          <p:cNvCxnSpPr>
            <a:cxnSpLocks/>
          </p:cNvCxnSpPr>
          <p:nvPr/>
        </p:nvCxnSpPr>
        <p:spPr>
          <a:xfrm>
            <a:off x="2722348" y="6343512"/>
            <a:ext cx="0" cy="122873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7B480A62-B3B5-46DB-BC88-A71C09FEADAD}"/>
              </a:ext>
            </a:extLst>
          </p:cNvPr>
          <p:cNvCxnSpPr>
            <a:cxnSpLocks/>
          </p:cNvCxnSpPr>
          <p:nvPr/>
        </p:nvCxnSpPr>
        <p:spPr>
          <a:xfrm flipH="1">
            <a:off x="1002167" y="6343512"/>
            <a:ext cx="2220334"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7628B5AB-8879-40DA-8F21-7D28931078A4}"/>
              </a:ext>
            </a:extLst>
          </p:cNvPr>
          <p:cNvSpPr txBox="1"/>
          <p:nvPr/>
        </p:nvSpPr>
        <p:spPr>
          <a:xfrm>
            <a:off x="4500987" y="4976303"/>
            <a:ext cx="2673700"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Advanced Settings</a:t>
            </a:r>
          </a:p>
        </p:txBody>
      </p:sp>
      <p:sp>
        <p:nvSpPr>
          <p:cNvPr id="135" name="Rectangle 134">
            <a:extLst>
              <a:ext uri="{FF2B5EF4-FFF2-40B4-BE49-F238E27FC236}">
                <a16:creationId xmlns:a16="http://schemas.microsoft.com/office/drawing/2014/main" id="{D3EDE98E-225B-4DEA-BD88-8DD6EE86F8C5}"/>
              </a:ext>
            </a:extLst>
          </p:cNvPr>
          <p:cNvSpPr/>
          <p:nvPr/>
        </p:nvSpPr>
        <p:spPr>
          <a:xfrm>
            <a:off x="4488485" y="5200183"/>
            <a:ext cx="2773760" cy="600164"/>
          </a:xfrm>
          <a:prstGeom prst="rect">
            <a:avLst/>
          </a:prstGeom>
        </p:spPr>
        <p:txBody>
          <a:bodyPr wrap="square">
            <a:spAutoFit/>
          </a:bodyPr>
          <a:lstStyle/>
          <a:p>
            <a:pPr marL="3175" lvl="2"/>
            <a:r>
              <a:rPr lang="en-US" sz="1100" kern="1400" dirty="0">
                <a:solidFill>
                  <a:schemeClr val="tx1">
                    <a:lumMod val="85000"/>
                    <a:lumOff val="15000"/>
                  </a:schemeClr>
                </a:solidFill>
                <a:latin typeface="Arial" panose="020B0604020202020204" pitchFamily="34" charset="0"/>
                <a:cs typeface="Arial" panose="020B0604020202020204" pitchFamily="34" charset="0"/>
              </a:rPr>
              <a:t>Select	            to choose Audio Connection and Scheduling Option settings.</a:t>
            </a:r>
          </a:p>
        </p:txBody>
      </p:sp>
      <p:pic>
        <p:nvPicPr>
          <p:cNvPr id="138" name="Picture 137">
            <a:extLst>
              <a:ext uri="{FF2B5EF4-FFF2-40B4-BE49-F238E27FC236}">
                <a16:creationId xmlns:a16="http://schemas.microsoft.com/office/drawing/2014/main" id="{70028BFA-1BF9-4B5E-B101-26E7F8272289}"/>
              </a:ext>
            </a:extLst>
          </p:cNvPr>
          <p:cNvPicPr>
            <a:picLocks noChangeAspect="1"/>
          </p:cNvPicPr>
          <p:nvPr/>
        </p:nvPicPr>
        <p:blipFill rotWithShape="1">
          <a:blip r:embed="rId10"/>
          <a:srcRect l="-922" t="-1338" r="2639" b="-12584"/>
          <a:stretch/>
        </p:blipFill>
        <p:spPr>
          <a:xfrm>
            <a:off x="4976432" y="5223259"/>
            <a:ext cx="935188" cy="193328"/>
          </a:xfrm>
          <a:prstGeom prst="rect">
            <a:avLst/>
          </a:prstGeom>
        </p:spPr>
      </p:pic>
      <p:sp>
        <p:nvSpPr>
          <p:cNvPr id="139" name="Rectangle 138">
            <a:extLst>
              <a:ext uri="{FF2B5EF4-FFF2-40B4-BE49-F238E27FC236}">
                <a16:creationId xmlns:a16="http://schemas.microsoft.com/office/drawing/2014/main" id="{178FA971-2F5C-44C7-AE5A-5C188FA54D34}"/>
              </a:ext>
            </a:extLst>
          </p:cNvPr>
          <p:cNvSpPr/>
          <p:nvPr/>
        </p:nvSpPr>
        <p:spPr>
          <a:xfrm>
            <a:off x="3900008" y="6451512"/>
            <a:ext cx="960640" cy="600164"/>
          </a:xfrm>
          <a:prstGeom prst="rect">
            <a:avLst/>
          </a:prstGeom>
        </p:spPr>
        <p:txBody>
          <a:bodyPr wrap="square">
            <a:spAutoFit/>
          </a:bodyPr>
          <a:lstStyle/>
          <a:p>
            <a:pPr marL="3175" lvl="2">
              <a:spcAft>
                <a:spcPts val="600"/>
              </a:spcAft>
            </a:pPr>
            <a:r>
              <a:rPr lang="en-US" sz="1100" kern="1400">
                <a:solidFill>
                  <a:schemeClr val="tx1">
                    <a:lumMod val="85000"/>
                    <a:lumOff val="15000"/>
                  </a:schemeClr>
                </a:solidFill>
                <a:latin typeface="Arial" panose="020B0604020202020204" pitchFamily="34" charset="0"/>
                <a:cs typeface="Arial" panose="020B0604020202020204" pitchFamily="34" charset="0"/>
              </a:rPr>
              <a:t>Select mute settings for attendees.</a:t>
            </a:r>
          </a:p>
        </p:txBody>
      </p:sp>
      <p:sp>
        <p:nvSpPr>
          <p:cNvPr id="143" name="Rectangle 142">
            <a:extLst>
              <a:ext uri="{FF2B5EF4-FFF2-40B4-BE49-F238E27FC236}">
                <a16:creationId xmlns:a16="http://schemas.microsoft.com/office/drawing/2014/main" id="{7C308327-7B4D-4898-9C66-4B208F0D3435}"/>
              </a:ext>
            </a:extLst>
          </p:cNvPr>
          <p:cNvSpPr/>
          <p:nvPr/>
        </p:nvSpPr>
        <p:spPr>
          <a:xfrm>
            <a:off x="3892982" y="7489558"/>
            <a:ext cx="1016803" cy="1938992"/>
          </a:xfrm>
          <a:prstGeom prst="rect">
            <a:avLst/>
          </a:prstGeom>
        </p:spPr>
        <p:txBody>
          <a:bodyPr wrap="square">
            <a:spAutoFit/>
          </a:bodyPr>
          <a:lstStyle/>
          <a:p>
            <a:pPr marL="3175" lvl="2">
              <a:spcAft>
                <a:spcPts val="1200"/>
              </a:spcAft>
            </a:pPr>
            <a:r>
              <a:rPr lang="en-US" sz="1100" kern="1400" dirty="0">
                <a:solidFill>
                  <a:schemeClr val="tx1">
                    <a:lumMod val="85000"/>
                    <a:lumOff val="15000"/>
                  </a:schemeClr>
                </a:solidFill>
                <a:latin typeface="Arial" panose="020B0604020202020204" pitchFamily="34" charset="0"/>
                <a:cs typeface="Arial" panose="020B0604020202020204" pitchFamily="34" charset="0"/>
              </a:rPr>
              <a:t>Select when attendees can start joining the meeting. </a:t>
            </a:r>
          </a:p>
          <a:p>
            <a:pPr marL="3175" lvl="2">
              <a:spcAft>
                <a:spcPts val="600"/>
              </a:spcAft>
            </a:pPr>
            <a:r>
              <a:rPr lang="en-US" sz="1100" b="1" u="sng" kern="1400" dirty="0">
                <a:solidFill>
                  <a:schemeClr val="tx1">
                    <a:lumMod val="85000"/>
                    <a:lumOff val="15000"/>
                  </a:schemeClr>
                </a:solidFill>
                <a:latin typeface="Arial" panose="020B0604020202020204" pitchFamily="34" charset="0"/>
                <a:cs typeface="Arial" panose="020B0604020202020204" pitchFamily="34" charset="0"/>
              </a:rPr>
              <a:t>Tip:</a:t>
            </a:r>
            <a:r>
              <a:rPr lang="en-US" sz="1100" kern="1400" dirty="0">
                <a:solidFill>
                  <a:schemeClr val="tx1">
                    <a:lumMod val="85000"/>
                    <a:lumOff val="15000"/>
                  </a:schemeClr>
                </a:solidFill>
                <a:latin typeface="Arial" panose="020B0604020202020204" pitchFamily="34" charset="0"/>
                <a:cs typeface="Arial" panose="020B0604020202020204" pitchFamily="34" charset="0"/>
              </a:rPr>
              <a:t> Allow attendees to join 15 minutes prior to the start.</a:t>
            </a:r>
          </a:p>
        </p:txBody>
      </p:sp>
      <p:cxnSp>
        <p:nvCxnSpPr>
          <p:cNvPr id="144" name="Straight Connector 143">
            <a:extLst>
              <a:ext uri="{FF2B5EF4-FFF2-40B4-BE49-F238E27FC236}">
                <a16:creationId xmlns:a16="http://schemas.microsoft.com/office/drawing/2014/main" id="{7799A0E0-16DC-4594-A09E-87B379C5825E}"/>
              </a:ext>
            </a:extLst>
          </p:cNvPr>
          <p:cNvCxnSpPr>
            <a:cxnSpLocks/>
          </p:cNvCxnSpPr>
          <p:nvPr/>
        </p:nvCxnSpPr>
        <p:spPr>
          <a:xfrm>
            <a:off x="4809353" y="6451512"/>
            <a:ext cx="0" cy="55399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F0B767DE-CB9F-442E-9B58-840D7D3419E3}"/>
              </a:ext>
            </a:extLst>
          </p:cNvPr>
          <p:cNvCxnSpPr>
            <a:cxnSpLocks/>
          </p:cNvCxnSpPr>
          <p:nvPr/>
        </p:nvCxnSpPr>
        <p:spPr>
          <a:xfrm>
            <a:off x="4809353" y="7572247"/>
            <a:ext cx="0" cy="73152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6E052E06-B5E2-4EF1-A792-72707217C1EF}"/>
              </a:ext>
            </a:extLst>
          </p:cNvPr>
          <p:cNvCxnSpPr>
            <a:cxnSpLocks/>
          </p:cNvCxnSpPr>
          <p:nvPr/>
        </p:nvCxnSpPr>
        <p:spPr>
          <a:xfrm>
            <a:off x="4809353" y="6728511"/>
            <a:ext cx="215205" cy="10122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F7C45B25-24B4-4FA7-921D-26BBF414AA45}"/>
              </a:ext>
            </a:extLst>
          </p:cNvPr>
          <p:cNvCxnSpPr>
            <a:cxnSpLocks/>
            <a:endCxn id="18" idx="1"/>
          </p:cNvCxnSpPr>
          <p:nvPr/>
        </p:nvCxnSpPr>
        <p:spPr>
          <a:xfrm>
            <a:off x="4809353" y="7938007"/>
            <a:ext cx="206364" cy="31506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50BC369C-6D13-47B1-A3D8-C75BB813207E}"/>
              </a:ext>
            </a:extLst>
          </p:cNvPr>
          <p:cNvCxnSpPr>
            <a:cxnSpLocks/>
          </p:cNvCxnSpPr>
          <p:nvPr/>
        </p:nvCxnSpPr>
        <p:spPr>
          <a:xfrm>
            <a:off x="275866" y="9355689"/>
            <a:ext cx="7175242" cy="0"/>
          </a:xfrm>
          <a:prstGeom prst="line">
            <a:avLst/>
          </a:prstGeom>
          <a:ln>
            <a:solidFill>
              <a:srgbClr val="FF1A58"/>
            </a:solidFill>
            <a:prstDash val="dash"/>
          </a:ln>
        </p:spPr>
        <p:style>
          <a:lnRef idx="1">
            <a:schemeClr val="accent1"/>
          </a:lnRef>
          <a:fillRef idx="0">
            <a:schemeClr val="accent1"/>
          </a:fillRef>
          <a:effectRef idx="0">
            <a:schemeClr val="accent1"/>
          </a:effectRef>
          <a:fontRef idx="minor">
            <a:schemeClr val="tx1"/>
          </a:fontRef>
        </p:style>
      </p:cxnSp>
      <p:sp>
        <p:nvSpPr>
          <p:cNvPr id="165" name="Rectangle 164">
            <a:extLst>
              <a:ext uri="{FF2B5EF4-FFF2-40B4-BE49-F238E27FC236}">
                <a16:creationId xmlns:a16="http://schemas.microsoft.com/office/drawing/2014/main" id="{8E5D6DDE-48D1-4297-B5F5-275B3F18C998}"/>
              </a:ext>
            </a:extLst>
          </p:cNvPr>
          <p:cNvSpPr/>
          <p:nvPr/>
        </p:nvSpPr>
        <p:spPr>
          <a:xfrm>
            <a:off x="921260" y="8803885"/>
            <a:ext cx="2705118" cy="430887"/>
          </a:xfrm>
          <a:prstGeom prst="rect">
            <a:avLst/>
          </a:prstGeom>
        </p:spPr>
        <p:txBody>
          <a:bodyPr wrap="square">
            <a:spAutoFit/>
          </a:bodyPr>
          <a:lstStyle/>
          <a:p>
            <a:pPr marL="3175" lvl="2">
              <a:spcAft>
                <a:spcPts val="600"/>
              </a:spcAft>
            </a:pPr>
            <a:r>
              <a:rPr lang="en-US" sz="1100" i="1" kern="1400" dirty="0">
                <a:solidFill>
                  <a:schemeClr val="tx1">
                    <a:lumMod val="85000"/>
                    <a:lumOff val="15000"/>
                  </a:schemeClr>
                </a:solidFill>
                <a:latin typeface="Arial" panose="020B0604020202020204" pitchFamily="34" charset="0"/>
                <a:cs typeface="Arial" panose="020B0604020202020204" pitchFamily="34" charset="0"/>
              </a:rPr>
              <a:t>External invitees </a:t>
            </a:r>
            <a:r>
              <a:rPr lang="en-US" sz="1100" kern="1400" dirty="0">
                <a:solidFill>
                  <a:schemeClr val="tx1">
                    <a:lumMod val="85000"/>
                    <a:lumOff val="15000"/>
                  </a:schemeClr>
                </a:solidFill>
                <a:latin typeface="Arial" panose="020B0604020202020204" pitchFamily="34" charset="0"/>
                <a:cs typeface="Arial" panose="020B0604020202020204" pitchFamily="34" charset="0"/>
              </a:rPr>
              <a:t>can be assigned as a co-host inside the meeting.</a:t>
            </a:r>
          </a:p>
        </p:txBody>
      </p:sp>
      <p:sp>
        <p:nvSpPr>
          <p:cNvPr id="169" name="Oval 168">
            <a:extLst>
              <a:ext uri="{FF2B5EF4-FFF2-40B4-BE49-F238E27FC236}">
                <a16:creationId xmlns:a16="http://schemas.microsoft.com/office/drawing/2014/main" id="{F924854F-A1B2-4C84-8A7B-BF49AD7597CA}"/>
              </a:ext>
            </a:extLst>
          </p:cNvPr>
          <p:cNvSpPr/>
          <p:nvPr/>
        </p:nvSpPr>
        <p:spPr>
          <a:xfrm>
            <a:off x="597713" y="9451465"/>
            <a:ext cx="365760" cy="36576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b="1">
                <a:solidFill>
                  <a:schemeClr val="bg1"/>
                </a:solidFill>
                <a:latin typeface="Arial" panose="020B0604020202020204" pitchFamily="34" charset="0"/>
                <a:cs typeface="Arial" panose="020B0604020202020204" pitchFamily="34" charset="0"/>
              </a:rPr>
              <a:t>8</a:t>
            </a:r>
          </a:p>
        </p:txBody>
      </p:sp>
      <p:sp>
        <p:nvSpPr>
          <p:cNvPr id="170" name="TextBox 169">
            <a:extLst>
              <a:ext uri="{FF2B5EF4-FFF2-40B4-BE49-F238E27FC236}">
                <a16:creationId xmlns:a16="http://schemas.microsoft.com/office/drawing/2014/main" id="{B1044057-920A-4A0E-89F5-AEF4A644CDEB}"/>
              </a:ext>
            </a:extLst>
          </p:cNvPr>
          <p:cNvSpPr txBox="1"/>
          <p:nvPr/>
        </p:nvSpPr>
        <p:spPr>
          <a:xfrm>
            <a:off x="1002173" y="9448679"/>
            <a:ext cx="5722627"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Change Personal Room Information</a:t>
            </a:r>
          </a:p>
          <a:p>
            <a:endParaRPr lang="en-US" sz="1400" b="1" dirty="0">
              <a:latin typeface="Arial" panose="020B0604020202020204" pitchFamily="34" charset="0"/>
              <a:cs typeface="Arial" panose="020B0604020202020204" pitchFamily="34" charset="0"/>
            </a:endParaRPr>
          </a:p>
        </p:txBody>
      </p:sp>
      <p:sp>
        <p:nvSpPr>
          <p:cNvPr id="174" name="Rectangle 173">
            <a:extLst>
              <a:ext uri="{FF2B5EF4-FFF2-40B4-BE49-F238E27FC236}">
                <a16:creationId xmlns:a16="http://schemas.microsoft.com/office/drawing/2014/main" id="{4195888B-395F-49E1-A9FB-6402409E8978}"/>
              </a:ext>
            </a:extLst>
          </p:cNvPr>
          <p:cNvSpPr/>
          <p:nvPr/>
        </p:nvSpPr>
        <p:spPr>
          <a:xfrm>
            <a:off x="1020132" y="9766374"/>
            <a:ext cx="3378779" cy="430887"/>
          </a:xfrm>
          <a:prstGeom prst="rect">
            <a:avLst/>
          </a:prstGeom>
        </p:spPr>
        <p:txBody>
          <a:bodyPr wrap="square">
            <a:spAutoFit/>
          </a:bodyPr>
          <a:lstStyle/>
          <a:p>
            <a:pPr marL="3175" lvl="2"/>
            <a:r>
              <a:rPr lang="en-US" sz="1100" kern="1400">
                <a:solidFill>
                  <a:schemeClr val="tx1">
                    <a:lumMod val="85000"/>
                    <a:lumOff val="15000"/>
                  </a:schemeClr>
                </a:solidFill>
                <a:latin typeface="Arial" panose="020B0604020202020204" pitchFamily="34" charset="0"/>
                <a:cs typeface="Arial" panose="020B0604020202020204" pitchFamily="34" charset="0"/>
              </a:rPr>
              <a:t>Edit you Personal Room information easily and quickly.</a:t>
            </a:r>
          </a:p>
        </p:txBody>
      </p:sp>
      <p:pic>
        <p:nvPicPr>
          <p:cNvPr id="176" name="Picture 175">
            <a:extLst>
              <a:ext uri="{FF2B5EF4-FFF2-40B4-BE49-F238E27FC236}">
                <a16:creationId xmlns:a16="http://schemas.microsoft.com/office/drawing/2014/main" id="{CC7787C8-189E-4C98-AC3F-AACD14DF0AB3}"/>
              </a:ext>
            </a:extLst>
          </p:cNvPr>
          <p:cNvPicPr>
            <a:picLocks noChangeAspect="1"/>
          </p:cNvPicPr>
          <p:nvPr/>
        </p:nvPicPr>
        <p:blipFill rotWithShape="1">
          <a:blip r:embed="rId11"/>
          <a:srcRect t="366" b="-1"/>
          <a:stretch/>
        </p:blipFill>
        <p:spPr>
          <a:xfrm>
            <a:off x="4767877" y="9474476"/>
            <a:ext cx="2676426" cy="2663798"/>
          </a:xfrm>
          <a:prstGeom prst="rect">
            <a:avLst/>
          </a:prstGeom>
          <a:effectLst>
            <a:outerShdw blurRad="177800" dist="38100" dir="4200000" sx="103000" sy="103000" algn="tl" rotWithShape="0">
              <a:prstClr val="black">
                <a:alpha val="40000"/>
              </a:prstClr>
            </a:outerShdw>
          </a:effectLst>
        </p:spPr>
      </p:pic>
      <p:cxnSp>
        <p:nvCxnSpPr>
          <p:cNvPr id="177" name="Straight Connector 176">
            <a:extLst>
              <a:ext uri="{FF2B5EF4-FFF2-40B4-BE49-F238E27FC236}">
                <a16:creationId xmlns:a16="http://schemas.microsoft.com/office/drawing/2014/main" id="{67E6731E-5006-4B7F-9D48-1B3DC30084ED}"/>
              </a:ext>
            </a:extLst>
          </p:cNvPr>
          <p:cNvCxnSpPr>
            <a:cxnSpLocks/>
          </p:cNvCxnSpPr>
          <p:nvPr/>
        </p:nvCxnSpPr>
        <p:spPr>
          <a:xfrm>
            <a:off x="4019447" y="10448307"/>
            <a:ext cx="0" cy="19585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CF7683B9-2743-4CA7-995F-A1CF5272D809}"/>
              </a:ext>
            </a:extLst>
          </p:cNvPr>
          <p:cNvCxnSpPr>
            <a:cxnSpLocks/>
          </p:cNvCxnSpPr>
          <p:nvPr/>
        </p:nvCxnSpPr>
        <p:spPr>
          <a:xfrm flipH="1">
            <a:off x="4035489" y="10558168"/>
            <a:ext cx="480534"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01CF7C0E-A6AB-4D2A-9ED5-BBA582766445}"/>
              </a:ext>
            </a:extLst>
          </p:cNvPr>
          <p:cNvCxnSpPr>
            <a:cxnSpLocks/>
          </p:cNvCxnSpPr>
          <p:nvPr/>
        </p:nvCxnSpPr>
        <p:spPr>
          <a:xfrm>
            <a:off x="4526993" y="10554186"/>
            <a:ext cx="304436" cy="61946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87" name="Rectangle 186">
            <a:extLst>
              <a:ext uri="{FF2B5EF4-FFF2-40B4-BE49-F238E27FC236}">
                <a16:creationId xmlns:a16="http://schemas.microsoft.com/office/drawing/2014/main" id="{0A0BE76D-7758-42BD-AD4E-66A53E8EC030}"/>
              </a:ext>
            </a:extLst>
          </p:cNvPr>
          <p:cNvSpPr/>
          <p:nvPr/>
        </p:nvSpPr>
        <p:spPr>
          <a:xfrm>
            <a:off x="5752286" y="11065880"/>
            <a:ext cx="243190" cy="114571"/>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7" name="Rectangle 56">
            <a:extLst>
              <a:ext uri="{FF2B5EF4-FFF2-40B4-BE49-F238E27FC236}">
                <a16:creationId xmlns:a16="http://schemas.microsoft.com/office/drawing/2014/main" id="{528445B0-7356-4A11-A990-1B3A152E2B27}"/>
              </a:ext>
            </a:extLst>
          </p:cNvPr>
          <p:cNvSpPr/>
          <p:nvPr/>
        </p:nvSpPr>
        <p:spPr>
          <a:xfrm>
            <a:off x="2285308" y="7816191"/>
            <a:ext cx="812535" cy="215444"/>
          </a:xfrm>
          <a:prstGeom prst="rect">
            <a:avLst/>
          </a:prstGeom>
          <a:solidFill>
            <a:schemeClr val="bg1"/>
          </a:solidFill>
        </p:spPr>
        <p:txBody>
          <a:bodyPr wrap="square">
            <a:spAutoFit/>
          </a:bodyPr>
          <a:lstStyle/>
          <a:p>
            <a:pPr marL="3175" lvl="2">
              <a:spcAft>
                <a:spcPts val="600"/>
              </a:spcAft>
            </a:pPr>
            <a:r>
              <a:rPr lang="en-US" sz="800" kern="1400">
                <a:solidFill>
                  <a:schemeClr val="tx1">
                    <a:lumMod val="85000"/>
                    <a:lumOff val="15000"/>
                  </a:schemeClr>
                </a:solidFill>
                <a:latin typeface="Constantia" panose="02030602050306030303" pitchFamily="18" charset="0"/>
                <a:cs typeface="Segoe UI" panose="020B0502040204020203" pitchFamily="34" charset="0"/>
              </a:rPr>
              <a:t>Make Co-host</a:t>
            </a:r>
          </a:p>
        </p:txBody>
      </p:sp>
      <p:sp>
        <p:nvSpPr>
          <p:cNvPr id="62" name="Rectangle 61">
            <a:extLst>
              <a:ext uri="{FF2B5EF4-FFF2-40B4-BE49-F238E27FC236}">
                <a16:creationId xmlns:a16="http://schemas.microsoft.com/office/drawing/2014/main" id="{70FE5C39-77F1-4ABD-868B-C23AD43F0034}"/>
              </a:ext>
            </a:extLst>
          </p:cNvPr>
          <p:cNvSpPr/>
          <p:nvPr/>
        </p:nvSpPr>
        <p:spPr>
          <a:xfrm>
            <a:off x="0" y="-8255"/>
            <a:ext cx="7786713" cy="1175581"/>
          </a:xfrm>
          <a:prstGeom prst="rect">
            <a:avLst/>
          </a:prstGeom>
          <a:solidFill>
            <a:srgbClr val="0121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9">
              <a:latin typeface="Calibri" panose="020F0502020204030204" pitchFamily="34" charset="0"/>
              <a:cs typeface="Calibri" panose="020F0502020204030204" pitchFamily="34" charset="0"/>
            </a:endParaRPr>
          </a:p>
        </p:txBody>
      </p:sp>
      <p:sp>
        <p:nvSpPr>
          <p:cNvPr id="64" name="TextBox 63">
            <a:extLst>
              <a:ext uri="{FF2B5EF4-FFF2-40B4-BE49-F238E27FC236}">
                <a16:creationId xmlns:a16="http://schemas.microsoft.com/office/drawing/2014/main" id="{E5C42002-A938-4351-81F8-2D9909E50099}"/>
              </a:ext>
            </a:extLst>
          </p:cNvPr>
          <p:cNvSpPr txBox="1"/>
          <p:nvPr/>
        </p:nvSpPr>
        <p:spPr>
          <a:xfrm>
            <a:off x="263841" y="554844"/>
            <a:ext cx="7362496" cy="553998"/>
          </a:xfrm>
          <a:prstGeom prst="rect">
            <a:avLst/>
          </a:prstGeom>
          <a:noFill/>
        </p:spPr>
        <p:txBody>
          <a:bodyPr wrap="square" rtlCol="0">
            <a:spAutoFit/>
          </a:bodyPr>
          <a:lstStyle/>
          <a:p>
            <a:pPr algn="ctr"/>
            <a:r>
              <a:rPr lang="en-US" sz="1500" dirty="0">
                <a:solidFill>
                  <a:schemeClr val="bg1"/>
                </a:solidFill>
                <a:latin typeface="HelveticaNeueLT Pro 55 Roman" panose="020B0604020202020204" pitchFamily="34" charset="0"/>
                <a:cs typeface="Calibri" panose="020F0502020204030204" pitchFamily="34" charset="0"/>
              </a:rPr>
              <a:t>Quick Reference Guide with Detailed Steps </a:t>
            </a:r>
            <a:br>
              <a:rPr lang="en-US" sz="1500" dirty="0">
                <a:solidFill>
                  <a:schemeClr val="bg1"/>
                </a:solidFill>
                <a:latin typeface="HelveticaNeueLT Pro 55 Roman" panose="020B0604020202020204" pitchFamily="34" charset="0"/>
                <a:cs typeface="Calibri" panose="020F0502020204030204" pitchFamily="34" charset="0"/>
              </a:rPr>
            </a:br>
            <a:r>
              <a:rPr lang="en-US" sz="1500" dirty="0">
                <a:solidFill>
                  <a:schemeClr val="bg1"/>
                </a:solidFill>
                <a:latin typeface="HelveticaNeueLT Pro 55 Roman" panose="020B0604020202020204" pitchFamily="34" charset="0"/>
                <a:cs typeface="Calibri" panose="020F0502020204030204" pitchFamily="34" charset="0"/>
              </a:rPr>
              <a:t>for Navigating Webex Meetings</a:t>
            </a:r>
          </a:p>
        </p:txBody>
      </p:sp>
      <p:sp>
        <p:nvSpPr>
          <p:cNvPr id="65" name="Rectangle 64">
            <a:extLst>
              <a:ext uri="{FF2B5EF4-FFF2-40B4-BE49-F238E27FC236}">
                <a16:creationId xmlns:a16="http://schemas.microsoft.com/office/drawing/2014/main" id="{FA475E53-14E5-4AF1-AA7D-C05F30578A76}"/>
              </a:ext>
            </a:extLst>
          </p:cNvPr>
          <p:cNvSpPr/>
          <p:nvPr/>
        </p:nvSpPr>
        <p:spPr>
          <a:xfrm>
            <a:off x="758136" y="47156"/>
            <a:ext cx="6426144" cy="477054"/>
          </a:xfrm>
          <a:prstGeom prst="rect">
            <a:avLst/>
          </a:prstGeom>
          <a:noFill/>
        </p:spPr>
        <p:txBody>
          <a:bodyPr wrap="square">
            <a:spAutoFit/>
          </a:bodyPr>
          <a:lstStyle/>
          <a:p>
            <a:pPr algn="ctr"/>
            <a:r>
              <a:rPr lang="en-US" sz="2500" dirty="0">
                <a:solidFill>
                  <a:schemeClr val="bg1"/>
                </a:solidFill>
                <a:latin typeface="HelveticaNeueLT Pro 55 Roman" panose="020B0604020202020204" pitchFamily="34" charset="0"/>
                <a:cs typeface="Calibri" panose="020F0502020204030204" pitchFamily="34" charset="0"/>
              </a:rPr>
              <a:t>Webex – Meetings</a:t>
            </a:r>
          </a:p>
        </p:txBody>
      </p:sp>
    </p:spTree>
    <p:extLst>
      <p:ext uri="{BB962C8B-B14F-4D97-AF65-F5344CB8AC3E}">
        <p14:creationId xmlns:p14="http://schemas.microsoft.com/office/powerpoint/2010/main" val="41263262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EB417389142B439F7ABFCCDC517BE4" ma:contentTypeVersion="13" ma:contentTypeDescription="Create a new document." ma:contentTypeScope="" ma:versionID="4023dfb69dbcf30af038019197cf1eb5">
  <xsd:schema xmlns:xsd="http://www.w3.org/2001/XMLSchema" xmlns:xs="http://www.w3.org/2001/XMLSchema" xmlns:p="http://schemas.microsoft.com/office/2006/metadata/properties" xmlns:ns2="f57229c3-d91c-47f7-ac66-dfbc81978b0c" xmlns:ns3="9192d66f-c360-4b12-9e8a-6d9ecc4ba57b" targetNamespace="http://schemas.microsoft.com/office/2006/metadata/properties" ma:root="true" ma:fieldsID="6e2e597173f4606911625ad84842b09d" ns2:_="" ns3:_="">
    <xsd:import namespace="f57229c3-d91c-47f7-ac66-dfbc81978b0c"/>
    <xsd:import namespace="9192d66f-c360-4b12-9e8a-6d9ecc4ba57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7229c3-d91c-47f7-ac66-dfbc81978b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92d66f-c360-4b12-9e8a-6d9ecc4ba57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344457-4684-4315-B981-359F360297B2}">
  <ds:schemaRefs>
    <ds:schemaRef ds:uri="9192d66f-c360-4b12-9e8a-6d9ecc4ba57b"/>
    <ds:schemaRef ds:uri="f57229c3-d91c-47f7-ac66-dfbc81978b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8DC1F62-8D26-4DBC-AEBE-47E289FB2DD7}">
  <ds:schemaRefs>
    <ds:schemaRef ds:uri="http://schemas.microsoft.com/sharepoint/v3/contenttype/forms"/>
  </ds:schemaRefs>
</ds:datastoreItem>
</file>

<file path=customXml/itemProps3.xml><?xml version="1.0" encoding="utf-8"?>
<ds:datastoreItem xmlns:ds="http://schemas.openxmlformats.org/officeDocument/2006/customXml" ds:itemID="{E60A0C0F-4878-49D5-B6B2-7A014E3FA3B2}">
  <ds:schemaRefs>
    <ds:schemaRef ds:uri="9192d66f-c360-4b12-9e8a-6d9ecc4ba57b"/>
    <ds:schemaRef ds:uri="f57229c3-d91c-47f7-ac66-dfbc81978b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296</TotalTime>
  <Words>491</Words>
  <Application>Microsoft Office PowerPoint</Application>
  <PresentationFormat>Custom</PresentationFormat>
  <Paragraphs>60</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Constantia</vt:lpstr>
      <vt:lpstr>HelveticaNeueLT Pro 55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Maxfield, Jennifer</dc:creator>
  <cp:lastModifiedBy>Kelly, Daniel</cp:lastModifiedBy>
  <cp:revision>10</cp:revision>
  <dcterms:created xsi:type="dcterms:W3CDTF">2018-06-16T11:01:54Z</dcterms:created>
  <dcterms:modified xsi:type="dcterms:W3CDTF">2022-09-15T15:18:27Z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0x010100F8EB417389142B439F7ABFCCDC517BE4</vt:lpwstr>
  </property>
</Properties>
</file>