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61" r:id="rId5"/>
    <p:sldId id="262" r:id="rId6"/>
  </p:sldIdLst>
  <p:sldSz cx="7772400" cy="12801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pos="1056" userDrawn="1">
          <p15:clr>
            <a:srgbClr val="A4A3A4"/>
          </p15:clr>
        </p15:guide>
        <p15:guide id="4" pos="50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F47DBC1-2469-9D08-7CEB-F81FB437EFB6}" name="Melerine, Vincent" initials="MV" userId="S::vmeleri@entergy.com::b2f97b15-33c4-4ddd-90a1-31262b6459f7" providerId="AD"/>
  <p188:author id="{082644E0-0732-219D-7278-B8527540F2EC}" name="Muddiman, Mark" initials="MM" userId="S::mmuddim@entergy.com::691f089f-38db-4eaf-8caa-4b2984969e20" providerId="AD"/>
  <p188:author id="{98D186E6-B11C-8669-178C-0145CFBA1335}" name="Rome, Camille" initials="RC" userId="S::crome@entergy.com::f46bccdc-afd5-4aa6-91b7-1ee80d3a565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iedman, Fred" initials="FF" lastIdx="1" clrIdx="0">
    <p:extLst>
      <p:ext uri="{19B8F6BF-5375-455C-9EA6-DF929625EA0E}">
        <p15:presenceInfo xmlns:p15="http://schemas.microsoft.com/office/powerpoint/2012/main" userId="S::friedmaf@wwt.com::f315cdbc-fd01-468b-9a9f-1e487f03dc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1A58"/>
    <a:srgbClr val="8026FF"/>
    <a:srgbClr val="D76F41"/>
    <a:srgbClr val="4C74B9"/>
    <a:srgbClr val="29CE4B"/>
    <a:srgbClr val="00B4E7"/>
    <a:srgbClr val="01CF96"/>
    <a:srgbClr val="8F8F8F"/>
    <a:srgbClr val="E8E8E8"/>
    <a:srgbClr val="0146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378" y="-773"/>
      </p:cViewPr>
      <p:guideLst>
        <p:guide orient="horz" pos="4032"/>
        <p:guide pos="2448"/>
        <p:guide pos="1056"/>
        <p:guide pos="5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095078"/>
            <a:ext cx="6606540" cy="445685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6723804"/>
            <a:ext cx="5829300" cy="3090756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66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681567"/>
            <a:ext cx="1675924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681567"/>
            <a:ext cx="4930616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936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7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3191514"/>
            <a:ext cx="6703695" cy="5325109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8567000"/>
            <a:ext cx="6703695" cy="2800349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408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3407833"/>
            <a:ext cx="330327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3407833"/>
            <a:ext cx="330327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20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81570"/>
            <a:ext cx="670369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3138171"/>
            <a:ext cx="3288089" cy="1537969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4676140"/>
            <a:ext cx="3288089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3138171"/>
            <a:ext cx="3304282" cy="1537969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4676140"/>
            <a:ext cx="3304282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30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31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450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853440"/>
            <a:ext cx="2506801" cy="298704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843196"/>
            <a:ext cx="3934778" cy="909743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840480"/>
            <a:ext cx="2506801" cy="7114964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92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853440"/>
            <a:ext cx="2506801" cy="298704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843196"/>
            <a:ext cx="3934778" cy="909743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840480"/>
            <a:ext cx="2506801" cy="7114964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94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681570"/>
            <a:ext cx="670369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3407833"/>
            <a:ext cx="670369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11865189"/>
            <a:ext cx="174879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24C4A-986D-2D40-A478-25089DC83F7E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11865189"/>
            <a:ext cx="262318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11865189"/>
            <a:ext cx="174879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80513-960B-CA48-BCDB-DD2966EEE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80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4106DE-1062-4E46-B6EC-CF1B6C7A91B3}"/>
              </a:ext>
            </a:extLst>
          </p:cNvPr>
          <p:cNvSpPr/>
          <p:nvPr/>
        </p:nvSpPr>
        <p:spPr>
          <a:xfrm>
            <a:off x="956371" y="4045857"/>
            <a:ext cx="585965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>
                <a:cs typeface="Calibri" panose="020F0502020204030204" pitchFamily="34" charset="0"/>
              </a:rPr>
              <a:t> </a:t>
            </a:r>
            <a:endParaRPr lang="en-US" sz="1200">
              <a:effectLst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D69ED7-33CB-0648-8A14-4405261FF6A7}"/>
              </a:ext>
            </a:extLst>
          </p:cNvPr>
          <p:cNvSpPr txBox="1"/>
          <p:nvPr/>
        </p:nvSpPr>
        <p:spPr>
          <a:xfrm>
            <a:off x="1011078" y="4164515"/>
            <a:ext cx="572262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Navigating a Space</a:t>
            </a:r>
            <a:endParaRPr lang="en-US" sz="1400" b="1" dirty="0">
              <a:solidFill>
                <a:srgbClr val="0B4C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17C3FA42-01C5-E742-B805-97B1709ED4C9}"/>
              </a:ext>
            </a:extLst>
          </p:cNvPr>
          <p:cNvSpPr/>
          <p:nvPr/>
        </p:nvSpPr>
        <p:spPr>
          <a:xfrm>
            <a:off x="597854" y="4158009"/>
            <a:ext cx="365760" cy="36576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91" name="Picture 90">
            <a:extLst>
              <a:ext uri="{FF2B5EF4-FFF2-40B4-BE49-F238E27FC236}">
                <a16:creationId xmlns:a16="http://schemas.microsoft.com/office/drawing/2014/main" id="{D791DD6A-4581-4AC5-8493-EF41911333F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981978" y="4804138"/>
            <a:ext cx="3826349" cy="277346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91FCE365-8859-4841-9A19-F4B8B75E4643}"/>
              </a:ext>
            </a:extLst>
          </p:cNvPr>
          <p:cNvCxnSpPr>
            <a:cxnSpLocks/>
            <a:stCxn id="98" idx="3"/>
          </p:cNvCxnSpPr>
          <p:nvPr/>
        </p:nvCxnSpPr>
        <p:spPr>
          <a:xfrm flipV="1">
            <a:off x="1573369" y="5002314"/>
            <a:ext cx="477832" cy="119345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>
            <a:extLst>
              <a:ext uri="{FF2B5EF4-FFF2-40B4-BE49-F238E27FC236}">
                <a16:creationId xmlns:a16="http://schemas.microsoft.com/office/drawing/2014/main" id="{0D90F9C0-C043-4058-9F33-3D9BEF494A38}"/>
              </a:ext>
            </a:extLst>
          </p:cNvPr>
          <p:cNvSpPr/>
          <p:nvPr/>
        </p:nvSpPr>
        <p:spPr>
          <a:xfrm>
            <a:off x="6101134" y="6954993"/>
            <a:ext cx="15929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113" lvl="2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participants of </a:t>
            </a:r>
            <a:r>
              <a:rPr lang="en-US" sz="1100" kern="1400" dirty="0">
                <a:latin typeface="Arial" panose="020B0604020202020204" pitchFamily="34" charset="0"/>
                <a:cs typeface="Arial" panose="020B0604020202020204" pitchFamily="34" charset="0"/>
              </a:rPr>
              <a:t>the Space 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have viewed the most recent content.</a:t>
            </a:r>
          </a:p>
        </p:txBody>
      </p:sp>
      <p:cxnSp>
        <p:nvCxnSpPr>
          <p:cNvPr id="95" name="Elbow Connector 17">
            <a:extLst>
              <a:ext uri="{FF2B5EF4-FFF2-40B4-BE49-F238E27FC236}">
                <a16:creationId xmlns:a16="http://schemas.microsoft.com/office/drawing/2014/main" id="{F5EAC5D3-0E11-4569-A48D-2F021F84041B}"/>
              </a:ext>
            </a:extLst>
          </p:cNvPr>
          <p:cNvCxnSpPr>
            <a:cxnSpLocks/>
            <a:stCxn id="94" idx="1"/>
          </p:cNvCxnSpPr>
          <p:nvPr/>
        </p:nvCxnSpPr>
        <p:spPr>
          <a:xfrm rot="10800000" flipV="1">
            <a:off x="4453458" y="7339714"/>
            <a:ext cx="1647677" cy="150716"/>
          </a:xfrm>
          <a:prstGeom prst="bentConnector3">
            <a:avLst>
              <a:gd name="adj1" fmla="val 50000"/>
            </a:avLst>
          </a:prstGeom>
          <a:ln w="12700">
            <a:solidFill>
              <a:srgbClr val="FF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F61F9DDC-7EEA-4747-A444-AD5C7FE77CEC}"/>
              </a:ext>
            </a:extLst>
          </p:cNvPr>
          <p:cNvSpPr/>
          <p:nvPr/>
        </p:nvSpPr>
        <p:spPr>
          <a:xfrm>
            <a:off x="6059827" y="4792877"/>
            <a:ext cx="1506125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lvl="2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 threads you are apart of or search the entire Space.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86B2FA1-1BCD-46E7-AE58-3415CFE4A46B}"/>
              </a:ext>
            </a:extLst>
          </p:cNvPr>
          <p:cNvSpPr/>
          <p:nvPr/>
        </p:nvSpPr>
        <p:spPr>
          <a:xfrm>
            <a:off x="6050092" y="5636870"/>
            <a:ext cx="1592913" cy="110799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6350" lvl="2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Hover over a message within a Space to flag it for follow up, start a thread, add reaction, quote message, or forward a message.</a:t>
            </a:r>
          </a:p>
        </p:txBody>
      </p:sp>
      <p:pic>
        <p:nvPicPr>
          <p:cNvPr id="98" name="Picture 97">
            <a:extLst>
              <a:ext uri="{FF2B5EF4-FFF2-40B4-BE49-F238E27FC236}">
                <a16:creationId xmlns:a16="http://schemas.microsoft.com/office/drawing/2014/main" id="{BB8DEA18-6A46-401C-AA96-F4095D5D64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440" t="3820" r="4674" b="2772"/>
          <a:stretch/>
        </p:blipFill>
        <p:spPr>
          <a:xfrm>
            <a:off x="340867" y="5364460"/>
            <a:ext cx="1232502" cy="16626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3C37CA8-913B-4592-B343-EABED97492FF}"/>
              </a:ext>
            </a:extLst>
          </p:cNvPr>
          <p:cNvCxnSpPr>
            <a:cxnSpLocks/>
          </p:cNvCxnSpPr>
          <p:nvPr/>
        </p:nvCxnSpPr>
        <p:spPr>
          <a:xfrm flipV="1">
            <a:off x="5732544" y="5047459"/>
            <a:ext cx="327283" cy="13925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9E38EC80-FB36-49B2-AF64-2AC9C8AEA9E3}"/>
              </a:ext>
            </a:extLst>
          </p:cNvPr>
          <p:cNvCxnSpPr>
            <a:cxnSpLocks/>
          </p:cNvCxnSpPr>
          <p:nvPr/>
        </p:nvCxnSpPr>
        <p:spPr>
          <a:xfrm>
            <a:off x="5413944" y="5538998"/>
            <a:ext cx="636148" cy="60637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7723207-E8C0-4764-BB48-D0D2E885C0D2}"/>
              </a:ext>
            </a:extLst>
          </p:cNvPr>
          <p:cNvSpPr/>
          <p:nvPr/>
        </p:nvSpPr>
        <p:spPr>
          <a:xfrm>
            <a:off x="1016298" y="4432598"/>
            <a:ext cx="415155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lvl="2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 the space name, add a space profile picture or background.</a:t>
            </a:r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EF34D88E-C68D-4A5A-A440-38E76C02C5F1}"/>
              </a:ext>
            </a:extLst>
          </p:cNvPr>
          <p:cNvCxnSpPr>
            <a:cxnSpLocks/>
          </p:cNvCxnSpPr>
          <p:nvPr/>
        </p:nvCxnSpPr>
        <p:spPr>
          <a:xfrm flipV="1">
            <a:off x="2773923" y="4648708"/>
            <a:ext cx="318150" cy="20242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" name="Picture 121">
            <a:extLst>
              <a:ext uri="{FF2B5EF4-FFF2-40B4-BE49-F238E27FC236}">
                <a16:creationId xmlns:a16="http://schemas.microsoft.com/office/drawing/2014/main" id="{310EFFD2-ECD2-4B53-AE44-875261A4EAC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90816" y="9947076"/>
            <a:ext cx="5146874" cy="704020"/>
          </a:xfrm>
          <a:prstGeom prst="rect">
            <a:avLst/>
          </a:prstGeom>
          <a:ln w="25400">
            <a:noFill/>
          </a:ln>
          <a:effectLst>
            <a:outerShdw blurRad="76200" sx="102000" sy="102000" algn="ctr" rotWithShape="0">
              <a:prstClr val="black">
                <a:alpha val="22000"/>
              </a:prstClr>
            </a:outerShdw>
          </a:effectLst>
        </p:spPr>
      </p:pic>
      <p:pic>
        <p:nvPicPr>
          <p:cNvPr id="123" name="Picture 122">
            <a:extLst>
              <a:ext uri="{FF2B5EF4-FFF2-40B4-BE49-F238E27FC236}">
                <a16:creationId xmlns:a16="http://schemas.microsoft.com/office/drawing/2014/main" id="{31C846DF-9A71-4EE6-B9D2-63689E485E9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190177" y="9352808"/>
            <a:ext cx="4223767" cy="548468"/>
          </a:xfrm>
          <a:prstGeom prst="rect">
            <a:avLst/>
          </a:prstGeom>
          <a:ln w="25400">
            <a:noFill/>
          </a:ln>
          <a:effectLst>
            <a:outerShdw blurRad="76200" sx="102000" sy="102000" algn="ctr" rotWithShape="0">
              <a:prstClr val="black">
                <a:alpha val="22000"/>
              </a:prstClr>
            </a:outerShdw>
          </a:effectLst>
        </p:spPr>
      </p:pic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7401E4C8-67E0-4662-BD33-665FEC959B1B}"/>
              </a:ext>
            </a:extLst>
          </p:cNvPr>
          <p:cNvCxnSpPr>
            <a:cxnSpLocks/>
            <a:stCxn id="134" idx="0"/>
          </p:cNvCxnSpPr>
          <p:nvPr/>
        </p:nvCxnSpPr>
        <p:spPr>
          <a:xfrm flipV="1">
            <a:off x="1266563" y="10237264"/>
            <a:ext cx="168147" cy="694570"/>
          </a:xfrm>
          <a:prstGeom prst="straightConnector1">
            <a:avLst/>
          </a:prstGeom>
          <a:ln w="12700">
            <a:solidFill>
              <a:srgbClr val="FF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76BCBBED-4A13-432C-9E67-E34FD4AB5C04}"/>
              </a:ext>
            </a:extLst>
          </p:cNvPr>
          <p:cNvCxnSpPr>
            <a:cxnSpLocks/>
            <a:stCxn id="135" idx="2"/>
          </p:cNvCxnSpPr>
          <p:nvPr/>
        </p:nvCxnSpPr>
        <p:spPr>
          <a:xfrm>
            <a:off x="1480209" y="9149595"/>
            <a:ext cx="62198" cy="215528"/>
          </a:xfrm>
          <a:prstGeom prst="straightConnector1">
            <a:avLst/>
          </a:prstGeom>
          <a:ln w="12700">
            <a:solidFill>
              <a:srgbClr val="FF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5DB46FC4-E44F-4707-A5AA-9984F34234B6}"/>
              </a:ext>
            </a:extLst>
          </p:cNvPr>
          <p:cNvCxnSpPr>
            <a:cxnSpLocks/>
            <a:stCxn id="136" idx="0"/>
          </p:cNvCxnSpPr>
          <p:nvPr/>
        </p:nvCxnSpPr>
        <p:spPr>
          <a:xfrm flipH="1" flipV="1">
            <a:off x="2490880" y="10232460"/>
            <a:ext cx="1073544" cy="694835"/>
          </a:xfrm>
          <a:prstGeom prst="straightConnector1">
            <a:avLst/>
          </a:prstGeom>
          <a:ln w="12700">
            <a:solidFill>
              <a:srgbClr val="FF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4ADB7CCA-03CE-4886-8A91-038B5404E15B}"/>
              </a:ext>
            </a:extLst>
          </p:cNvPr>
          <p:cNvCxnSpPr>
            <a:cxnSpLocks/>
            <a:stCxn id="137" idx="2"/>
          </p:cNvCxnSpPr>
          <p:nvPr/>
        </p:nvCxnSpPr>
        <p:spPr>
          <a:xfrm flipH="1">
            <a:off x="2475929" y="8904185"/>
            <a:ext cx="947174" cy="532588"/>
          </a:xfrm>
          <a:prstGeom prst="straightConnector1">
            <a:avLst/>
          </a:prstGeom>
          <a:ln w="12700">
            <a:solidFill>
              <a:srgbClr val="FF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FD8E0111-986B-48ED-8368-E5404DB80006}"/>
              </a:ext>
            </a:extLst>
          </p:cNvPr>
          <p:cNvCxnSpPr>
            <a:cxnSpLocks/>
          </p:cNvCxnSpPr>
          <p:nvPr/>
        </p:nvCxnSpPr>
        <p:spPr>
          <a:xfrm flipH="1">
            <a:off x="4138212" y="8799885"/>
            <a:ext cx="1410390" cy="514757"/>
          </a:xfrm>
          <a:prstGeom prst="straightConnector1">
            <a:avLst/>
          </a:prstGeom>
          <a:ln w="12700">
            <a:solidFill>
              <a:srgbClr val="FF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Rectangle 133">
            <a:extLst>
              <a:ext uri="{FF2B5EF4-FFF2-40B4-BE49-F238E27FC236}">
                <a16:creationId xmlns:a16="http://schemas.microsoft.com/office/drawing/2014/main" id="{0487344A-F1EC-48B7-9F2B-075C08BD31E9}"/>
              </a:ext>
            </a:extLst>
          </p:cNvPr>
          <p:cNvSpPr/>
          <p:nvPr/>
        </p:nvSpPr>
        <p:spPr>
          <a:xfrm>
            <a:off x="465552" y="10931834"/>
            <a:ext cx="160202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113" lvl="2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Attach files, pictures, etc. by clicking the file icon.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8CD91695-15C3-45B6-A4A2-08BDEDC4FF6A}"/>
              </a:ext>
            </a:extLst>
          </p:cNvPr>
          <p:cNvSpPr/>
          <p:nvPr/>
        </p:nvSpPr>
        <p:spPr>
          <a:xfrm>
            <a:off x="484488" y="8549431"/>
            <a:ext cx="199144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113" lvl="2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Capture your screen to share with the Space by clicking the screen icon.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4A80A674-888B-48D4-8C21-A40CAE16943E}"/>
              </a:ext>
            </a:extLst>
          </p:cNvPr>
          <p:cNvSpPr/>
          <p:nvPr/>
        </p:nvSpPr>
        <p:spPr>
          <a:xfrm>
            <a:off x="2763412" y="10927295"/>
            <a:ext cx="16020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113" lvl="2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@Mention someone in the Space to grab their attention via the @ icon.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3E21B742-C888-4196-9D36-F97A0A6F9903}"/>
              </a:ext>
            </a:extLst>
          </p:cNvPr>
          <p:cNvSpPr/>
          <p:nvPr/>
        </p:nvSpPr>
        <p:spPr>
          <a:xfrm>
            <a:off x="2607206" y="8304021"/>
            <a:ext cx="163179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113" lvl="2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your Personal Room URL to start an impromptu meeting.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B0CE5E10-2C2A-483E-9A1D-A2109DF110BF}"/>
              </a:ext>
            </a:extLst>
          </p:cNvPr>
          <p:cNvSpPr/>
          <p:nvPr/>
        </p:nvSpPr>
        <p:spPr>
          <a:xfrm>
            <a:off x="4467370" y="7877912"/>
            <a:ext cx="216246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113" lvl="2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typing a message, </a:t>
            </a:r>
          </a:p>
          <a:p>
            <a:pPr marL="11113" lvl="2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BLUE line will appear when all members of the Space are within your organization. 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F7A1ED0D-A7EC-4021-801A-6CFB5269240E}"/>
              </a:ext>
            </a:extLst>
          </p:cNvPr>
          <p:cNvSpPr/>
          <p:nvPr/>
        </p:nvSpPr>
        <p:spPr>
          <a:xfrm>
            <a:off x="6409665" y="9047554"/>
            <a:ext cx="128438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113" lvl="2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YELLOW Group Icon, you can view a list participants from outside your organization.</a:t>
            </a:r>
          </a:p>
        </p:txBody>
      </p: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E9220D99-CB16-4DB7-9864-15D9BA995BBF}"/>
              </a:ext>
            </a:extLst>
          </p:cNvPr>
          <p:cNvCxnSpPr>
            <a:cxnSpLocks/>
          </p:cNvCxnSpPr>
          <p:nvPr/>
        </p:nvCxnSpPr>
        <p:spPr>
          <a:xfrm flipH="1">
            <a:off x="6158259" y="9901276"/>
            <a:ext cx="251406" cy="254273"/>
          </a:xfrm>
          <a:prstGeom prst="straightConnector1">
            <a:avLst/>
          </a:prstGeom>
          <a:ln w="12700">
            <a:solidFill>
              <a:srgbClr val="FF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>
            <a:extLst>
              <a:ext uri="{FF2B5EF4-FFF2-40B4-BE49-F238E27FC236}">
                <a16:creationId xmlns:a16="http://schemas.microsoft.com/office/drawing/2014/main" id="{F67ACDF2-8CB3-4D37-9ECF-2DFFEB28B0D9}"/>
              </a:ext>
            </a:extLst>
          </p:cNvPr>
          <p:cNvSpPr txBox="1"/>
          <p:nvPr/>
        </p:nvSpPr>
        <p:spPr>
          <a:xfrm>
            <a:off x="1020031" y="7858336"/>
            <a:ext cx="572262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Messaging in a Space</a:t>
            </a:r>
            <a:endParaRPr lang="en-US" sz="1400" b="1" dirty="0">
              <a:solidFill>
                <a:srgbClr val="0B4C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8DA9521A-51F6-470C-8D43-0E140B1E42E8}"/>
              </a:ext>
            </a:extLst>
          </p:cNvPr>
          <p:cNvSpPr/>
          <p:nvPr/>
        </p:nvSpPr>
        <p:spPr>
          <a:xfrm>
            <a:off x="606807" y="7851830"/>
            <a:ext cx="365760" cy="36576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4B0FB157-BA46-4534-BA23-1DB5FFFEE965}"/>
              </a:ext>
            </a:extLst>
          </p:cNvPr>
          <p:cNvCxnSpPr>
            <a:cxnSpLocks/>
          </p:cNvCxnSpPr>
          <p:nvPr/>
        </p:nvCxnSpPr>
        <p:spPr>
          <a:xfrm>
            <a:off x="430745" y="7785507"/>
            <a:ext cx="6893653" cy="0"/>
          </a:xfrm>
          <a:prstGeom prst="line">
            <a:avLst/>
          </a:prstGeom>
          <a:ln>
            <a:solidFill>
              <a:srgbClr val="01215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025A9A9C-15B5-4CB1-B056-DEA6B5F656B8}"/>
              </a:ext>
            </a:extLst>
          </p:cNvPr>
          <p:cNvSpPr/>
          <p:nvPr/>
        </p:nvSpPr>
        <p:spPr>
          <a:xfrm>
            <a:off x="0" y="916552"/>
            <a:ext cx="7772400" cy="909015"/>
          </a:xfrm>
          <a:prstGeom prst="rect">
            <a:avLst/>
          </a:prstGeom>
          <a:solidFill>
            <a:srgbClr val="012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79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A309F38-4235-414B-83ED-B2A2132352D8}"/>
              </a:ext>
            </a:extLst>
          </p:cNvPr>
          <p:cNvSpPr txBox="1"/>
          <p:nvPr/>
        </p:nvSpPr>
        <p:spPr>
          <a:xfrm>
            <a:off x="142428" y="1275877"/>
            <a:ext cx="73934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solidFill>
                  <a:schemeClr val="bg1"/>
                </a:solidFill>
                <a:latin typeface="HelveticaNeueLT Pro 55 Roman" panose="020B0604020202020204" pitchFamily="34" charset="0"/>
                <a:cs typeface="Calibri" panose="020F0502020204030204" pitchFamily="34" charset="0"/>
              </a:rPr>
              <a:t>Quick Reference Guide with Detailed Steps </a:t>
            </a:r>
            <a:br>
              <a:rPr lang="en-US" sz="1500" dirty="0">
                <a:solidFill>
                  <a:schemeClr val="bg1"/>
                </a:solidFill>
                <a:latin typeface="HelveticaNeueLT Pro 55 Roman" panose="020B0604020202020204" pitchFamily="34" charset="0"/>
                <a:cs typeface="Calibri" panose="020F0502020204030204" pitchFamily="34" charset="0"/>
              </a:rPr>
            </a:br>
            <a:r>
              <a:rPr lang="en-US" sz="1500" dirty="0">
                <a:solidFill>
                  <a:schemeClr val="bg1"/>
                </a:solidFill>
                <a:latin typeface="HelveticaNeueLT Pro 55 Roman" panose="020B0604020202020204" pitchFamily="34" charset="0"/>
                <a:cs typeface="Calibri" panose="020F0502020204030204" pitchFamily="34" charset="0"/>
              </a:rPr>
              <a:t>for Communicating in Webex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3C428BC-15F6-47A5-AB0F-673DE494F818}"/>
              </a:ext>
            </a:extLst>
          </p:cNvPr>
          <p:cNvSpPr/>
          <p:nvPr/>
        </p:nvSpPr>
        <p:spPr>
          <a:xfrm>
            <a:off x="752305" y="931525"/>
            <a:ext cx="635801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HelveticaNeueLT Pro 55 Roman" panose="020B0604020202020204" pitchFamily="34" charset="0"/>
                <a:cs typeface="Calibri" panose="020F0502020204030204" pitchFamily="34" charset="0"/>
              </a:rPr>
              <a:t>Webex – Spaces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FB7816-74DF-4F17-9889-B61813B145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208" y="2240651"/>
            <a:ext cx="1364954" cy="16044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EC08584-2F9D-45D4-BE9D-4667C6E8D44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09577" y="1974825"/>
            <a:ext cx="2035999" cy="18525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7" name="Picture 2" descr="ChooseVA">
            <a:extLst>
              <a:ext uri="{FF2B5EF4-FFF2-40B4-BE49-F238E27FC236}">
                <a16:creationId xmlns:a16="http://schemas.microsoft.com/office/drawing/2014/main" id="{E2CDF5B4-A739-44FB-8C37-0F5AFC811C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143" y="-24802"/>
            <a:ext cx="4462547" cy="945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F8D481B4-0BFC-4BCD-9D51-24064A3F7333}"/>
              </a:ext>
            </a:extLst>
          </p:cNvPr>
          <p:cNvCxnSpPr>
            <a:cxnSpLocks/>
          </p:cNvCxnSpPr>
          <p:nvPr/>
        </p:nvCxnSpPr>
        <p:spPr>
          <a:xfrm>
            <a:off x="430745" y="3992688"/>
            <a:ext cx="6893653" cy="0"/>
          </a:xfrm>
          <a:prstGeom prst="line">
            <a:avLst/>
          </a:prstGeom>
          <a:ln>
            <a:solidFill>
              <a:srgbClr val="01215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06F66B51-E7CC-415B-9C77-A89939D0BBCC}"/>
              </a:ext>
            </a:extLst>
          </p:cNvPr>
          <p:cNvSpPr txBox="1"/>
          <p:nvPr/>
        </p:nvSpPr>
        <p:spPr>
          <a:xfrm>
            <a:off x="1011078" y="1893755"/>
            <a:ext cx="572262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Creating a Space</a:t>
            </a:r>
            <a:endParaRPr lang="en-US" sz="1400" b="1" dirty="0">
              <a:solidFill>
                <a:srgbClr val="0B4C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1B8A287A-AC5F-4BCE-A822-681E03A40B07}"/>
              </a:ext>
            </a:extLst>
          </p:cNvPr>
          <p:cNvSpPr/>
          <p:nvPr/>
        </p:nvSpPr>
        <p:spPr>
          <a:xfrm>
            <a:off x="597854" y="1887249"/>
            <a:ext cx="365760" cy="36576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6B6F8D66-CD20-45B3-90DF-F1F72BFEF9B1}"/>
              </a:ext>
            </a:extLst>
          </p:cNvPr>
          <p:cNvSpPr/>
          <p:nvPr/>
        </p:nvSpPr>
        <p:spPr>
          <a:xfrm>
            <a:off x="-24282" y="2436284"/>
            <a:ext cx="150612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lvl="2" algn="ctr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the + next to the Search bar.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18665A0-502F-423A-9C7C-6F1489109C3C}"/>
              </a:ext>
            </a:extLst>
          </p:cNvPr>
          <p:cNvCxnSpPr>
            <a:cxnSpLocks/>
          </p:cNvCxnSpPr>
          <p:nvPr/>
        </p:nvCxnSpPr>
        <p:spPr>
          <a:xfrm flipV="1">
            <a:off x="1321322" y="2386780"/>
            <a:ext cx="760283" cy="3077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0EF414E1-0CC0-4A53-8B9D-8FEBA6A2CCF8}"/>
              </a:ext>
            </a:extLst>
          </p:cNvPr>
          <p:cNvSpPr/>
          <p:nvPr/>
        </p:nvSpPr>
        <p:spPr>
          <a:xfrm>
            <a:off x="3032313" y="2542468"/>
            <a:ext cx="1082315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lvl="2" algn="ctr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the Create a Space option.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C8A23587-D315-4C1E-A243-D71C0521306E}"/>
              </a:ext>
            </a:extLst>
          </p:cNvPr>
          <p:cNvCxnSpPr>
            <a:cxnSpLocks/>
          </p:cNvCxnSpPr>
          <p:nvPr/>
        </p:nvCxnSpPr>
        <p:spPr>
          <a:xfrm flipV="1">
            <a:off x="2284263" y="2750631"/>
            <a:ext cx="833499" cy="3353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>
            <a:extLst>
              <a:ext uri="{FF2B5EF4-FFF2-40B4-BE49-F238E27FC236}">
                <a16:creationId xmlns:a16="http://schemas.microsoft.com/office/drawing/2014/main" id="{4712362E-EC48-437A-B323-D8C821E84514}"/>
              </a:ext>
            </a:extLst>
          </p:cNvPr>
          <p:cNvSpPr/>
          <p:nvPr/>
        </p:nvSpPr>
        <p:spPr>
          <a:xfrm>
            <a:off x="6164849" y="2093649"/>
            <a:ext cx="136339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lvl="2" algn="ctr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your Space, then add your people by looking up their name or email.</a:t>
            </a:r>
          </a:p>
          <a:p>
            <a:pPr marL="6350" lvl="2" algn="ctr"/>
            <a:endParaRPr lang="en-US" sz="1100" kern="1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50" lvl="2" algn="ctr"/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Then select Create.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7415D02A-4151-43FC-8E45-043CFEAEB4AA}"/>
              </a:ext>
            </a:extLst>
          </p:cNvPr>
          <p:cNvCxnSpPr>
            <a:cxnSpLocks/>
          </p:cNvCxnSpPr>
          <p:nvPr/>
        </p:nvCxnSpPr>
        <p:spPr>
          <a:xfrm flipV="1">
            <a:off x="5387526" y="2346764"/>
            <a:ext cx="833499" cy="3353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8581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6EC5B19-D966-46B4-87F3-EA56C48AC3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2366" y="2242762"/>
            <a:ext cx="3398241" cy="1969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9" name="Rectangle 58">
            <a:extLst>
              <a:ext uri="{FF2B5EF4-FFF2-40B4-BE49-F238E27FC236}">
                <a16:creationId xmlns:a16="http://schemas.microsoft.com/office/drawing/2014/main" id="{025A9A9C-15B5-4CB1-B056-DEA6B5F656B8}"/>
              </a:ext>
            </a:extLst>
          </p:cNvPr>
          <p:cNvSpPr/>
          <p:nvPr/>
        </p:nvSpPr>
        <p:spPr>
          <a:xfrm>
            <a:off x="0" y="2152"/>
            <a:ext cx="7772400" cy="909015"/>
          </a:xfrm>
          <a:prstGeom prst="rect">
            <a:avLst/>
          </a:prstGeom>
          <a:solidFill>
            <a:srgbClr val="012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79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A309F38-4235-414B-83ED-B2A2132352D8}"/>
              </a:ext>
            </a:extLst>
          </p:cNvPr>
          <p:cNvSpPr txBox="1"/>
          <p:nvPr/>
        </p:nvSpPr>
        <p:spPr>
          <a:xfrm>
            <a:off x="142428" y="361477"/>
            <a:ext cx="73934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solidFill>
                  <a:schemeClr val="bg1"/>
                </a:solidFill>
                <a:latin typeface="HelveticaNeueLT Pro 55 Roman" panose="020B0604020202020204" pitchFamily="34" charset="0"/>
                <a:cs typeface="Calibri" panose="020F0502020204030204" pitchFamily="34" charset="0"/>
              </a:rPr>
              <a:t>Quick Reference Guide with Detailed Steps </a:t>
            </a:r>
            <a:br>
              <a:rPr lang="en-US" sz="1500" dirty="0">
                <a:solidFill>
                  <a:schemeClr val="bg1"/>
                </a:solidFill>
                <a:latin typeface="HelveticaNeueLT Pro 55 Roman" panose="020B0604020202020204" pitchFamily="34" charset="0"/>
                <a:cs typeface="Calibri" panose="020F0502020204030204" pitchFamily="34" charset="0"/>
              </a:rPr>
            </a:br>
            <a:r>
              <a:rPr lang="en-US" sz="1500" dirty="0">
                <a:solidFill>
                  <a:schemeClr val="bg1"/>
                </a:solidFill>
                <a:latin typeface="HelveticaNeueLT Pro 55 Roman" panose="020B0604020202020204" pitchFamily="34" charset="0"/>
                <a:cs typeface="Calibri" panose="020F0502020204030204" pitchFamily="34" charset="0"/>
              </a:rPr>
              <a:t>for Communicating in Webex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3C428BC-15F6-47A5-AB0F-673DE494F818}"/>
              </a:ext>
            </a:extLst>
          </p:cNvPr>
          <p:cNvSpPr/>
          <p:nvPr/>
        </p:nvSpPr>
        <p:spPr>
          <a:xfrm>
            <a:off x="752305" y="17125"/>
            <a:ext cx="635801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HelveticaNeueLT Pro 55 Roman" panose="020B0604020202020204" pitchFamily="34" charset="0"/>
                <a:cs typeface="Calibri" panose="020F0502020204030204" pitchFamily="34" charset="0"/>
              </a:rPr>
              <a:t>Webex – Spaces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AD9B289-7D36-4DE4-A49D-520B99D91027}"/>
              </a:ext>
            </a:extLst>
          </p:cNvPr>
          <p:cNvSpPr txBox="1"/>
          <p:nvPr/>
        </p:nvSpPr>
        <p:spPr>
          <a:xfrm>
            <a:off x="1051065" y="1215985"/>
            <a:ext cx="572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Chat Tabs</a:t>
            </a:r>
            <a:endParaRPr lang="en-US" sz="1400" b="1" dirty="0">
              <a:solidFill>
                <a:srgbClr val="0B4C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EB2DD1A0-4A67-46DE-9C70-A31DDEF76987}"/>
              </a:ext>
            </a:extLst>
          </p:cNvPr>
          <p:cNvSpPr/>
          <p:nvPr/>
        </p:nvSpPr>
        <p:spPr>
          <a:xfrm>
            <a:off x="631488" y="1173919"/>
            <a:ext cx="365760" cy="36576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5952A3D-81D4-43DC-A712-759AC99BD6CD}"/>
              </a:ext>
            </a:extLst>
          </p:cNvPr>
          <p:cNvSpPr/>
          <p:nvPr/>
        </p:nvSpPr>
        <p:spPr>
          <a:xfrm>
            <a:off x="742222" y="2102294"/>
            <a:ext cx="147816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lvl="2"/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Messages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View all the current messages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D4DD4FE-7367-4C70-8AF3-C0BB55B397F9}"/>
              </a:ext>
            </a:extLst>
          </p:cNvPr>
          <p:cNvSpPr/>
          <p:nvPr/>
        </p:nvSpPr>
        <p:spPr>
          <a:xfrm>
            <a:off x="738412" y="2627348"/>
            <a:ext cx="161414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lvl="2"/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Add or remove people from a Space.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E0BD826-E1CB-4FEA-935C-10CB805A4025}"/>
              </a:ext>
            </a:extLst>
          </p:cNvPr>
          <p:cNvSpPr/>
          <p:nvPr/>
        </p:nvSpPr>
        <p:spPr>
          <a:xfrm>
            <a:off x="738411" y="3162480"/>
            <a:ext cx="161414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lvl="2"/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View files, whiteboard, or links shared in the chat.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AFCCA82-DE40-404A-B635-91FD2C0100A7}"/>
              </a:ext>
            </a:extLst>
          </p:cNvPr>
          <p:cNvSpPr/>
          <p:nvPr/>
        </p:nvSpPr>
        <p:spPr>
          <a:xfrm>
            <a:off x="6158259" y="2029251"/>
            <a:ext cx="161414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lvl="2"/>
            <a:r>
              <a:rPr lang="en-US" sz="1100" b="1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</a:t>
            </a:r>
            <a:r>
              <a:rPr lang="en-US" sz="1100" kern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Schedule a meeting and invite everyone in the chat.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F6B9C67F-DFAE-4DF3-A762-FA437CBCC1AE}"/>
              </a:ext>
            </a:extLst>
          </p:cNvPr>
          <p:cNvCxnSpPr>
            <a:cxnSpLocks/>
          </p:cNvCxnSpPr>
          <p:nvPr/>
        </p:nvCxnSpPr>
        <p:spPr>
          <a:xfrm flipH="1">
            <a:off x="2170781" y="3439479"/>
            <a:ext cx="320099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E23FF5E5-3B39-4130-874A-329189EF73F5}"/>
              </a:ext>
            </a:extLst>
          </p:cNvPr>
          <p:cNvCxnSpPr>
            <a:cxnSpLocks/>
          </p:cNvCxnSpPr>
          <p:nvPr/>
        </p:nvCxnSpPr>
        <p:spPr>
          <a:xfrm flipH="1">
            <a:off x="2490880" y="2889090"/>
            <a:ext cx="320099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B794F5C-BE57-40D1-B463-486B2F5E6ADB}"/>
              </a:ext>
            </a:extLst>
          </p:cNvPr>
          <p:cNvCxnSpPr>
            <a:cxnSpLocks/>
          </p:cNvCxnSpPr>
          <p:nvPr/>
        </p:nvCxnSpPr>
        <p:spPr>
          <a:xfrm flipH="1">
            <a:off x="2490880" y="2889090"/>
            <a:ext cx="1" cy="55038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0558B537-C543-4738-9CC6-DD3AFD4F6D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8790" y="1493946"/>
            <a:ext cx="4067175" cy="504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8559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EB417389142B439F7ABFCCDC517BE4" ma:contentTypeVersion="13" ma:contentTypeDescription="Create a new document." ma:contentTypeScope="" ma:versionID="4023dfb69dbcf30af038019197cf1eb5">
  <xsd:schema xmlns:xsd="http://www.w3.org/2001/XMLSchema" xmlns:xs="http://www.w3.org/2001/XMLSchema" xmlns:p="http://schemas.microsoft.com/office/2006/metadata/properties" xmlns:ns2="f57229c3-d91c-47f7-ac66-dfbc81978b0c" xmlns:ns3="9192d66f-c360-4b12-9e8a-6d9ecc4ba57b" targetNamespace="http://schemas.microsoft.com/office/2006/metadata/properties" ma:root="true" ma:fieldsID="6e2e597173f4606911625ad84842b09d" ns2:_="" ns3:_="">
    <xsd:import namespace="f57229c3-d91c-47f7-ac66-dfbc81978b0c"/>
    <xsd:import namespace="9192d66f-c360-4b12-9e8a-6d9ecc4ba5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7229c3-d91c-47f7-ac66-dfbc81978b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92d66f-c360-4b12-9e8a-6d9ecc4ba57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61E65A-9A4A-4D2E-8BAE-3E1CAFFC4D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7229c3-d91c-47f7-ac66-dfbc81978b0c"/>
    <ds:schemaRef ds:uri="9192d66f-c360-4b12-9e8a-6d9ecc4ba5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60A0C0F-4878-49D5-B6B2-7A014E3FA3B2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192d66f-c360-4b12-9e8a-6d9ecc4ba57b"/>
    <ds:schemaRef ds:uri="http://purl.org/dc/terms/"/>
    <ds:schemaRef ds:uri="http://schemas.openxmlformats.org/package/2006/metadata/core-properties"/>
    <ds:schemaRef ds:uri="f57229c3-d91c-47f7-ac66-dfbc81978b0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8DC1F62-8D26-4DBC-AEBE-47E289FB2D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4458</TotalTime>
  <Words>276</Words>
  <Application>Microsoft Office PowerPoint</Application>
  <PresentationFormat>Custom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HelveticaNeueLT Pro 55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Maxfield, Jennifer</dc:creator>
  <cp:lastModifiedBy>Kelly, Daniel</cp:lastModifiedBy>
  <cp:revision>31</cp:revision>
  <dcterms:created xsi:type="dcterms:W3CDTF">2018-06-16T11:01:54Z</dcterms:created>
  <dcterms:modified xsi:type="dcterms:W3CDTF">2022-09-13T17:21:53Z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0x010100F8EB417389142B439F7ABFCCDC517BE4</vt:lpwstr>
  </property>
</Properties>
</file>