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61" r:id="rId5"/>
    <p:sldId id="260" r:id="rId6"/>
  </p:sldIdLst>
  <p:sldSz cx="7772400" cy="128016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 userDrawn="1">
          <p15:clr>
            <a:srgbClr val="A4A3A4"/>
          </p15:clr>
        </p15:guide>
        <p15:guide id="2" pos="2448" userDrawn="1">
          <p15:clr>
            <a:srgbClr val="A4A3A4"/>
          </p15:clr>
        </p15:guide>
        <p15:guide id="3" pos="1056" userDrawn="1">
          <p15:clr>
            <a:srgbClr val="A4A3A4"/>
          </p15:clr>
        </p15:guide>
        <p15:guide id="4" pos="50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me, Camille" initials="RC" lastIdx="2" clrIdx="0">
    <p:extLst>
      <p:ext uri="{19B8F6BF-5375-455C-9EA6-DF929625EA0E}">
        <p15:presenceInfo xmlns:p15="http://schemas.microsoft.com/office/powerpoint/2012/main" userId="S::crome@entergy.com::f46bccdc-afd5-4aa6-91b7-1ee80d3a5650" providerId="AD"/>
      </p:ext>
    </p:extLst>
  </p:cmAuthor>
  <p:cmAuthor id="2" name="Muddiman, Mark" initials="MM" lastIdx="2" clrIdx="1">
    <p:extLst>
      <p:ext uri="{19B8F6BF-5375-455C-9EA6-DF929625EA0E}">
        <p15:presenceInfo xmlns:p15="http://schemas.microsoft.com/office/powerpoint/2012/main" userId="S::mmuddim@entergy.com::691f089f-38db-4eaf-8caa-4b2984969e2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29CE4B"/>
    <a:srgbClr val="014667"/>
    <a:srgbClr val="8026FF"/>
    <a:srgbClr val="FF1A58"/>
    <a:srgbClr val="D76F41"/>
    <a:srgbClr val="4C74B9"/>
    <a:srgbClr val="00B4E7"/>
    <a:srgbClr val="01CF96"/>
    <a:srgbClr val="8F8F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2357" y="10"/>
      </p:cViewPr>
      <p:guideLst>
        <p:guide orient="horz" pos="4032"/>
        <p:guide pos="2448"/>
        <p:guide pos="1056"/>
        <p:guide pos="5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2095078"/>
            <a:ext cx="6606540" cy="445685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6723804"/>
            <a:ext cx="5829300" cy="3090756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24C4A-986D-2D40-A478-25089DC83F7E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80513-960B-CA48-BCDB-DD2966EEE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95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24C4A-986D-2D40-A478-25089DC83F7E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80513-960B-CA48-BCDB-DD2966EEE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066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681567"/>
            <a:ext cx="1675924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681567"/>
            <a:ext cx="4930616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24C4A-986D-2D40-A478-25089DC83F7E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80513-960B-CA48-BCDB-DD2966EEE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936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24C4A-986D-2D40-A478-25089DC83F7E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80513-960B-CA48-BCDB-DD2966EEE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678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3191514"/>
            <a:ext cx="6703695" cy="5325109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8567000"/>
            <a:ext cx="6703695" cy="2800349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24C4A-986D-2D40-A478-25089DC83F7E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80513-960B-CA48-BCDB-DD2966EEE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408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3407833"/>
            <a:ext cx="330327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3407833"/>
            <a:ext cx="330327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24C4A-986D-2D40-A478-25089DC83F7E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80513-960B-CA48-BCDB-DD2966EEE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220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81570"/>
            <a:ext cx="6703695" cy="247438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3138171"/>
            <a:ext cx="3288089" cy="1537969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4676140"/>
            <a:ext cx="3288089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3138171"/>
            <a:ext cx="3304282" cy="1537969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4676140"/>
            <a:ext cx="3304282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24C4A-986D-2D40-A478-25089DC83F7E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80513-960B-CA48-BCDB-DD2966EEE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30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24C4A-986D-2D40-A478-25089DC83F7E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80513-960B-CA48-BCDB-DD2966EEE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831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24C4A-986D-2D40-A478-25089DC83F7E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80513-960B-CA48-BCDB-DD2966EEE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450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853440"/>
            <a:ext cx="2506801" cy="298704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843196"/>
            <a:ext cx="3934778" cy="909743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840480"/>
            <a:ext cx="2506801" cy="7114964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24C4A-986D-2D40-A478-25089DC83F7E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80513-960B-CA48-BCDB-DD2966EEE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492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853440"/>
            <a:ext cx="2506801" cy="298704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843196"/>
            <a:ext cx="3934778" cy="909743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840480"/>
            <a:ext cx="2506801" cy="7114964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24C4A-986D-2D40-A478-25089DC83F7E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80513-960B-CA48-BCDB-DD2966EEE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942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681570"/>
            <a:ext cx="670369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3407833"/>
            <a:ext cx="670369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11865189"/>
            <a:ext cx="174879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24C4A-986D-2D40-A478-25089DC83F7E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11865189"/>
            <a:ext cx="262318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11865189"/>
            <a:ext cx="174879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180513-960B-CA48-BCDB-DD2966EEE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680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C840B78-0942-4523-80D8-6ABF760D54DE}"/>
              </a:ext>
            </a:extLst>
          </p:cNvPr>
          <p:cNvSpPr txBox="1"/>
          <p:nvPr/>
        </p:nvSpPr>
        <p:spPr>
          <a:xfrm>
            <a:off x="798749" y="2606010"/>
            <a:ext cx="30874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Webex</a:t>
            </a:r>
            <a:r>
              <a:rPr lang="en-US" sz="1400" b="1" dirty="0">
                <a:solidFill>
                  <a:srgbClr val="0B4C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332647B-18F8-40E8-B431-238EE4D616D0}"/>
              </a:ext>
            </a:extLst>
          </p:cNvPr>
          <p:cNvSpPr/>
          <p:nvPr/>
        </p:nvSpPr>
        <p:spPr>
          <a:xfrm>
            <a:off x="385525" y="2599504"/>
            <a:ext cx="365760" cy="36576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1EBFB87-9577-4F2D-B78D-15C149079E80}"/>
              </a:ext>
            </a:extLst>
          </p:cNvPr>
          <p:cNvSpPr/>
          <p:nvPr/>
        </p:nvSpPr>
        <p:spPr>
          <a:xfrm>
            <a:off x="798749" y="2925202"/>
            <a:ext cx="2036922" cy="1954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75" lvl="2"/>
            <a:r>
              <a:rPr lang="en-US" sz="1100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Cisco® Webex is an easy-to-use collaboration solution that keeps people and teamwork connected anytime, anywhere. Webex brings together </a:t>
            </a:r>
            <a:r>
              <a:rPr lang="en-US" sz="1100" b="1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messaging</a:t>
            </a:r>
            <a:r>
              <a:rPr lang="en-US" sz="1100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100" b="1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file sharing</a:t>
            </a:r>
            <a:r>
              <a:rPr lang="en-US" sz="1100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100" b="1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white boarding</a:t>
            </a:r>
            <a:r>
              <a:rPr lang="en-US" sz="1100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100" b="1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video meetings</a:t>
            </a:r>
            <a:r>
              <a:rPr lang="en-US" sz="1100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100" b="1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calling</a:t>
            </a:r>
            <a:r>
              <a:rPr lang="en-US" sz="1100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and other tools you use to streamline teamwork and produce results faster.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693151A-9EFA-494B-82A7-5BA141F91894}"/>
              </a:ext>
            </a:extLst>
          </p:cNvPr>
          <p:cNvSpPr txBox="1"/>
          <p:nvPr/>
        </p:nvSpPr>
        <p:spPr>
          <a:xfrm>
            <a:off x="881073" y="5220441"/>
            <a:ext cx="57226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Webex Navigation</a:t>
            </a:r>
          </a:p>
          <a:p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127FE3F-386F-4F1A-B775-29B3E4E88F28}"/>
              </a:ext>
            </a:extLst>
          </p:cNvPr>
          <p:cNvSpPr/>
          <p:nvPr/>
        </p:nvSpPr>
        <p:spPr>
          <a:xfrm>
            <a:off x="378283" y="5238419"/>
            <a:ext cx="365760" cy="36576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1ECCE6F-8727-4211-8065-FE042D142219}"/>
              </a:ext>
            </a:extLst>
          </p:cNvPr>
          <p:cNvSpPr txBox="1"/>
          <p:nvPr/>
        </p:nvSpPr>
        <p:spPr>
          <a:xfrm>
            <a:off x="823641" y="9611118"/>
            <a:ext cx="57226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Status, Profile, Settings, and more…</a:t>
            </a:r>
          </a:p>
          <a:p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0A3CB9DE-B19F-4E3D-A073-24EDC636CCC8}"/>
              </a:ext>
            </a:extLst>
          </p:cNvPr>
          <p:cNvSpPr/>
          <p:nvPr/>
        </p:nvSpPr>
        <p:spPr>
          <a:xfrm>
            <a:off x="315929" y="9588945"/>
            <a:ext cx="365760" cy="36576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3BFDCE0-45F4-4022-B385-47818087AFB8}"/>
              </a:ext>
            </a:extLst>
          </p:cNvPr>
          <p:cNvSpPr/>
          <p:nvPr/>
        </p:nvSpPr>
        <p:spPr>
          <a:xfrm>
            <a:off x="1895770" y="6737614"/>
            <a:ext cx="373933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75" lvl="2"/>
            <a:r>
              <a:rPr lang="en-US" sz="1100" b="1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Chat</a:t>
            </a:r>
            <a:r>
              <a:rPr lang="en-US" sz="1100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Communicate with people individually or as a group within Spaces.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F1B1777-E4C9-4DBF-A73F-829A8CEF15E4}"/>
              </a:ext>
            </a:extLst>
          </p:cNvPr>
          <p:cNvSpPr/>
          <p:nvPr/>
        </p:nvSpPr>
        <p:spPr>
          <a:xfrm>
            <a:off x="1914348" y="7156355"/>
            <a:ext cx="373933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75" lvl="2"/>
            <a:r>
              <a:rPr lang="en-US" sz="1100" b="1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Teams</a:t>
            </a:r>
            <a:r>
              <a:rPr lang="en-US" sz="1100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Create Teams to manage groups and projects.  Use Spaces within the Teams for project specific communication.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49FC079-8192-4D9D-B8FB-BDDE79FB7195}"/>
              </a:ext>
            </a:extLst>
          </p:cNvPr>
          <p:cNvSpPr/>
          <p:nvPr/>
        </p:nvSpPr>
        <p:spPr>
          <a:xfrm>
            <a:off x="934823" y="5536664"/>
            <a:ext cx="3917595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75" lvl="2"/>
            <a:r>
              <a:rPr lang="en-US" sz="1100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the bar on the left-hand side to navigate throughout Webex.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7FE7800-5BDE-413D-9CB5-785680EAC574}"/>
              </a:ext>
            </a:extLst>
          </p:cNvPr>
          <p:cNvSpPr/>
          <p:nvPr/>
        </p:nvSpPr>
        <p:spPr>
          <a:xfrm>
            <a:off x="857881" y="9958081"/>
            <a:ext cx="445616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75" lvl="2"/>
            <a:r>
              <a:rPr lang="en-US" sz="1100" kern="14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 your profile picture in the top left corner to access addition options.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C0685D8-63C5-4F5C-80BA-0801B4ABAC1A}"/>
              </a:ext>
            </a:extLst>
          </p:cNvPr>
          <p:cNvSpPr/>
          <p:nvPr/>
        </p:nvSpPr>
        <p:spPr>
          <a:xfrm>
            <a:off x="1015785" y="10381097"/>
            <a:ext cx="380567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75" lvl="2"/>
            <a:r>
              <a:rPr lang="en-US" sz="1100" b="1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Availability </a:t>
            </a:r>
            <a:r>
              <a:rPr lang="en-US" sz="1100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Availability will sync with Outlook and display if you are in a meeting. You can manually set to </a:t>
            </a:r>
            <a:r>
              <a:rPr lang="en-US" sz="1100" b="1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Not Disturb</a:t>
            </a:r>
            <a:r>
              <a:rPr lang="en-US" sz="1100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175" lvl="2"/>
            <a:endParaRPr lang="en-US" sz="1100" b="1" kern="14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75" lvl="2"/>
            <a:r>
              <a:rPr lang="en-US" sz="1100" b="1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 a Status</a:t>
            </a:r>
            <a:r>
              <a:rPr lang="en-US" sz="1100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Select or create a custom status to let people know what you are doing.</a:t>
            </a:r>
          </a:p>
          <a:p>
            <a:pPr marL="3175" lvl="2"/>
            <a:endParaRPr lang="en-US" sz="1100" kern="14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75" lvl="2"/>
            <a:r>
              <a:rPr lang="en-US" sz="1100" b="1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Edit Profile </a:t>
            </a:r>
            <a:r>
              <a:rPr lang="en-US" sz="1100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Change your profile picture or display name.</a:t>
            </a:r>
          </a:p>
          <a:p>
            <a:pPr marL="3175" lvl="2"/>
            <a:endParaRPr lang="en-US" sz="1100" kern="14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75" lvl="2"/>
            <a:r>
              <a:rPr lang="en-US" sz="1100" b="1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Settings</a:t>
            </a:r>
            <a:r>
              <a:rPr lang="en-US" sz="1100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Adjust default Audio / Video selections, Color Theme &amp; Notifications.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63C0295-F2E7-443E-A997-460F1D51A16E}"/>
              </a:ext>
            </a:extLst>
          </p:cNvPr>
          <p:cNvSpPr/>
          <p:nvPr/>
        </p:nvSpPr>
        <p:spPr>
          <a:xfrm>
            <a:off x="5766121" y="5222249"/>
            <a:ext cx="1651104" cy="1954381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marL="3175" lvl="2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Search Bar -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Filter your messages based on selected search criteria. Available options include filtering by specific 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Notification, Unread, People, Favorites, @Mentions, Threads or Flags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(those you’ve flagged for follow up).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C3A2DEC6-34AE-48AC-A4AE-E841E6855F3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661294" y="3241275"/>
            <a:ext cx="849335" cy="92449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30ABBF60-F820-412E-8098-1379FE7913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8526" y="5919723"/>
            <a:ext cx="3562350" cy="37147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1CABE7D4-7F98-4E64-9786-3AB7C96BBD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7038" y="9627021"/>
            <a:ext cx="1422423" cy="295152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EB6122FB-D756-4455-9EB3-26F459FEF57A}"/>
              </a:ext>
            </a:extLst>
          </p:cNvPr>
          <p:cNvSpPr/>
          <p:nvPr/>
        </p:nvSpPr>
        <p:spPr>
          <a:xfrm>
            <a:off x="1867528" y="8125344"/>
            <a:ext cx="3805674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75" lvl="2"/>
            <a:r>
              <a:rPr lang="en-US" sz="1100" b="1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Meetings</a:t>
            </a:r>
            <a:r>
              <a:rPr lang="en-US" sz="1100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See and join upcoming meetings.  Can also jump directly into your personal room or schedule a future meeting.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1A554EB-D714-44A6-BAA9-0FA78718612E}"/>
              </a:ext>
            </a:extLst>
          </p:cNvPr>
          <p:cNvSpPr/>
          <p:nvPr/>
        </p:nvSpPr>
        <p:spPr>
          <a:xfrm>
            <a:off x="1879352" y="7711862"/>
            <a:ext cx="373933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75" lvl="2"/>
            <a:r>
              <a:rPr lang="en-US" sz="1100" b="1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Contacts</a:t>
            </a:r>
            <a:r>
              <a:rPr lang="en-US" sz="1100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Organize frequently used contacts for quick access.  You can also create custom contacts.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5155AE4-BEDB-43F5-AED8-57F0BF282781}"/>
              </a:ext>
            </a:extLst>
          </p:cNvPr>
          <p:cNvSpPr/>
          <p:nvPr/>
        </p:nvSpPr>
        <p:spPr>
          <a:xfrm>
            <a:off x="0" y="1305684"/>
            <a:ext cx="7772400" cy="1175581"/>
          </a:xfrm>
          <a:prstGeom prst="rect">
            <a:avLst/>
          </a:prstGeom>
          <a:solidFill>
            <a:srgbClr val="0121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79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83FEE91-ACC7-43CC-8B32-9B4DF30C664A}"/>
              </a:ext>
            </a:extLst>
          </p:cNvPr>
          <p:cNvSpPr txBox="1"/>
          <p:nvPr/>
        </p:nvSpPr>
        <p:spPr>
          <a:xfrm>
            <a:off x="249528" y="1903289"/>
            <a:ext cx="7362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dirty="0">
                <a:solidFill>
                  <a:schemeClr val="bg1"/>
                </a:solidFill>
                <a:latin typeface="HelveticaNeueLT Pro 55 Roman" panose="020B0604020202020204" pitchFamily="34" charset="0"/>
                <a:cs typeface="Calibri" panose="020F0502020204030204" pitchFamily="34" charset="0"/>
              </a:rPr>
              <a:t>Quick Reference Guide with Detailed Steps </a:t>
            </a:r>
            <a:br>
              <a:rPr lang="en-US" sz="1500" dirty="0">
                <a:solidFill>
                  <a:schemeClr val="bg1"/>
                </a:solidFill>
                <a:latin typeface="HelveticaNeueLT Pro 55 Roman" panose="020B0604020202020204" pitchFamily="34" charset="0"/>
                <a:cs typeface="Calibri" panose="020F0502020204030204" pitchFamily="34" charset="0"/>
              </a:rPr>
            </a:br>
            <a:r>
              <a:rPr lang="en-US" sz="1500" dirty="0">
                <a:solidFill>
                  <a:schemeClr val="bg1"/>
                </a:solidFill>
                <a:latin typeface="HelveticaNeueLT Pro 55 Roman" panose="020B0604020202020204" pitchFamily="34" charset="0"/>
                <a:cs typeface="Calibri" panose="020F0502020204030204" pitchFamily="34" charset="0"/>
              </a:rPr>
              <a:t>for Navigating Webex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946EFCB-DDB5-46D9-887F-EE10F6672820}"/>
              </a:ext>
            </a:extLst>
          </p:cNvPr>
          <p:cNvSpPr/>
          <p:nvPr/>
        </p:nvSpPr>
        <p:spPr>
          <a:xfrm>
            <a:off x="743823" y="1361095"/>
            <a:ext cx="6426144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HelveticaNeueLT Pro 55 Roman" panose="020B0604020202020204" pitchFamily="34" charset="0"/>
                <a:cs typeface="Calibri" panose="020F0502020204030204" pitchFamily="34" charset="0"/>
              </a:rPr>
              <a:t>Webex – Overview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2422289-42EB-4FB2-A84D-BA45F1932ACB}"/>
              </a:ext>
            </a:extLst>
          </p:cNvPr>
          <p:cNvCxnSpPr>
            <a:cxnSpLocks/>
          </p:cNvCxnSpPr>
          <p:nvPr/>
        </p:nvCxnSpPr>
        <p:spPr>
          <a:xfrm>
            <a:off x="315929" y="5028719"/>
            <a:ext cx="6893653" cy="0"/>
          </a:xfrm>
          <a:prstGeom prst="line">
            <a:avLst/>
          </a:prstGeom>
          <a:ln>
            <a:solidFill>
              <a:srgbClr val="012155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D1D4B4E0-B27E-4900-8CDA-F6FABA98DBC6}"/>
              </a:ext>
            </a:extLst>
          </p:cNvPr>
          <p:cNvCxnSpPr>
            <a:cxnSpLocks/>
          </p:cNvCxnSpPr>
          <p:nvPr/>
        </p:nvCxnSpPr>
        <p:spPr>
          <a:xfrm>
            <a:off x="249528" y="9451166"/>
            <a:ext cx="6920439" cy="0"/>
          </a:xfrm>
          <a:prstGeom prst="line">
            <a:avLst/>
          </a:prstGeom>
          <a:ln>
            <a:solidFill>
              <a:srgbClr val="012155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Picture 2" descr="ChooseVA">
            <a:extLst>
              <a:ext uri="{FF2B5EF4-FFF2-40B4-BE49-F238E27FC236}">
                <a16:creationId xmlns:a16="http://schemas.microsoft.com/office/drawing/2014/main" id="{6AD4B55A-C0D0-41B8-B6F6-221BD277A6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9517" y="96299"/>
            <a:ext cx="5364183" cy="1136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ACD6248-E11C-4157-BB8C-6A51D48248F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44592" y="2795602"/>
            <a:ext cx="4020055" cy="18539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0C20D49-84D0-467D-9DEB-0B271BE5D67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1761" y="6503155"/>
            <a:ext cx="1571058" cy="24467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2246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0B66672-1C53-446E-95D7-AE5F0D4FE4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1252" y="3788119"/>
            <a:ext cx="1628775" cy="49815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EABD90FD-C524-4B16-965A-CA290E2967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481" y="8703324"/>
            <a:ext cx="2402924" cy="225882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84106DE-1062-4E46-B6EC-CF1B6C7A91B3}"/>
              </a:ext>
            </a:extLst>
          </p:cNvPr>
          <p:cNvSpPr/>
          <p:nvPr/>
        </p:nvSpPr>
        <p:spPr>
          <a:xfrm>
            <a:off x="956371" y="797665"/>
            <a:ext cx="585965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>
                <a:cs typeface="Calibri" panose="020F0502020204030204" pitchFamily="34" charset="0"/>
              </a:rPr>
              <a:t> </a:t>
            </a:r>
            <a:endParaRPr lang="en-US" sz="1200">
              <a:effectLst/>
              <a:cs typeface="Calibri" panose="020F050202020403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0D69ED7-33CB-0648-8A14-4405261FF6A7}"/>
              </a:ext>
            </a:extLst>
          </p:cNvPr>
          <p:cNvSpPr txBox="1"/>
          <p:nvPr/>
        </p:nvSpPr>
        <p:spPr>
          <a:xfrm>
            <a:off x="963614" y="1843694"/>
            <a:ext cx="57226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Settings</a:t>
            </a:r>
            <a:r>
              <a:rPr lang="en-US" sz="1400" b="1" dirty="0">
                <a:solidFill>
                  <a:srgbClr val="0B4C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17C3FA42-01C5-E742-B805-97B1709ED4C9}"/>
              </a:ext>
            </a:extLst>
          </p:cNvPr>
          <p:cNvSpPr/>
          <p:nvPr/>
        </p:nvSpPr>
        <p:spPr>
          <a:xfrm>
            <a:off x="597854" y="1797168"/>
            <a:ext cx="365760" cy="36576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1F62511-5BC4-4B89-AD9A-F166C59550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/>
        </p:blipFill>
        <p:spPr bwMode="auto">
          <a:xfrm>
            <a:off x="626829" y="5078877"/>
            <a:ext cx="1878918" cy="25492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B4924C5-01E4-4E5E-BF3C-72BEA99ADAA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8975" y="3044155"/>
            <a:ext cx="1926772" cy="17226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4AF2D64-CFAB-476F-AC94-188BDBE09DA0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b="8624"/>
          <a:stretch/>
        </p:blipFill>
        <p:spPr>
          <a:xfrm>
            <a:off x="5066547" y="1999019"/>
            <a:ext cx="1920552" cy="26882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2" name="Rectangle 51">
            <a:extLst>
              <a:ext uri="{FF2B5EF4-FFF2-40B4-BE49-F238E27FC236}">
                <a16:creationId xmlns:a16="http://schemas.microsoft.com/office/drawing/2014/main" id="{DDD0893B-0D27-4683-9FAE-905828D80D77}"/>
              </a:ext>
            </a:extLst>
          </p:cNvPr>
          <p:cNvSpPr/>
          <p:nvPr/>
        </p:nvSpPr>
        <p:spPr>
          <a:xfrm>
            <a:off x="946238" y="2133362"/>
            <a:ext cx="373933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75" lvl="2"/>
            <a:r>
              <a:rPr lang="en-US" sz="1100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 additional options after selecting your profile image &gt; Settings. Select the desired tab to adjust settings.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40842787-0769-44A6-8B81-9AF0BDCD3CB5}"/>
              </a:ext>
            </a:extLst>
          </p:cNvPr>
          <p:cNvCxnSpPr>
            <a:cxnSpLocks/>
          </p:cNvCxnSpPr>
          <p:nvPr/>
        </p:nvCxnSpPr>
        <p:spPr>
          <a:xfrm>
            <a:off x="2819982" y="5683740"/>
            <a:ext cx="283423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9F62FA83-15DF-496E-9277-CC2AA32470E6}"/>
              </a:ext>
            </a:extLst>
          </p:cNvPr>
          <p:cNvCxnSpPr/>
          <p:nvPr/>
        </p:nvCxnSpPr>
        <p:spPr>
          <a:xfrm flipV="1">
            <a:off x="2537060" y="6695061"/>
            <a:ext cx="260945" cy="1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7E707913-9051-4826-99B3-69A011BEF785}"/>
              </a:ext>
            </a:extLst>
          </p:cNvPr>
          <p:cNvCxnSpPr>
            <a:cxnSpLocks/>
          </p:cNvCxnSpPr>
          <p:nvPr/>
        </p:nvCxnSpPr>
        <p:spPr>
          <a:xfrm flipV="1">
            <a:off x="2815904" y="5683740"/>
            <a:ext cx="13414" cy="1025667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E9DABEDF-2378-44B0-88AE-7D12B6EDD549}"/>
              </a:ext>
            </a:extLst>
          </p:cNvPr>
          <p:cNvCxnSpPr>
            <a:cxnSpLocks/>
          </p:cNvCxnSpPr>
          <p:nvPr/>
        </p:nvCxnSpPr>
        <p:spPr>
          <a:xfrm>
            <a:off x="2776734" y="7817194"/>
            <a:ext cx="326671" cy="431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60D0A98A-11D1-433A-A303-2521257B0D86}"/>
              </a:ext>
            </a:extLst>
          </p:cNvPr>
          <p:cNvCxnSpPr>
            <a:cxnSpLocks/>
          </p:cNvCxnSpPr>
          <p:nvPr/>
        </p:nvCxnSpPr>
        <p:spPr>
          <a:xfrm>
            <a:off x="2478130" y="10024354"/>
            <a:ext cx="280150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AAE48D60-1F02-41F4-A74E-4D11AE18F29C}"/>
              </a:ext>
            </a:extLst>
          </p:cNvPr>
          <p:cNvCxnSpPr>
            <a:cxnSpLocks/>
          </p:cNvCxnSpPr>
          <p:nvPr/>
        </p:nvCxnSpPr>
        <p:spPr>
          <a:xfrm flipV="1">
            <a:off x="2756427" y="7818503"/>
            <a:ext cx="12082" cy="2205851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1E807837-6E7F-466A-BEEC-05500F4D6BB5}"/>
              </a:ext>
            </a:extLst>
          </p:cNvPr>
          <p:cNvCxnSpPr>
            <a:cxnSpLocks/>
          </p:cNvCxnSpPr>
          <p:nvPr/>
        </p:nvCxnSpPr>
        <p:spPr>
          <a:xfrm>
            <a:off x="4799269" y="3518953"/>
            <a:ext cx="282230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24FEEE7D-FE95-4981-A8D2-64642D38533B}"/>
              </a:ext>
            </a:extLst>
          </p:cNvPr>
          <p:cNvCxnSpPr>
            <a:cxnSpLocks/>
          </p:cNvCxnSpPr>
          <p:nvPr/>
        </p:nvCxnSpPr>
        <p:spPr>
          <a:xfrm>
            <a:off x="4574090" y="4509261"/>
            <a:ext cx="225179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76328905-3BE0-494B-B588-AFBB2B50A356}"/>
              </a:ext>
            </a:extLst>
          </p:cNvPr>
          <p:cNvCxnSpPr>
            <a:cxnSpLocks/>
          </p:cNvCxnSpPr>
          <p:nvPr/>
        </p:nvCxnSpPr>
        <p:spPr>
          <a:xfrm>
            <a:off x="4601288" y="6071712"/>
            <a:ext cx="293929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8E83B98A-F9C3-42A5-9FFE-65B852041896}"/>
              </a:ext>
            </a:extLst>
          </p:cNvPr>
          <p:cNvCxnSpPr>
            <a:cxnSpLocks/>
          </p:cNvCxnSpPr>
          <p:nvPr/>
        </p:nvCxnSpPr>
        <p:spPr>
          <a:xfrm>
            <a:off x="4895217" y="6801552"/>
            <a:ext cx="207786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339B2C43-A306-408C-9594-DC9EA098D06F}"/>
              </a:ext>
            </a:extLst>
          </p:cNvPr>
          <p:cNvCxnSpPr>
            <a:cxnSpLocks/>
          </p:cNvCxnSpPr>
          <p:nvPr/>
        </p:nvCxnSpPr>
        <p:spPr>
          <a:xfrm flipV="1">
            <a:off x="4895217" y="6088511"/>
            <a:ext cx="0" cy="713041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33E99500-5F94-4124-8E82-01912E27BEFF}"/>
              </a:ext>
            </a:extLst>
          </p:cNvPr>
          <p:cNvSpPr/>
          <p:nvPr/>
        </p:nvSpPr>
        <p:spPr>
          <a:xfrm>
            <a:off x="0" y="6067"/>
            <a:ext cx="7809747" cy="1175581"/>
          </a:xfrm>
          <a:prstGeom prst="rect">
            <a:avLst/>
          </a:prstGeom>
          <a:solidFill>
            <a:srgbClr val="0121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79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FA2CF87-B762-474D-BE35-BCD7E6AB3F8C}"/>
              </a:ext>
            </a:extLst>
          </p:cNvPr>
          <p:cNvSpPr txBox="1"/>
          <p:nvPr/>
        </p:nvSpPr>
        <p:spPr>
          <a:xfrm>
            <a:off x="251498" y="603672"/>
            <a:ext cx="739787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dirty="0">
                <a:solidFill>
                  <a:schemeClr val="bg1"/>
                </a:solidFill>
                <a:latin typeface="HelveticaNeueLT Pro 55 Roman" panose="020B0604020202020204" pitchFamily="34" charset="0"/>
                <a:cs typeface="Calibri" panose="020F0502020204030204" pitchFamily="34" charset="0"/>
              </a:rPr>
              <a:t>Quick Reference Guide with Detailed Steps </a:t>
            </a:r>
            <a:br>
              <a:rPr lang="en-US" sz="1500" dirty="0">
                <a:solidFill>
                  <a:schemeClr val="bg1"/>
                </a:solidFill>
                <a:latin typeface="HelveticaNeueLT Pro 55 Roman" panose="020B0604020202020204" pitchFamily="34" charset="0"/>
                <a:cs typeface="Calibri" panose="020F0502020204030204" pitchFamily="34" charset="0"/>
              </a:rPr>
            </a:br>
            <a:r>
              <a:rPr lang="en-US" sz="1500" dirty="0">
                <a:solidFill>
                  <a:schemeClr val="bg1"/>
                </a:solidFill>
                <a:latin typeface="HelveticaNeueLT Pro 55 Roman" panose="020B0604020202020204" pitchFamily="34" charset="0"/>
                <a:cs typeface="Calibri" panose="020F0502020204030204" pitchFamily="34" charset="0"/>
              </a:rPr>
              <a:t>for Navigating Webex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167AEA4A-7A65-455B-9C93-0B92E3B0508D}"/>
              </a:ext>
            </a:extLst>
          </p:cNvPr>
          <p:cNvSpPr/>
          <p:nvPr/>
        </p:nvSpPr>
        <p:spPr>
          <a:xfrm>
            <a:off x="750292" y="61478"/>
            <a:ext cx="6457022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HelveticaNeueLT Pro 55 Roman" panose="020B0604020202020204" pitchFamily="34" charset="0"/>
                <a:cs typeface="Calibri" panose="020F0502020204030204" pitchFamily="34" charset="0"/>
              </a:rPr>
              <a:t>Webex – Overview</a:t>
            </a:r>
          </a:p>
        </p:txBody>
      </p:sp>
      <p:cxnSp>
        <p:nvCxnSpPr>
          <p:cNvPr id="21" name="Connector: Elbow 20">
            <a:extLst>
              <a:ext uri="{FF2B5EF4-FFF2-40B4-BE49-F238E27FC236}">
                <a16:creationId xmlns:a16="http://schemas.microsoft.com/office/drawing/2014/main" id="{E04A8379-A7D5-420B-BEE1-9A93D2BC8864}"/>
              </a:ext>
            </a:extLst>
          </p:cNvPr>
          <p:cNvCxnSpPr>
            <a:cxnSpLocks/>
            <a:stCxn id="11" idx="3"/>
          </p:cNvCxnSpPr>
          <p:nvPr/>
        </p:nvCxnSpPr>
        <p:spPr>
          <a:xfrm>
            <a:off x="2505747" y="3905477"/>
            <a:ext cx="555276" cy="155559"/>
          </a:xfrm>
          <a:prstGeom prst="bentConnector3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EBBB48E5-EAA8-4B8E-B816-99A250A63FC0}"/>
              </a:ext>
            </a:extLst>
          </p:cNvPr>
          <p:cNvCxnSpPr>
            <a:cxnSpLocks/>
          </p:cNvCxnSpPr>
          <p:nvPr/>
        </p:nvCxnSpPr>
        <p:spPr>
          <a:xfrm flipV="1">
            <a:off x="4784317" y="3518953"/>
            <a:ext cx="0" cy="99030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Picture 26">
            <a:extLst>
              <a:ext uri="{FF2B5EF4-FFF2-40B4-BE49-F238E27FC236}">
                <a16:creationId xmlns:a16="http://schemas.microsoft.com/office/drawing/2014/main" id="{85C51216-E07B-4FF4-A5BA-9BB93B79B2B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66547" y="5110311"/>
            <a:ext cx="2323101" cy="27081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CE0DDD3B-1939-4681-8064-9474F8B9FDBA}"/>
              </a:ext>
            </a:extLst>
          </p:cNvPr>
          <p:cNvSpPr/>
          <p:nvPr/>
        </p:nvSpPr>
        <p:spPr>
          <a:xfrm>
            <a:off x="963614" y="10137913"/>
            <a:ext cx="475572" cy="95416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1619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EB417389142B439F7ABFCCDC517BE4" ma:contentTypeVersion="13" ma:contentTypeDescription="Create a new document." ma:contentTypeScope="" ma:versionID="4023dfb69dbcf30af038019197cf1eb5">
  <xsd:schema xmlns:xsd="http://www.w3.org/2001/XMLSchema" xmlns:xs="http://www.w3.org/2001/XMLSchema" xmlns:p="http://schemas.microsoft.com/office/2006/metadata/properties" xmlns:ns2="f57229c3-d91c-47f7-ac66-dfbc81978b0c" xmlns:ns3="9192d66f-c360-4b12-9e8a-6d9ecc4ba57b" targetNamespace="http://schemas.microsoft.com/office/2006/metadata/properties" ma:root="true" ma:fieldsID="6e2e597173f4606911625ad84842b09d" ns2:_="" ns3:_="">
    <xsd:import namespace="f57229c3-d91c-47f7-ac66-dfbc81978b0c"/>
    <xsd:import namespace="9192d66f-c360-4b12-9e8a-6d9ecc4ba5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7229c3-d91c-47f7-ac66-dfbc81978b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92d66f-c360-4b12-9e8a-6d9ecc4ba57b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60A0C0F-4878-49D5-B6B2-7A014E3FA3B2}">
  <ds:schemaRefs>
    <ds:schemaRef ds:uri="9192d66f-c360-4b12-9e8a-6d9ecc4ba57b"/>
    <ds:schemaRef ds:uri="f57229c3-d91c-47f7-ac66-dfbc81978b0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7007CF9-6C69-4A57-A442-D3CF1C1B4C0E}">
  <ds:schemaRefs>
    <ds:schemaRef ds:uri="9192d66f-c360-4b12-9e8a-6d9ecc4ba57b"/>
    <ds:schemaRef ds:uri="f57229c3-d91c-47f7-ac66-dfbc81978b0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E8DC1F62-8D26-4DBC-AEBE-47E289FB2DD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720</TotalTime>
  <Words>317</Words>
  <Application>Microsoft Office PowerPoint</Application>
  <PresentationFormat>Custom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HelveticaNeueLT Pro 55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Maxfield, Jennifer</dc:creator>
  <cp:lastModifiedBy>Kelly, Daniel</cp:lastModifiedBy>
  <cp:revision>15</cp:revision>
  <dcterms:created xsi:type="dcterms:W3CDTF">2018-06-16T11:01:54Z</dcterms:created>
  <dcterms:modified xsi:type="dcterms:W3CDTF">2022-09-13T15:17:22Z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0x010100F8EB417389142B439F7ABFCCDC517BE4</vt:lpwstr>
  </property>
</Properties>
</file>