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 id="258" r:id="rId6"/>
  </p:sldIdLst>
  <p:sldSz cx="7772400" cy="128016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2448" userDrawn="1">
          <p15:clr>
            <a:srgbClr val="A4A3A4"/>
          </p15:clr>
        </p15:guide>
        <p15:guide id="3" pos="1056" userDrawn="1">
          <p15:clr>
            <a:srgbClr val="A4A3A4"/>
          </p15:clr>
        </p15:guide>
        <p15:guide id="4" pos="5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xfield, Jen" initials="MJ" lastIdx="2" clrIdx="0">
    <p:extLst>
      <p:ext uri="{19B8F6BF-5375-455C-9EA6-DF929625EA0E}">
        <p15:presenceInfo xmlns:p15="http://schemas.microsoft.com/office/powerpoint/2012/main" userId="S::maxfielj@wwt.com::0a02e96e-5d07-45ac-a86c-4eb002982a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7F7F7"/>
    <a:srgbClr val="014667"/>
    <a:srgbClr val="4472C4"/>
    <a:srgbClr val="7E7F81"/>
    <a:srgbClr val="7B7C7E"/>
    <a:srgbClr val="EF2E24"/>
    <a:srgbClr val="29CE4B"/>
    <a:srgbClr val="E70000"/>
    <a:srgbClr val="062968"/>
    <a:srgbClr val="00B0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10"/>
    <p:restoredTop sz="96208"/>
  </p:normalViewPr>
  <p:slideViewPr>
    <p:cSldViewPr snapToGrid="0" snapToObjects="1" showGuides="1">
      <p:cViewPr>
        <p:scale>
          <a:sx n="100" d="100"/>
          <a:sy n="100" d="100"/>
        </p:scale>
        <p:origin x="900" y="-2592"/>
      </p:cViewPr>
      <p:guideLst>
        <p:guide orient="horz" pos="4032"/>
        <p:guide pos="2448"/>
        <p:guide pos="1056"/>
        <p:guide pos="5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2095078"/>
            <a:ext cx="6606540" cy="445685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6723804"/>
            <a:ext cx="5829300" cy="3090756"/>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0359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63106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681567"/>
            <a:ext cx="1675924"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681567"/>
            <a:ext cx="4930616"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3656936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48067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3191514"/>
            <a:ext cx="6703695" cy="5325109"/>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8567000"/>
            <a:ext cx="6703695" cy="2800349"/>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86408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C24C4A-986D-2D40-A478-25089DC83F7E}"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800220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681570"/>
            <a:ext cx="670369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3138171"/>
            <a:ext cx="3288089" cy="1537969"/>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4676140"/>
            <a:ext cx="3288089"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3138171"/>
            <a:ext cx="3304282" cy="1537969"/>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4676140"/>
            <a:ext cx="3304282"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C24C4A-986D-2D40-A478-25089DC83F7E}" type="datetimeFigureOut">
              <a:rPr lang="en-US" smtClean="0"/>
              <a:t>10/6/2022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58930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C24C4A-986D-2D40-A478-25089DC83F7E}" type="datetimeFigureOut">
              <a:rPr lang="en-US" smtClean="0"/>
              <a:t>10/6/2022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97831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C24C4A-986D-2D40-A478-25089DC83F7E}" type="datetimeFigureOut">
              <a:rPr lang="en-US" smtClean="0"/>
              <a:t>10/6/2022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1606450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853440"/>
            <a:ext cx="2506801" cy="298704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843196"/>
            <a:ext cx="3934778" cy="909743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840480"/>
            <a:ext cx="2506801" cy="7114964"/>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73C24C4A-986D-2D40-A478-25089DC83F7E}"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4031492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853440"/>
            <a:ext cx="2506801" cy="298704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843196"/>
            <a:ext cx="3934778" cy="909743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840480"/>
            <a:ext cx="2506801" cy="7114964"/>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73C24C4A-986D-2D40-A478-25089DC83F7E}"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973942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681570"/>
            <a:ext cx="670369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3407833"/>
            <a:ext cx="670369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11865189"/>
            <a:ext cx="1748790" cy="681567"/>
          </a:xfrm>
          <a:prstGeom prst="rect">
            <a:avLst/>
          </a:prstGeom>
        </p:spPr>
        <p:txBody>
          <a:bodyPr vert="horz" lIns="91440" tIns="45720" rIns="91440" bIns="45720" rtlCol="0" anchor="ctr"/>
          <a:lstStyle>
            <a:lvl1pPr algn="l">
              <a:defRPr sz="1020">
                <a:solidFill>
                  <a:schemeClr val="tx1">
                    <a:tint val="75000"/>
                  </a:schemeClr>
                </a:solidFill>
              </a:defRPr>
            </a:lvl1pPr>
          </a:lstStyle>
          <a:p>
            <a:fld id="{73C24C4A-986D-2D40-A478-25089DC83F7E}" type="datetimeFigureOut">
              <a:rPr lang="en-US" smtClean="0"/>
              <a:t>10/6/2022</a:t>
            </a:fld>
            <a:endParaRPr lang="en-US"/>
          </a:p>
        </p:txBody>
      </p:sp>
      <p:sp>
        <p:nvSpPr>
          <p:cNvPr id="5" name="Footer Placeholder 4"/>
          <p:cNvSpPr>
            <a:spLocks noGrp="1"/>
          </p:cNvSpPr>
          <p:nvPr>
            <p:ph type="ftr" sz="quarter" idx="3"/>
          </p:nvPr>
        </p:nvSpPr>
        <p:spPr>
          <a:xfrm>
            <a:off x="2574608" y="11865189"/>
            <a:ext cx="2623185" cy="68156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11865189"/>
            <a:ext cx="1748790" cy="681567"/>
          </a:xfrm>
          <a:prstGeom prst="rect">
            <a:avLst/>
          </a:prstGeom>
        </p:spPr>
        <p:txBody>
          <a:bodyPr vert="horz" lIns="91440" tIns="45720" rIns="91440" bIns="45720" rtlCol="0" anchor="ctr"/>
          <a:lstStyle>
            <a:lvl1pPr algn="r">
              <a:defRPr sz="1020">
                <a:solidFill>
                  <a:schemeClr val="tx1">
                    <a:tint val="75000"/>
                  </a:schemeClr>
                </a:solidFill>
              </a:defRPr>
            </a:lvl1pPr>
          </a:lstStyle>
          <a:p>
            <a:fld id="{B4180513-960B-CA48-BCDB-DD2966EEE269}" type="slidenum">
              <a:rPr lang="en-US" smtClean="0"/>
              <a:t>‹#›</a:t>
            </a:fld>
            <a:endParaRPr lang="en-US"/>
          </a:p>
        </p:txBody>
      </p:sp>
    </p:spTree>
    <p:extLst>
      <p:ext uri="{BB962C8B-B14F-4D97-AF65-F5344CB8AC3E}">
        <p14:creationId xmlns:p14="http://schemas.microsoft.com/office/powerpoint/2010/main" val="2574680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E735196A-9B11-4FF0-A529-8CEB7CE6A82D}"/>
              </a:ext>
            </a:extLst>
          </p:cNvPr>
          <p:cNvPicPr>
            <a:picLocks noChangeAspect="1"/>
          </p:cNvPicPr>
          <p:nvPr/>
        </p:nvPicPr>
        <p:blipFill>
          <a:blip r:embed="rId2"/>
          <a:stretch>
            <a:fillRect/>
          </a:stretch>
        </p:blipFill>
        <p:spPr>
          <a:xfrm>
            <a:off x="4006968" y="2507208"/>
            <a:ext cx="1713421" cy="2344862"/>
          </a:xfrm>
          <a:prstGeom prst="rect">
            <a:avLst/>
          </a:prstGeom>
          <a:ln>
            <a:noFill/>
          </a:ln>
          <a:effectLst>
            <a:outerShdw blurRad="292100" dist="139700" dir="2700000" algn="tl" rotWithShape="0">
              <a:srgbClr val="333333">
                <a:alpha val="65000"/>
              </a:srgbClr>
            </a:outerShdw>
          </a:effectLst>
        </p:spPr>
      </p:pic>
      <p:pic>
        <p:nvPicPr>
          <p:cNvPr id="27" name="Picture 26">
            <a:extLst>
              <a:ext uri="{FF2B5EF4-FFF2-40B4-BE49-F238E27FC236}">
                <a16:creationId xmlns:a16="http://schemas.microsoft.com/office/drawing/2014/main" id="{C7BD9AED-EF55-4FD0-89E9-D57B8303553F}"/>
              </a:ext>
            </a:extLst>
          </p:cNvPr>
          <p:cNvPicPr>
            <a:picLocks noChangeAspect="1"/>
          </p:cNvPicPr>
          <p:nvPr/>
        </p:nvPicPr>
        <p:blipFill>
          <a:blip r:embed="rId3"/>
          <a:stretch>
            <a:fillRect/>
          </a:stretch>
        </p:blipFill>
        <p:spPr>
          <a:xfrm>
            <a:off x="1467989" y="6876253"/>
            <a:ext cx="4966543" cy="3733938"/>
          </a:xfrm>
          <a:prstGeom prst="rect">
            <a:avLst/>
          </a:prstGeom>
          <a:ln>
            <a:noFill/>
          </a:ln>
          <a:effectLst>
            <a:outerShdw blurRad="292100" dist="139700" dir="2700000" algn="tl" rotWithShape="0">
              <a:srgbClr val="333333">
                <a:alpha val="65000"/>
              </a:srgbClr>
            </a:outerShdw>
          </a:effectLst>
        </p:spPr>
      </p:pic>
      <p:pic>
        <p:nvPicPr>
          <p:cNvPr id="15" name="Picture 14">
            <a:extLst>
              <a:ext uri="{FF2B5EF4-FFF2-40B4-BE49-F238E27FC236}">
                <a16:creationId xmlns:a16="http://schemas.microsoft.com/office/drawing/2014/main" id="{83C9362C-FF7C-4696-BE4B-FE7F1C46AAEB}"/>
              </a:ext>
            </a:extLst>
          </p:cNvPr>
          <p:cNvPicPr>
            <a:picLocks noChangeAspect="1"/>
          </p:cNvPicPr>
          <p:nvPr/>
        </p:nvPicPr>
        <p:blipFill>
          <a:blip r:embed="rId4"/>
          <a:stretch>
            <a:fillRect/>
          </a:stretch>
        </p:blipFill>
        <p:spPr>
          <a:xfrm>
            <a:off x="1577310" y="10939544"/>
            <a:ext cx="2429658" cy="1603073"/>
          </a:xfrm>
          <a:prstGeom prst="rect">
            <a:avLst/>
          </a:prstGeom>
          <a:ln>
            <a:noFill/>
          </a:ln>
          <a:effectLst>
            <a:outerShdw blurRad="292100" dist="139700" dir="2700000" algn="tl" rotWithShape="0">
              <a:srgbClr val="333333">
                <a:alpha val="65000"/>
              </a:srgbClr>
            </a:outerShdw>
          </a:effectLst>
        </p:spPr>
      </p:pic>
      <p:pic>
        <p:nvPicPr>
          <p:cNvPr id="11" name="Picture 10">
            <a:extLst>
              <a:ext uri="{FF2B5EF4-FFF2-40B4-BE49-F238E27FC236}">
                <a16:creationId xmlns:a16="http://schemas.microsoft.com/office/drawing/2014/main" id="{96B7F2F7-2FD7-4F50-8EB9-95281DC97E96}"/>
              </a:ext>
            </a:extLst>
          </p:cNvPr>
          <p:cNvPicPr>
            <a:picLocks noChangeAspect="1"/>
          </p:cNvPicPr>
          <p:nvPr/>
        </p:nvPicPr>
        <p:blipFill>
          <a:blip r:embed="rId5"/>
          <a:stretch>
            <a:fillRect/>
          </a:stretch>
        </p:blipFill>
        <p:spPr>
          <a:xfrm>
            <a:off x="4313053" y="5325616"/>
            <a:ext cx="2033622" cy="1421439"/>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D84106DE-1062-4E46-B6EC-CF1B6C7A91B3}"/>
              </a:ext>
            </a:extLst>
          </p:cNvPr>
          <p:cNvSpPr/>
          <p:nvPr/>
        </p:nvSpPr>
        <p:spPr>
          <a:xfrm>
            <a:off x="8238914" y="3164006"/>
            <a:ext cx="5859658" cy="276999"/>
          </a:xfrm>
          <a:prstGeom prst="rect">
            <a:avLst/>
          </a:prstGeom>
        </p:spPr>
        <p:txBody>
          <a:bodyPr wrap="square">
            <a:spAutoFit/>
          </a:bodyPr>
          <a:lstStyle/>
          <a:p>
            <a:pPr algn="ctr"/>
            <a:r>
              <a:rPr lang="en-US" sz="1200" dirty="0">
                <a:latin typeface="HelveticaNeueLT Pro 55 Roman" panose="020B0604020202020204" pitchFamily="34" charset="0"/>
                <a:cs typeface="Calibri" panose="020F0502020204030204" pitchFamily="34" charset="0"/>
              </a:rPr>
              <a:t> </a:t>
            </a:r>
            <a:endParaRPr lang="en-US" sz="1200" dirty="0">
              <a:effectLst/>
              <a:latin typeface="HelveticaNeueLT Pro 55 Roman" panose="020B0604020202020204" pitchFamily="34" charset="0"/>
              <a:cs typeface="Calibri" panose="020F0502020204030204" pitchFamily="34" charset="0"/>
            </a:endParaRPr>
          </a:p>
        </p:txBody>
      </p:sp>
      <p:sp>
        <p:nvSpPr>
          <p:cNvPr id="53" name="TextBox 52">
            <a:extLst>
              <a:ext uri="{FF2B5EF4-FFF2-40B4-BE49-F238E27FC236}">
                <a16:creationId xmlns:a16="http://schemas.microsoft.com/office/drawing/2014/main" id="{24DD49DA-7B83-A442-A2FB-7BB15A51F24E}"/>
              </a:ext>
            </a:extLst>
          </p:cNvPr>
          <p:cNvSpPr txBox="1"/>
          <p:nvPr/>
        </p:nvSpPr>
        <p:spPr>
          <a:xfrm>
            <a:off x="1161294" y="2654312"/>
            <a:ext cx="2126725" cy="1265539"/>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Enable Breakout Session</a:t>
            </a:r>
          </a:p>
          <a:p>
            <a:endParaRPr lang="en-US" sz="500" b="1" dirty="0">
              <a:latin typeface="HelveticaNeueLT Pro 55 Roman" panose="020B0604020202020204" pitchFamily="34" charset="0"/>
              <a:cs typeface="Calibri" panose="020F0502020204030204" pitchFamily="34" charset="0"/>
            </a:endParaRPr>
          </a:p>
          <a:p>
            <a:pPr>
              <a:lnSpc>
                <a:spcPct val="110000"/>
              </a:lnSpc>
            </a:pPr>
            <a:r>
              <a:rPr lang="en-US" sz="1050" dirty="0">
                <a:latin typeface="HelveticaNeueLT Pro 55 Roman" panose="020B0604020202020204" pitchFamily="34" charset="0"/>
                <a:cs typeface="Calibri" panose="020F0502020204030204" pitchFamily="34" charset="0"/>
              </a:rPr>
              <a:t>Access Breakout Sessions by selecting the … on the lower bar. Select the slider to enable Breakout Sessions.</a:t>
            </a:r>
          </a:p>
        </p:txBody>
      </p:sp>
      <p:sp>
        <p:nvSpPr>
          <p:cNvPr id="14" name="TextBox 13">
            <a:extLst>
              <a:ext uri="{FF2B5EF4-FFF2-40B4-BE49-F238E27FC236}">
                <a16:creationId xmlns:a16="http://schemas.microsoft.com/office/drawing/2014/main" id="{70D69ED7-33CB-0648-8A14-4405261FF6A7}"/>
              </a:ext>
            </a:extLst>
          </p:cNvPr>
          <p:cNvSpPr txBox="1"/>
          <p:nvPr/>
        </p:nvSpPr>
        <p:spPr>
          <a:xfrm>
            <a:off x="1213324" y="5357541"/>
            <a:ext cx="5722627" cy="292388"/>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Breakout Session Assignments</a:t>
            </a:r>
          </a:p>
        </p:txBody>
      </p:sp>
      <p:cxnSp>
        <p:nvCxnSpPr>
          <p:cNvPr id="40" name="Straight Connector 39">
            <a:extLst>
              <a:ext uri="{FF2B5EF4-FFF2-40B4-BE49-F238E27FC236}">
                <a16:creationId xmlns:a16="http://schemas.microsoft.com/office/drawing/2014/main" id="{E43DAB62-33BB-044F-9C84-C3486B895B2A}"/>
              </a:ext>
            </a:extLst>
          </p:cNvPr>
          <p:cNvCxnSpPr>
            <a:cxnSpLocks/>
          </p:cNvCxnSpPr>
          <p:nvPr/>
        </p:nvCxnSpPr>
        <p:spPr>
          <a:xfrm>
            <a:off x="435673" y="5078919"/>
            <a:ext cx="6893653" cy="0"/>
          </a:xfrm>
          <a:prstGeom prst="line">
            <a:avLst/>
          </a:prstGeom>
          <a:ln>
            <a:solidFill>
              <a:srgbClr val="014667"/>
            </a:solidFill>
            <a:prstDash val="dash"/>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17C3FA42-01C5-E742-B805-97B1709ED4C9}"/>
              </a:ext>
            </a:extLst>
          </p:cNvPr>
          <p:cNvSpPr/>
          <p:nvPr/>
        </p:nvSpPr>
        <p:spPr>
          <a:xfrm>
            <a:off x="800100" y="5300483"/>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solidFill>
                  <a:schemeClr val="bg1"/>
                </a:solidFill>
                <a:latin typeface="HelveticaNeueLT Pro 55 Roman" panose="020B0604020202020204" pitchFamily="34" charset="0"/>
                <a:cs typeface="Calibri" panose="020F0502020204030204" pitchFamily="34" charset="0"/>
              </a:rPr>
              <a:t>2</a:t>
            </a:r>
          </a:p>
        </p:txBody>
      </p:sp>
      <p:sp>
        <p:nvSpPr>
          <p:cNvPr id="73" name="TextBox 72">
            <a:extLst>
              <a:ext uri="{FF2B5EF4-FFF2-40B4-BE49-F238E27FC236}">
                <a16:creationId xmlns:a16="http://schemas.microsoft.com/office/drawing/2014/main" id="{60949258-EAFE-8845-AE56-443C73DAEA8E}"/>
              </a:ext>
            </a:extLst>
          </p:cNvPr>
          <p:cNvSpPr txBox="1"/>
          <p:nvPr/>
        </p:nvSpPr>
        <p:spPr>
          <a:xfrm>
            <a:off x="1231633" y="5674450"/>
            <a:ext cx="2961548" cy="1061829"/>
          </a:xfrm>
          <a:prstGeom prst="rect">
            <a:avLst/>
          </a:prstGeom>
          <a:noFill/>
        </p:spPr>
        <p:txBody>
          <a:bodyPr wrap="square" rtlCol="0">
            <a:spAutoFit/>
          </a:bodyPr>
          <a:lstStyle/>
          <a:p>
            <a:r>
              <a:rPr lang="en-US" sz="1050" dirty="0">
                <a:latin typeface="HelveticaNeueLT Pro 55 Roman" panose="020B0604020202020204" pitchFamily="34" charset="0"/>
                <a:cs typeface="Calibri" panose="020F0502020204030204" pitchFamily="34" charset="0"/>
              </a:rPr>
              <a:t>When selecting a Breakout Session button for the first time you will be prompted to choose how many sessions you want to create and if you want automatic assignments.  Choose </a:t>
            </a:r>
            <a:r>
              <a:rPr lang="en-US" sz="1050" b="1" dirty="0">
                <a:latin typeface="HelveticaNeueLT Pro 55 Roman" panose="020B0604020202020204" pitchFamily="34" charset="0"/>
                <a:cs typeface="Calibri" panose="020F0502020204030204" pitchFamily="34" charset="0"/>
              </a:rPr>
              <a:t>Create Assignments </a:t>
            </a:r>
            <a:r>
              <a:rPr lang="en-US" sz="1050" dirty="0">
                <a:latin typeface="HelveticaNeueLT Pro 55 Roman" panose="020B0604020202020204" pitchFamily="34" charset="0"/>
                <a:cs typeface="Calibri" panose="020F0502020204030204" pitchFamily="34" charset="0"/>
              </a:rPr>
              <a:t>to open the </a:t>
            </a:r>
            <a:r>
              <a:rPr lang="en-US" sz="1050" b="1" dirty="0">
                <a:latin typeface="HelveticaNeueLT Pro 55 Roman" panose="020B0604020202020204" pitchFamily="34" charset="0"/>
                <a:cs typeface="Calibri" panose="020F0502020204030204" pitchFamily="34" charset="0"/>
              </a:rPr>
              <a:t>Breakout session assignments</a:t>
            </a:r>
            <a:r>
              <a:rPr lang="en-US" sz="1050" dirty="0">
                <a:latin typeface="HelveticaNeueLT Pro 55 Roman" panose="020B0604020202020204" pitchFamily="34" charset="0"/>
                <a:cs typeface="Calibri" panose="020F0502020204030204" pitchFamily="34" charset="0"/>
              </a:rPr>
              <a:t> window.</a:t>
            </a:r>
          </a:p>
        </p:txBody>
      </p:sp>
      <p:sp>
        <p:nvSpPr>
          <p:cNvPr id="118" name="Rectangle 117">
            <a:extLst>
              <a:ext uri="{FF2B5EF4-FFF2-40B4-BE49-F238E27FC236}">
                <a16:creationId xmlns:a16="http://schemas.microsoft.com/office/drawing/2014/main" id="{E5084F20-A371-124D-A87F-FB49C32EB977}"/>
              </a:ext>
            </a:extLst>
          </p:cNvPr>
          <p:cNvSpPr/>
          <p:nvPr/>
        </p:nvSpPr>
        <p:spPr>
          <a:xfrm>
            <a:off x="4193181" y="10970926"/>
            <a:ext cx="2471053" cy="969496"/>
          </a:xfrm>
          <a:prstGeom prst="rect">
            <a:avLst/>
          </a:prstGeom>
        </p:spPr>
        <p:txBody>
          <a:bodyPr wrap="square">
            <a:spAutoFit/>
          </a:bodyPr>
          <a:lstStyle/>
          <a:p>
            <a:pPr marL="11113" lvl="2"/>
            <a:r>
              <a:rPr lang="en-US" sz="950" dirty="0">
                <a:latin typeface="HelveticaNeueLT Pro 55 Roman" panose="020B0604020202020204" pitchFamily="34" charset="0"/>
                <a:cs typeface="Calibri" panose="020F0502020204030204" pitchFamily="34" charset="0"/>
              </a:rPr>
              <a:t>When ready, choose Start breakout sessions.</a:t>
            </a:r>
          </a:p>
          <a:p>
            <a:pPr marL="11113" lvl="2"/>
            <a:endParaRPr lang="en-US" sz="950" dirty="0">
              <a:latin typeface="HelveticaNeueLT Pro 55 Roman" panose="020B0604020202020204" pitchFamily="34" charset="0"/>
              <a:cs typeface="Calibri" panose="020F0502020204030204" pitchFamily="34" charset="0"/>
            </a:endParaRPr>
          </a:p>
          <a:p>
            <a:pPr marL="11113" lvl="2"/>
            <a:r>
              <a:rPr lang="en-US" sz="950" dirty="0">
                <a:latin typeface="HelveticaNeueLT Pro 55 Roman" panose="020B0604020202020204" pitchFamily="34" charset="0"/>
                <a:cs typeface="Calibri" panose="020F0502020204030204" pitchFamily="34" charset="0"/>
              </a:rPr>
              <a:t>If you chose to automatically create assignments, the host will not be giving a session.</a:t>
            </a:r>
          </a:p>
        </p:txBody>
      </p:sp>
      <p:sp>
        <p:nvSpPr>
          <p:cNvPr id="33" name="Rectangle 32">
            <a:extLst>
              <a:ext uri="{FF2B5EF4-FFF2-40B4-BE49-F238E27FC236}">
                <a16:creationId xmlns:a16="http://schemas.microsoft.com/office/drawing/2014/main" id="{9D201125-4687-7A43-B87D-4CBAB9A4BECB}"/>
              </a:ext>
            </a:extLst>
          </p:cNvPr>
          <p:cNvSpPr/>
          <p:nvPr/>
        </p:nvSpPr>
        <p:spPr>
          <a:xfrm>
            <a:off x="87970" y="10751635"/>
            <a:ext cx="1194829" cy="1408078"/>
          </a:xfrm>
          <a:prstGeom prst="rect">
            <a:avLst/>
          </a:prstGeom>
        </p:spPr>
        <p:txBody>
          <a:bodyPr wrap="square">
            <a:spAutoFit/>
          </a:bodyPr>
          <a:lstStyle/>
          <a:p>
            <a:pPr marL="11113" lvl="2"/>
            <a:r>
              <a:rPr lang="en-US" sz="950" dirty="0">
                <a:latin typeface="HelveticaNeueLT Pro 55 Roman" panose="020B0604020202020204" pitchFamily="34" charset="0"/>
                <a:cs typeface="Calibri" panose="020F0502020204030204" pitchFamily="34" charset="0"/>
              </a:rPr>
              <a:t>Uncheck if you want to force participants to stay in their session.  </a:t>
            </a:r>
          </a:p>
          <a:p>
            <a:pPr marL="11113" lvl="2"/>
            <a:endParaRPr lang="en-US" sz="950" dirty="0">
              <a:latin typeface="HelveticaNeueLT Pro 55 Roman" panose="020B0604020202020204" pitchFamily="34" charset="0"/>
              <a:cs typeface="Calibri" panose="020F0502020204030204" pitchFamily="34" charset="0"/>
            </a:endParaRPr>
          </a:p>
          <a:p>
            <a:pPr marL="11113" lvl="2"/>
            <a:r>
              <a:rPr lang="en-US" sz="950" dirty="0">
                <a:latin typeface="HelveticaNeueLT Pro 55 Roman" panose="020B0604020202020204" pitchFamily="34" charset="0"/>
                <a:cs typeface="Calibri" panose="020F0502020204030204" pitchFamily="34" charset="0"/>
              </a:rPr>
              <a:t>Uncheck to force participants into the session.</a:t>
            </a:r>
          </a:p>
        </p:txBody>
      </p:sp>
      <p:sp>
        <p:nvSpPr>
          <p:cNvPr id="45" name="Oval 44">
            <a:extLst>
              <a:ext uri="{FF2B5EF4-FFF2-40B4-BE49-F238E27FC236}">
                <a16:creationId xmlns:a16="http://schemas.microsoft.com/office/drawing/2014/main" id="{D409B68C-E556-45F8-A1C5-8AAEA6EA7485}"/>
              </a:ext>
            </a:extLst>
          </p:cNvPr>
          <p:cNvSpPr/>
          <p:nvPr/>
        </p:nvSpPr>
        <p:spPr>
          <a:xfrm>
            <a:off x="762858" y="2608921"/>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latin typeface="HelveticaNeueLT Pro 55 Roman" panose="020B0604020202020204" pitchFamily="34" charset="0"/>
                <a:cs typeface="Calibri" panose="020F0502020204030204" pitchFamily="34" charset="0"/>
              </a:rPr>
              <a:t>1</a:t>
            </a:r>
          </a:p>
        </p:txBody>
      </p:sp>
      <p:cxnSp>
        <p:nvCxnSpPr>
          <p:cNvPr id="25" name="Straight Connector 24">
            <a:extLst>
              <a:ext uri="{FF2B5EF4-FFF2-40B4-BE49-F238E27FC236}">
                <a16:creationId xmlns:a16="http://schemas.microsoft.com/office/drawing/2014/main" id="{49D542DF-E6B1-4808-A88E-5627C78567D2}"/>
              </a:ext>
            </a:extLst>
          </p:cNvPr>
          <p:cNvCxnSpPr>
            <a:cxnSpLocks/>
          </p:cNvCxnSpPr>
          <p:nvPr/>
        </p:nvCxnSpPr>
        <p:spPr>
          <a:xfrm>
            <a:off x="1231633" y="11083737"/>
            <a:ext cx="367966"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8BB9031D-631C-4D24-AD42-9F3E2534F6BE}"/>
              </a:ext>
            </a:extLst>
          </p:cNvPr>
          <p:cNvCxnSpPr>
            <a:cxnSpLocks/>
          </p:cNvCxnSpPr>
          <p:nvPr/>
        </p:nvCxnSpPr>
        <p:spPr>
          <a:xfrm flipH="1">
            <a:off x="1213324" y="11334914"/>
            <a:ext cx="386275" cy="4207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CFDDA7E6-0A85-4169-9CDB-76209B4F05C2}"/>
              </a:ext>
            </a:extLst>
          </p:cNvPr>
          <p:cNvSpPr/>
          <p:nvPr/>
        </p:nvSpPr>
        <p:spPr>
          <a:xfrm>
            <a:off x="1626669" y="10336442"/>
            <a:ext cx="635268" cy="19250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NeueLT Pro 55 Roman" panose="020B0604020202020204" pitchFamily="34" charset="0"/>
            </a:endParaRPr>
          </a:p>
        </p:txBody>
      </p:sp>
      <p:cxnSp>
        <p:nvCxnSpPr>
          <p:cNvPr id="60" name="Straight Connector 59">
            <a:extLst>
              <a:ext uri="{FF2B5EF4-FFF2-40B4-BE49-F238E27FC236}">
                <a16:creationId xmlns:a16="http://schemas.microsoft.com/office/drawing/2014/main" id="{5ECDA058-47B4-4FD4-9C42-AACEF632972D}"/>
              </a:ext>
            </a:extLst>
          </p:cNvPr>
          <p:cNvCxnSpPr>
            <a:cxnSpLocks/>
          </p:cNvCxnSpPr>
          <p:nvPr/>
        </p:nvCxnSpPr>
        <p:spPr>
          <a:xfrm>
            <a:off x="1915427" y="10528947"/>
            <a:ext cx="800779" cy="2226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56CDD15E-B5A2-4539-A584-CAAC02E44BC6}"/>
              </a:ext>
            </a:extLst>
          </p:cNvPr>
          <p:cNvSpPr/>
          <p:nvPr/>
        </p:nvSpPr>
        <p:spPr>
          <a:xfrm>
            <a:off x="4952598" y="6491670"/>
            <a:ext cx="919412" cy="231884"/>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NeueLT Pro 55 Roman" panose="020B0604020202020204" pitchFamily="34" charset="0"/>
            </a:endParaRPr>
          </a:p>
        </p:txBody>
      </p:sp>
      <p:sp>
        <p:nvSpPr>
          <p:cNvPr id="67" name="Rectangle 66">
            <a:extLst>
              <a:ext uri="{FF2B5EF4-FFF2-40B4-BE49-F238E27FC236}">
                <a16:creationId xmlns:a16="http://schemas.microsoft.com/office/drawing/2014/main" id="{F500DFEB-68EA-4DD5-BB2D-514663278E20}"/>
              </a:ext>
            </a:extLst>
          </p:cNvPr>
          <p:cNvSpPr/>
          <p:nvPr/>
        </p:nvSpPr>
        <p:spPr>
          <a:xfrm>
            <a:off x="4020031" y="4083159"/>
            <a:ext cx="1666410" cy="13946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NeueLT Pro 55 Roman" panose="020B0604020202020204" pitchFamily="34" charset="0"/>
            </a:endParaRPr>
          </a:p>
        </p:txBody>
      </p:sp>
      <p:cxnSp>
        <p:nvCxnSpPr>
          <p:cNvPr id="76" name="Straight Connector 75">
            <a:extLst>
              <a:ext uri="{FF2B5EF4-FFF2-40B4-BE49-F238E27FC236}">
                <a16:creationId xmlns:a16="http://schemas.microsoft.com/office/drawing/2014/main" id="{8ADEA5DB-7859-4394-8B4F-48F9F996C798}"/>
              </a:ext>
            </a:extLst>
          </p:cNvPr>
          <p:cNvCxnSpPr>
            <a:cxnSpLocks/>
          </p:cNvCxnSpPr>
          <p:nvPr/>
        </p:nvCxnSpPr>
        <p:spPr>
          <a:xfrm flipV="1">
            <a:off x="5428707" y="10566258"/>
            <a:ext cx="0" cy="37328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0BCC447-1CCB-CACD-562D-5CC99A942105}"/>
              </a:ext>
            </a:extLst>
          </p:cNvPr>
          <p:cNvPicPr>
            <a:picLocks noChangeAspect="1"/>
          </p:cNvPicPr>
          <p:nvPr/>
        </p:nvPicPr>
        <p:blipFill>
          <a:blip r:embed="rId6"/>
          <a:stretch>
            <a:fillRect/>
          </a:stretch>
        </p:blipFill>
        <p:spPr>
          <a:xfrm>
            <a:off x="1038695" y="0"/>
            <a:ext cx="5722627" cy="1122828"/>
          </a:xfrm>
          <a:prstGeom prst="rect">
            <a:avLst/>
          </a:prstGeom>
        </p:spPr>
      </p:pic>
      <p:sp>
        <p:nvSpPr>
          <p:cNvPr id="3" name="Rectangle 2">
            <a:extLst>
              <a:ext uri="{FF2B5EF4-FFF2-40B4-BE49-F238E27FC236}">
                <a16:creationId xmlns:a16="http://schemas.microsoft.com/office/drawing/2014/main" id="{A17A3439-4988-3463-21B6-5C293923303A}"/>
              </a:ext>
            </a:extLst>
          </p:cNvPr>
          <p:cNvSpPr/>
          <p:nvPr/>
        </p:nvSpPr>
        <p:spPr>
          <a:xfrm>
            <a:off x="-2940" y="1216696"/>
            <a:ext cx="7772400" cy="1175581"/>
          </a:xfrm>
          <a:prstGeom prst="rect">
            <a:avLst/>
          </a:prstGeom>
          <a:solidFill>
            <a:srgbClr val="0121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79">
              <a:latin typeface="Calibri" panose="020F0502020204030204" pitchFamily="34" charset="0"/>
              <a:cs typeface="Calibri" panose="020F0502020204030204" pitchFamily="34" charset="0"/>
            </a:endParaRPr>
          </a:p>
        </p:txBody>
      </p:sp>
      <p:sp>
        <p:nvSpPr>
          <p:cNvPr id="34" name="TextBox 33">
            <a:extLst>
              <a:ext uri="{FF2B5EF4-FFF2-40B4-BE49-F238E27FC236}">
                <a16:creationId xmlns:a16="http://schemas.microsoft.com/office/drawing/2014/main" id="{A6F72638-306F-7F4E-8938-D6DE3248D6F2}"/>
              </a:ext>
            </a:extLst>
          </p:cNvPr>
          <p:cNvSpPr txBox="1"/>
          <p:nvPr/>
        </p:nvSpPr>
        <p:spPr>
          <a:xfrm>
            <a:off x="299601" y="1758714"/>
            <a:ext cx="7362496" cy="553998"/>
          </a:xfrm>
          <a:prstGeom prst="rect">
            <a:avLst/>
          </a:prstGeom>
          <a:noFill/>
        </p:spPr>
        <p:txBody>
          <a:bodyPr wrap="square" rtlCol="0">
            <a:spAutoFit/>
          </a:bodyPr>
          <a:lstStyle/>
          <a:p>
            <a:pPr algn="ctr"/>
            <a:r>
              <a:rPr lang="en-US" sz="1500" dirty="0">
                <a:solidFill>
                  <a:schemeClr val="bg1"/>
                </a:solidFill>
                <a:latin typeface="HelveticaNeueLT Pro 55 Roman" panose="020B0604020202020204" pitchFamily="34" charset="0"/>
                <a:cs typeface="Calibri" panose="020F0502020204030204" pitchFamily="34" charset="0"/>
              </a:rPr>
              <a:t>Quick Reference Guide with Detailed Steps </a:t>
            </a:r>
            <a:br>
              <a:rPr lang="en-US" sz="1500" dirty="0">
                <a:solidFill>
                  <a:schemeClr val="bg1"/>
                </a:solidFill>
                <a:latin typeface="HelveticaNeueLT Pro 55 Roman" panose="020B0604020202020204" pitchFamily="34" charset="0"/>
                <a:cs typeface="Calibri" panose="020F0502020204030204" pitchFamily="34" charset="0"/>
              </a:rPr>
            </a:br>
            <a:r>
              <a:rPr lang="en-US" sz="1500" dirty="0">
                <a:solidFill>
                  <a:schemeClr val="bg1"/>
                </a:solidFill>
                <a:latin typeface="HelveticaNeueLT Pro 55 Roman" panose="020B0604020202020204" pitchFamily="34" charset="0"/>
                <a:cs typeface="Calibri" panose="020F0502020204030204" pitchFamily="34" charset="0"/>
              </a:rPr>
              <a:t>for Using Breakout Sessions</a:t>
            </a:r>
          </a:p>
        </p:txBody>
      </p:sp>
      <p:sp>
        <p:nvSpPr>
          <p:cNvPr id="39" name="Rectangle 38">
            <a:extLst>
              <a:ext uri="{FF2B5EF4-FFF2-40B4-BE49-F238E27FC236}">
                <a16:creationId xmlns:a16="http://schemas.microsoft.com/office/drawing/2014/main" id="{030D2E6C-0C2A-614C-A42E-EBAA7D706613}"/>
              </a:ext>
            </a:extLst>
          </p:cNvPr>
          <p:cNvSpPr/>
          <p:nvPr/>
        </p:nvSpPr>
        <p:spPr>
          <a:xfrm>
            <a:off x="793896" y="1216520"/>
            <a:ext cx="6426144" cy="477054"/>
          </a:xfrm>
          <a:prstGeom prst="rect">
            <a:avLst/>
          </a:prstGeom>
        </p:spPr>
        <p:txBody>
          <a:bodyPr wrap="square">
            <a:spAutoFit/>
          </a:bodyPr>
          <a:lstStyle/>
          <a:p>
            <a:pPr algn="ctr"/>
            <a:r>
              <a:rPr lang="en-US" sz="2500" dirty="0" err="1">
                <a:solidFill>
                  <a:schemeClr val="bg1"/>
                </a:solidFill>
                <a:latin typeface="HelveticaNeueLT Pro 55 Roman" panose="020B0604020202020204" pitchFamily="34" charset="0"/>
                <a:cs typeface="Calibri" panose="020F0502020204030204" pitchFamily="34" charset="0"/>
              </a:rPr>
              <a:t>Webex</a:t>
            </a:r>
            <a:r>
              <a:rPr lang="en-US" sz="2500" dirty="0">
                <a:solidFill>
                  <a:schemeClr val="bg1"/>
                </a:solidFill>
                <a:latin typeface="HelveticaNeueLT Pro 55 Roman" panose="020B0604020202020204" pitchFamily="34" charset="0"/>
                <a:cs typeface="Calibri" panose="020F0502020204030204" pitchFamily="34" charset="0"/>
              </a:rPr>
              <a:t> – Breakout Sessions</a:t>
            </a:r>
          </a:p>
        </p:txBody>
      </p:sp>
    </p:spTree>
    <p:extLst>
      <p:ext uri="{BB962C8B-B14F-4D97-AF65-F5344CB8AC3E}">
        <p14:creationId xmlns:p14="http://schemas.microsoft.com/office/powerpoint/2010/main" val="228933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26">
            <a:extLst>
              <a:ext uri="{FF2B5EF4-FFF2-40B4-BE49-F238E27FC236}">
                <a16:creationId xmlns:a16="http://schemas.microsoft.com/office/drawing/2014/main" id="{E475D24C-0756-40E4-81D1-5422707B9A59}"/>
              </a:ext>
            </a:extLst>
          </p:cNvPr>
          <p:cNvPicPr>
            <a:picLocks noChangeAspect="1"/>
          </p:cNvPicPr>
          <p:nvPr/>
        </p:nvPicPr>
        <p:blipFill>
          <a:blip r:embed="rId2"/>
          <a:stretch>
            <a:fillRect/>
          </a:stretch>
        </p:blipFill>
        <p:spPr>
          <a:xfrm>
            <a:off x="2693326" y="7129993"/>
            <a:ext cx="2321704" cy="1907114"/>
          </a:xfrm>
          <a:prstGeom prst="rect">
            <a:avLst/>
          </a:prstGeom>
          <a:ln>
            <a:noFill/>
          </a:ln>
          <a:effectLst>
            <a:outerShdw blurRad="292100" dist="139700" dir="2700000" algn="tl" rotWithShape="0">
              <a:srgbClr val="333333">
                <a:alpha val="65000"/>
              </a:srgbClr>
            </a:outerShdw>
          </a:effectLst>
        </p:spPr>
      </p:pic>
      <p:pic>
        <p:nvPicPr>
          <p:cNvPr id="25" name="Picture 24">
            <a:extLst>
              <a:ext uri="{FF2B5EF4-FFF2-40B4-BE49-F238E27FC236}">
                <a16:creationId xmlns:a16="http://schemas.microsoft.com/office/drawing/2014/main" id="{A3A17F1F-5948-4BA0-A2D2-E3A76AEC8446}"/>
              </a:ext>
            </a:extLst>
          </p:cNvPr>
          <p:cNvPicPr>
            <a:picLocks noChangeAspect="1"/>
          </p:cNvPicPr>
          <p:nvPr/>
        </p:nvPicPr>
        <p:blipFill>
          <a:blip r:embed="rId3"/>
          <a:stretch>
            <a:fillRect/>
          </a:stretch>
        </p:blipFill>
        <p:spPr>
          <a:xfrm>
            <a:off x="754968" y="2580554"/>
            <a:ext cx="3483793" cy="2932330"/>
          </a:xfrm>
          <a:prstGeom prst="rect">
            <a:avLst/>
          </a:prstGeom>
          <a:ln>
            <a:noFill/>
          </a:ln>
          <a:effectLst>
            <a:outerShdw blurRad="292100" dist="139700" dir="2700000" algn="tl" rotWithShape="0">
              <a:srgbClr val="333333">
                <a:alpha val="65000"/>
              </a:srgbClr>
            </a:outerShdw>
          </a:effectLst>
        </p:spPr>
      </p:pic>
      <p:pic>
        <p:nvPicPr>
          <p:cNvPr id="7" name="Picture 6">
            <a:extLst>
              <a:ext uri="{FF2B5EF4-FFF2-40B4-BE49-F238E27FC236}">
                <a16:creationId xmlns:a16="http://schemas.microsoft.com/office/drawing/2014/main" id="{81E23024-EEBA-4C8A-8E39-5A0FBF50705B}"/>
              </a:ext>
            </a:extLst>
          </p:cNvPr>
          <p:cNvPicPr>
            <a:picLocks noChangeAspect="1"/>
          </p:cNvPicPr>
          <p:nvPr/>
        </p:nvPicPr>
        <p:blipFill>
          <a:blip r:embed="rId4"/>
          <a:stretch>
            <a:fillRect/>
          </a:stretch>
        </p:blipFill>
        <p:spPr>
          <a:xfrm>
            <a:off x="260674" y="7736105"/>
            <a:ext cx="2247769" cy="542015"/>
          </a:xfrm>
          <a:prstGeom prst="rect">
            <a:avLst/>
          </a:prstGeom>
          <a:ln>
            <a:noFill/>
          </a:ln>
          <a:effectLst>
            <a:outerShdw blurRad="292100" dist="139700" dir="2700000" algn="tl" rotWithShape="0">
              <a:srgbClr val="333333">
                <a:alpha val="65000"/>
              </a:srgbClr>
            </a:outerShdw>
          </a:effectLst>
        </p:spPr>
      </p:pic>
      <p:sp>
        <p:nvSpPr>
          <p:cNvPr id="80" name="TextBox 79">
            <a:extLst>
              <a:ext uri="{FF2B5EF4-FFF2-40B4-BE49-F238E27FC236}">
                <a16:creationId xmlns:a16="http://schemas.microsoft.com/office/drawing/2014/main" id="{20CD011E-ABB5-0042-ACBA-DFC9ECC384B3}"/>
              </a:ext>
            </a:extLst>
          </p:cNvPr>
          <p:cNvSpPr txBox="1"/>
          <p:nvPr/>
        </p:nvSpPr>
        <p:spPr>
          <a:xfrm>
            <a:off x="1032734" y="6035192"/>
            <a:ext cx="3606680" cy="292388"/>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Broadcast</a:t>
            </a:r>
          </a:p>
        </p:txBody>
      </p:sp>
      <p:sp>
        <p:nvSpPr>
          <p:cNvPr id="82" name="Oval 81">
            <a:extLst>
              <a:ext uri="{FF2B5EF4-FFF2-40B4-BE49-F238E27FC236}">
                <a16:creationId xmlns:a16="http://schemas.microsoft.com/office/drawing/2014/main" id="{69D0054F-386E-F54F-BDE3-A7D6F9319973}"/>
              </a:ext>
            </a:extLst>
          </p:cNvPr>
          <p:cNvSpPr/>
          <p:nvPr/>
        </p:nvSpPr>
        <p:spPr>
          <a:xfrm>
            <a:off x="635120" y="1447630"/>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solidFill>
                  <a:schemeClr val="bg1"/>
                </a:solidFill>
                <a:latin typeface="HelveticaNeueLT Pro 55 Roman" panose="020B0604020202020204" pitchFamily="34" charset="0"/>
                <a:cs typeface="Calibri" panose="020F0502020204030204" pitchFamily="34" charset="0"/>
              </a:rPr>
              <a:t>3</a:t>
            </a:r>
          </a:p>
        </p:txBody>
      </p:sp>
      <p:cxnSp>
        <p:nvCxnSpPr>
          <p:cNvPr id="106" name="Straight Connector 105">
            <a:extLst>
              <a:ext uri="{FF2B5EF4-FFF2-40B4-BE49-F238E27FC236}">
                <a16:creationId xmlns:a16="http://schemas.microsoft.com/office/drawing/2014/main" id="{83DE84E6-3FC7-FA4B-9619-F2311409CF5F}"/>
              </a:ext>
            </a:extLst>
          </p:cNvPr>
          <p:cNvCxnSpPr>
            <a:cxnSpLocks/>
          </p:cNvCxnSpPr>
          <p:nvPr/>
        </p:nvCxnSpPr>
        <p:spPr>
          <a:xfrm>
            <a:off x="471342" y="5796602"/>
            <a:ext cx="6893653" cy="0"/>
          </a:xfrm>
          <a:prstGeom prst="line">
            <a:avLst/>
          </a:prstGeom>
          <a:ln>
            <a:solidFill>
              <a:srgbClr val="014667"/>
            </a:solidFill>
            <a:prstDash val="dash"/>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4351370B-50DA-E04C-AE0A-E6FF625EFFD9}"/>
              </a:ext>
            </a:extLst>
          </p:cNvPr>
          <p:cNvSpPr txBox="1"/>
          <p:nvPr/>
        </p:nvSpPr>
        <p:spPr>
          <a:xfrm>
            <a:off x="1027860" y="1494497"/>
            <a:ext cx="3412060" cy="292388"/>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Managing Breakout Sessions</a:t>
            </a:r>
          </a:p>
        </p:txBody>
      </p:sp>
      <p:sp>
        <p:nvSpPr>
          <p:cNvPr id="108" name="Oval 107">
            <a:extLst>
              <a:ext uri="{FF2B5EF4-FFF2-40B4-BE49-F238E27FC236}">
                <a16:creationId xmlns:a16="http://schemas.microsoft.com/office/drawing/2014/main" id="{765CC117-5F26-8C42-A6AE-B671F1C39A20}"/>
              </a:ext>
            </a:extLst>
          </p:cNvPr>
          <p:cNvSpPr/>
          <p:nvPr/>
        </p:nvSpPr>
        <p:spPr>
          <a:xfrm>
            <a:off x="662100" y="6039583"/>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solidFill>
                  <a:schemeClr val="bg1"/>
                </a:solidFill>
                <a:latin typeface="HelveticaNeueLT Pro 55 Roman" panose="020B0604020202020204" pitchFamily="34" charset="0"/>
                <a:cs typeface="Calibri" panose="020F0502020204030204" pitchFamily="34" charset="0"/>
              </a:rPr>
              <a:t>4</a:t>
            </a:r>
          </a:p>
        </p:txBody>
      </p:sp>
      <p:sp>
        <p:nvSpPr>
          <p:cNvPr id="24" name="Rectangle 23">
            <a:extLst>
              <a:ext uri="{FF2B5EF4-FFF2-40B4-BE49-F238E27FC236}">
                <a16:creationId xmlns:a16="http://schemas.microsoft.com/office/drawing/2014/main" id="{001851AE-5A70-4094-9730-FB44F6128657}"/>
              </a:ext>
            </a:extLst>
          </p:cNvPr>
          <p:cNvSpPr/>
          <p:nvPr/>
        </p:nvSpPr>
        <p:spPr>
          <a:xfrm>
            <a:off x="1079862" y="1870396"/>
            <a:ext cx="5859657" cy="577081"/>
          </a:xfrm>
          <a:prstGeom prst="rect">
            <a:avLst/>
          </a:prstGeom>
        </p:spPr>
        <p:txBody>
          <a:bodyPr wrap="square">
            <a:spAutoFit/>
          </a:bodyPr>
          <a:lstStyle/>
          <a:p>
            <a:r>
              <a:rPr lang="en-US" sz="1050" dirty="0">
                <a:latin typeface="HelveticaNeueLT Pro 55 Roman" panose="020B0604020202020204" pitchFamily="34" charset="0"/>
                <a:cs typeface="Calibri" panose="020F0502020204030204" pitchFamily="34" charset="0"/>
              </a:rPr>
              <a:t>The host and cohosts continue to manage the Breakout Sessions while they are in progress.  The sessions can be viewed in both the session assignment window or the Breakout sessions tab within the Participants panel</a:t>
            </a:r>
          </a:p>
        </p:txBody>
      </p:sp>
      <p:cxnSp>
        <p:nvCxnSpPr>
          <p:cNvPr id="36" name="Straight Connector 35">
            <a:extLst>
              <a:ext uri="{FF2B5EF4-FFF2-40B4-BE49-F238E27FC236}">
                <a16:creationId xmlns:a16="http://schemas.microsoft.com/office/drawing/2014/main" id="{08A18EB6-2FC1-454D-8D4A-07F13287702C}"/>
              </a:ext>
            </a:extLst>
          </p:cNvPr>
          <p:cNvCxnSpPr>
            <a:cxnSpLocks/>
          </p:cNvCxnSpPr>
          <p:nvPr/>
        </p:nvCxnSpPr>
        <p:spPr>
          <a:xfrm>
            <a:off x="578227" y="9384009"/>
            <a:ext cx="6893653" cy="0"/>
          </a:xfrm>
          <a:prstGeom prst="line">
            <a:avLst/>
          </a:prstGeom>
          <a:ln>
            <a:solidFill>
              <a:srgbClr val="014667"/>
            </a:solidFill>
            <a:prstDash val="dash"/>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D9A17FD6-A45A-894B-90E7-B5AC4E63D49A}"/>
              </a:ext>
            </a:extLst>
          </p:cNvPr>
          <p:cNvSpPr txBox="1"/>
          <p:nvPr/>
        </p:nvSpPr>
        <p:spPr>
          <a:xfrm>
            <a:off x="1172687" y="9642791"/>
            <a:ext cx="3606680" cy="292388"/>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End Session </a:t>
            </a:r>
          </a:p>
        </p:txBody>
      </p:sp>
      <p:sp>
        <p:nvSpPr>
          <p:cNvPr id="40" name="Oval 39">
            <a:extLst>
              <a:ext uri="{FF2B5EF4-FFF2-40B4-BE49-F238E27FC236}">
                <a16:creationId xmlns:a16="http://schemas.microsoft.com/office/drawing/2014/main" id="{37EE4814-0621-C94A-A573-D2BD20125EB5}"/>
              </a:ext>
            </a:extLst>
          </p:cNvPr>
          <p:cNvSpPr/>
          <p:nvPr/>
        </p:nvSpPr>
        <p:spPr>
          <a:xfrm>
            <a:off x="658256" y="9604416"/>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solidFill>
                  <a:schemeClr val="bg1"/>
                </a:solidFill>
                <a:latin typeface="HelveticaNeueLT Pro 55 Roman" panose="020B0604020202020204" pitchFamily="34" charset="0"/>
                <a:cs typeface="Calibri" panose="020F0502020204030204" pitchFamily="34" charset="0"/>
              </a:rPr>
              <a:t>5</a:t>
            </a:r>
          </a:p>
        </p:txBody>
      </p:sp>
      <p:sp>
        <p:nvSpPr>
          <p:cNvPr id="44" name="Rectangle 43">
            <a:extLst>
              <a:ext uri="{FF2B5EF4-FFF2-40B4-BE49-F238E27FC236}">
                <a16:creationId xmlns:a16="http://schemas.microsoft.com/office/drawing/2014/main" id="{A53DEC06-7711-B24D-8DFC-770BD58DC434}"/>
              </a:ext>
            </a:extLst>
          </p:cNvPr>
          <p:cNvSpPr/>
          <p:nvPr/>
        </p:nvSpPr>
        <p:spPr>
          <a:xfrm>
            <a:off x="1036449" y="6343788"/>
            <a:ext cx="5763438" cy="415498"/>
          </a:xfrm>
          <a:prstGeom prst="rect">
            <a:avLst/>
          </a:prstGeom>
        </p:spPr>
        <p:txBody>
          <a:bodyPr wrap="square">
            <a:spAutoFit/>
          </a:bodyPr>
          <a:lstStyle/>
          <a:p>
            <a:r>
              <a:rPr lang="en-US" sz="1050" dirty="0">
                <a:latin typeface="HelveticaNeueLT Pro 55 Roman" panose="020B0604020202020204" pitchFamily="34" charset="0"/>
                <a:cs typeface="Calibri" panose="020F0502020204030204" pitchFamily="34" charset="0"/>
              </a:rPr>
              <a:t>From the Participant panel, choose Broadcast to send a message.  The Broadcast can be sent by session or participant type.</a:t>
            </a:r>
          </a:p>
        </p:txBody>
      </p:sp>
      <p:sp>
        <p:nvSpPr>
          <p:cNvPr id="90" name="Rectangle 89">
            <a:extLst>
              <a:ext uri="{FF2B5EF4-FFF2-40B4-BE49-F238E27FC236}">
                <a16:creationId xmlns:a16="http://schemas.microsoft.com/office/drawing/2014/main" id="{371032D1-F382-F249-80AB-8D3C656225EA}"/>
              </a:ext>
            </a:extLst>
          </p:cNvPr>
          <p:cNvSpPr/>
          <p:nvPr/>
        </p:nvSpPr>
        <p:spPr>
          <a:xfrm>
            <a:off x="1168919" y="9953867"/>
            <a:ext cx="2378109" cy="900246"/>
          </a:xfrm>
          <a:prstGeom prst="rect">
            <a:avLst/>
          </a:prstGeom>
        </p:spPr>
        <p:txBody>
          <a:bodyPr wrap="square">
            <a:spAutoFit/>
          </a:bodyPr>
          <a:lstStyle/>
          <a:p>
            <a:r>
              <a:rPr lang="en-US" sz="1050" dirty="0">
                <a:latin typeface="HelveticaNeueLT Pro 55 Roman" panose="020B0604020202020204" pitchFamily="34" charset="0"/>
                <a:cs typeface="Calibri" panose="020F0502020204030204" pitchFamily="34" charset="0"/>
              </a:rPr>
              <a:t>The host/cohost can recall participants back to the main meeting and keep the sessions open or they can end the breakout sessions all together.</a:t>
            </a:r>
          </a:p>
        </p:txBody>
      </p:sp>
      <p:sp>
        <p:nvSpPr>
          <p:cNvPr id="31" name="Rectangle 30">
            <a:extLst>
              <a:ext uri="{FF2B5EF4-FFF2-40B4-BE49-F238E27FC236}">
                <a16:creationId xmlns:a16="http://schemas.microsoft.com/office/drawing/2014/main" id="{ECC03D64-47D1-4E77-A542-0F191548380A}"/>
              </a:ext>
            </a:extLst>
          </p:cNvPr>
          <p:cNvSpPr/>
          <p:nvPr/>
        </p:nvSpPr>
        <p:spPr>
          <a:xfrm>
            <a:off x="1402378" y="7887777"/>
            <a:ext cx="979315" cy="27746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NeueLT Pro 55 Roman" panose="020B0604020202020204" pitchFamily="34" charset="0"/>
            </a:endParaRPr>
          </a:p>
        </p:txBody>
      </p:sp>
      <p:pic>
        <p:nvPicPr>
          <p:cNvPr id="11" name="Picture 10">
            <a:extLst>
              <a:ext uri="{FF2B5EF4-FFF2-40B4-BE49-F238E27FC236}">
                <a16:creationId xmlns:a16="http://schemas.microsoft.com/office/drawing/2014/main" id="{604ACB11-4F71-4871-BA80-2E246CEE0292}"/>
              </a:ext>
            </a:extLst>
          </p:cNvPr>
          <p:cNvPicPr>
            <a:picLocks noChangeAspect="1"/>
          </p:cNvPicPr>
          <p:nvPr/>
        </p:nvPicPr>
        <p:blipFill>
          <a:blip r:embed="rId5"/>
          <a:stretch>
            <a:fillRect/>
          </a:stretch>
        </p:blipFill>
        <p:spPr>
          <a:xfrm>
            <a:off x="3777126" y="9657551"/>
            <a:ext cx="3222963" cy="1401288"/>
          </a:xfrm>
          <a:prstGeom prst="rect">
            <a:avLst/>
          </a:prstGeom>
          <a:ln>
            <a:noFill/>
          </a:ln>
          <a:effectLst>
            <a:outerShdw blurRad="292100" dist="139700" dir="2700000" algn="tl" rotWithShape="0">
              <a:srgbClr val="333333">
                <a:alpha val="65000"/>
              </a:srgbClr>
            </a:outerShdw>
          </a:effectLst>
        </p:spPr>
      </p:pic>
      <p:pic>
        <p:nvPicPr>
          <p:cNvPr id="26" name="Picture 25">
            <a:extLst>
              <a:ext uri="{FF2B5EF4-FFF2-40B4-BE49-F238E27FC236}">
                <a16:creationId xmlns:a16="http://schemas.microsoft.com/office/drawing/2014/main" id="{E8BC0642-C87F-4FDA-9ABD-EDD5B3BCE36C}"/>
              </a:ext>
            </a:extLst>
          </p:cNvPr>
          <p:cNvPicPr>
            <a:picLocks noChangeAspect="1"/>
          </p:cNvPicPr>
          <p:nvPr/>
        </p:nvPicPr>
        <p:blipFill>
          <a:blip r:embed="rId6"/>
          <a:stretch>
            <a:fillRect/>
          </a:stretch>
        </p:blipFill>
        <p:spPr>
          <a:xfrm>
            <a:off x="4639414" y="3167241"/>
            <a:ext cx="2700951" cy="1907735"/>
          </a:xfrm>
          <a:prstGeom prst="rect">
            <a:avLst/>
          </a:prstGeom>
          <a:ln>
            <a:noFill/>
          </a:ln>
          <a:effectLst>
            <a:outerShdw blurRad="292100" dist="139700" dir="2700000" algn="tl" rotWithShape="0">
              <a:srgbClr val="333333">
                <a:alpha val="65000"/>
              </a:srgbClr>
            </a:outerShdw>
          </a:effectLst>
        </p:spPr>
      </p:pic>
      <p:pic>
        <p:nvPicPr>
          <p:cNvPr id="28" name="Picture 27">
            <a:extLst>
              <a:ext uri="{FF2B5EF4-FFF2-40B4-BE49-F238E27FC236}">
                <a16:creationId xmlns:a16="http://schemas.microsoft.com/office/drawing/2014/main" id="{F2DE2A73-1AF3-4AA1-A7C6-09FA1D682FAE}"/>
              </a:ext>
            </a:extLst>
          </p:cNvPr>
          <p:cNvPicPr>
            <a:picLocks noChangeAspect="1"/>
          </p:cNvPicPr>
          <p:nvPr/>
        </p:nvPicPr>
        <p:blipFill>
          <a:blip r:embed="rId7"/>
          <a:stretch>
            <a:fillRect/>
          </a:stretch>
        </p:blipFill>
        <p:spPr>
          <a:xfrm>
            <a:off x="5261515" y="7312483"/>
            <a:ext cx="2217014" cy="1542922"/>
          </a:xfrm>
          <a:prstGeom prst="rect">
            <a:avLst/>
          </a:prstGeom>
          <a:ln>
            <a:noFill/>
          </a:ln>
          <a:effectLst>
            <a:outerShdw blurRad="292100" dist="139700" dir="2700000" algn="tl" rotWithShape="0">
              <a:srgbClr val="333333">
                <a:alpha val="65000"/>
              </a:srgbClr>
            </a:outerShdw>
          </a:effectLst>
        </p:spPr>
      </p:pic>
      <p:sp>
        <p:nvSpPr>
          <p:cNvPr id="2" name="Rectangle 1">
            <a:extLst>
              <a:ext uri="{FF2B5EF4-FFF2-40B4-BE49-F238E27FC236}">
                <a16:creationId xmlns:a16="http://schemas.microsoft.com/office/drawing/2014/main" id="{B70B35D4-DE97-9936-9D62-5CEF93648E24}"/>
              </a:ext>
            </a:extLst>
          </p:cNvPr>
          <p:cNvSpPr/>
          <p:nvPr/>
        </p:nvSpPr>
        <p:spPr>
          <a:xfrm>
            <a:off x="-2940" y="20946"/>
            <a:ext cx="7772400" cy="1175581"/>
          </a:xfrm>
          <a:prstGeom prst="rect">
            <a:avLst/>
          </a:prstGeom>
          <a:solidFill>
            <a:srgbClr val="0121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79">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FB762345-F45A-3F94-D836-FD05F133F472}"/>
              </a:ext>
            </a:extLst>
          </p:cNvPr>
          <p:cNvSpPr txBox="1"/>
          <p:nvPr/>
        </p:nvSpPr>
        <p:spPr>
          <a:xfrm>
            <a:off x="299601" y="562964"/>
            <a:ext cx="7362496" cy="553998"/>
          </a:xfrm>
          <a:prstGeom prst="rect">
            <a:avLst/>
          </a:prstGeom>
          <a:noFill/>
        </p:spPr>
        <p:txBody>
          <a:bodyPr wrap="square" rtlCol="0">
            <a:spAutoFit/>
          </a:bodyPr>
          <a:lstStyle/>
          <a:p>
            <a:pPr algn="ctr"/>
            <a:r>
              <a:rPr lang="en-US" sz="1500" dirty="0">
                <a:solidFill>
                  <a:schemeClr val="bg1"/>
                </a:solidFill>
                <a:latin typeface="HelveticaNeueLT Pro 55 Roman" panose="020B0604020202020204" pitchFamily="34" charset="0"/>
                <a:cs typeface="Calibri" panose="020F0502020204030204" pitchFamily="34" charset="0"/>
              </a:rPr>
              <a:t>Quick Reference Guide with Detailed Steps </a:t>
            </a:r>
            <a:br>
              <a:rPr lang="en-US" sz="1500" dirty="0">
                <a:solidFill>
                  <a:schemeClr val="bg1"/>
                </a:solidFill>
                <a:latin typeface="HelveticaNeueLT Pro 55 Roman" panose="020B0604020202020204" pitchFamily="34" charset="0"/>
                <a:cs typeface="Calibri" panose="020F0502020204030204" pitchFamily="34" charset="0"/>
              </a:rPr>
            </a:br>
            <a:r>
              <a:rPr lang="en-US" sz="1500" dirty="0">
                <a:solidFill>
                  <a:schemeClr val="bg1"/>
                </a:solidFill>
                <a:latin typeface="HelveticaNeueLT Pro 55 Roman" panose="020B0604020202020204" pitchFamily="34" charset="0"/>
                <a:cs typeface="Calibri" panose="020F0502020204030204" pitchFamily="34" charset="0"/>
              </a:rPr>
              <a:t>for Using Breakout Sessions</a:t>
            </a:r>
          </a:p>
        </p:txBody>
      </p:sp>
      <p:sp>
        <p:nvSpPr>
          <p:cNvPr id="4" name="Rectangle 3">
            <a:extLst>
              <a:ext uri="{FF2B5EF4-FFF2-40B4-BE49-F238E27FC236}">
                <a16:creationId xmlns:a16="http://schemas.microsoft.com/office/drawing/2014/main" id="{A483EF86-3B73-AE0C-7AD4-76062F3FA42D}"/>
              </a:ext>
            </a:extLst>
          </p:cNvPr>
          <p:cNvSpPr/>
          <p:nvPr/>
        </p:nvSpPr>
        <p:spPr>
          <a:xfrm>
            <a:off x="793896" y="20770"/>
            <a:ext cx="6426144" cy="477054"/>
          </a:xfrm>
          <a:prstGeom prst="rect">
            <a:avLst/>
          </a:prstGeom>
        </p:spPr>
        <p:txBody>
          <a:bodyPr wrap="square">
            <a:spAutoFit/>
          </a:bodyPr>
          <a:lstStyle/>
          <a:p>
            <a:pPr algn="ctr"/>
            <a:r>
              <a:rPr lang="en-US" sz="2500" dirty="0" err="1">
                <a:solidFill>
                  <a:schemeClr val="bg1"/>
                </a:solidFill>
                <a:latin typeface="HelveticaNeueLT Pro 55 Roman" panose="020B0604020202020204" pitchFamily="34" charset="0"/>
                <a:cs typeface="Calibri" panose="020F0502020204030204" pitchFamily="34" charset="0"/>
              </a:rPr>
              <a:t>Webex</a:t>
            </a:r>
            <a:r>
              <a:rPr lang="en-US" sz="2500" dirty="0">
                <a:solidFill>
                  <a:schemeClr val="bg1"/>
                </a:solidFill>
                <a:latin typeface="HelveticaNeueLT Pro 55 Roman" panose="020B0604020202020204" pitchFamily="34" charset="0"/>
                <a:cs typeface="Calibri" panose="020F0502020204030204" pitchFamily="34" charset="0"/>
              </a:rPr>
              <a:t> – Breakout Sessions</a:t>
            </a:r>
          </a:p>
        </p:txBody>
      </p:sp>
      <p:sp>
        <p:nvSpPr>
          <p:cNvPr id="5" name="Rectangle 4">
            <a:extLst>
              <a:ext uri="{FF2B5EF4-FFF2-40B4-BE49-F238E27FC236}">
                <a16:creationId xmlns:a16="http://schemas.microsoft.com/office/drawing/2014/main" id="{D7B976E1-A128-13F3-2656-FDC35634F625}"/>
              </a:ext>
            </a:extLst>
          </p:cNvPr>
          <p:cNvSpPr/>
          <p:nvPr/>
        </p:nvSpPr>
        <p:spPr>
          <a:xfrm>
            <a:off x="3152775" y="7820025"/>
            <a:ext cx="624351"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95CE3E8-B203-7B75-EC8E-94799314F48C}"/>
              </a:ext>
            </a:extLst>
          </p:cNvPr>
          <p:cNvSpPr/>
          <p:nvPr/>
        </p:nvSpPr>
        <p:spPr>
          <a:xfrm>
            <a:off x="5772150" y="7858125"/>
            <a:ext cx="624351" cy="152400"/>
          </a:xfrm>
          <a:prstGeom prst="rect">
            <a:avLst/>
          </a:prstGeom>
          <a:solidFill>
            <a:srgbClr val="F7F7F7"/>
          </a:solidFill>
          <a:ln>
            <a:solidFill>
              <a:srgbClr val="F7F7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88848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8EB417389142B439F7ABFCCDC517BE4" ma:contentTypeVersion="13" ma:contentTypeDescription="Create a new document." ma:contentTypeScope="" ma:versionID="4023dfb69dbcf30af038019197cf1eb5">
  <xsd:schema xmlns:xsd="http://www.w3.org/2001/XMLSchema" xmlns:xs="http://www.w3.org/2001/XMLSchema" xmlns:p="http://schemas.microsoft.com/office/2006/metadata/properties" xmlns:ns2="f57229c3-d91c-47f7-ac66-dfbc81978b0c" xmlns:ns3="9192d66f-c360-4b12-9e8a-6d9ecc4ba57b" targetNamespace="http://schemas.microsoft.com/office/2006/metadata/properties" ma:root="true" ma:fieldsID="6e2e597173f4606911625ad84842b09d" ns2:_="" ns3:_="">
    <xsd:import namespace="f57229c3-d91c-47f7-ac66-dfbc81978b0c"/>
    <xsd:import namespace="9192d66f-c360-4b12-9e8a-6d9ecc4ba57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229c3-d91c-47f7-ac66-dfbc81978b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92d66f-c360-4b12-9e8a-6d9ecc4ba57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FC23A6F-EAB4-45A9-9599-3DD778A0FD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7229c3-d91c-47f7-ac66-dfbc81978b0c"/>
    <ds:schemaRef ds:uri="9192d66f-c360-4b12-9e8a-6d9ecc4ba5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75D6FB-BCB9-4435-9D21-38D1B1B6DDC9}">
  <ds:schemaRefs>
    <ds:schemaRef ds:uri="http://schemas.microsoft.com/sharepoint/v3/contenttype/forms"/>
  </ds:schemaRefs>
</ds:datastoreItem>
</file>

<file path=customXml/itemProps3.xml><?xml version="1.0" encoding="utf-8"?>
<ds:datastoreItem xmlns:ds="http://schemas.openxmlformats.org/officeDocument/2006/customXml" ds:itemID="{72E53541-8946-467E-BBBC-8B7629F7655B}">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9192d66f-c360-4b12-9e8a-6d9ecc4ba57b"/>
    <ds:schemaRef ds:uri="f57229c3-d91c-47f7-ac66-dfbc81978b0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6613</TotalTime>
  <Words>241</Words>
  <Application>Microsoft Office PowerPoint</Application>
  <PresentationFormat>Custom</PresentationFormat>
  <Paragraphs>27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HelveticaNeueLT Pro 55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Maxfield, Jennifer</dc:creator>
  <cp:lastModifiedBy>Kelly, Daniel</cp:lastModifiedBy>
  <cp:revision>55</cp:revision>
  <dcterms:created xsi:type="dcterms:W3CDTF">2018-06-16T11:01:54Z</dcterms:created>
  <dcterms:modified xsi:type="dcterms:W3CDTF">2022-10-06T17:56:47Z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0x010100F8EB417389142B439F7ABFCCDC517BE4</vt:lpwstr>
  </property>
  <property fmtid="{D5CDD505-2E9C-101B-9397-08002B2CF9AE}" pid="3" name="ArticulateGUID">
    <vt:lpwstr>772E16E5-9056-4CB5-8B64-21EAAB8424C0</vt:lpwstr>
  </property>
  <property fmtid="{D5CDD505-2E9C-101B-9397-08002B2CF9AE}" pid="4" name="ArticulatePath">
    <vt:lpwstr>https://wwt.sharepoint.com/sites/AdoptionDelivery/Shared Documents/Customer Engagements/138446_CBP_Webex/QRGs/QRG_Hosting a Webex Meeting_CBP</vt:lpwstr>
  </property>
</Properties>
</file>