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 id="258" r:id="rId6"/>
  </p:sldIdLst>
  <p:sldSz cx="7772400" cy="12801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2448" userDrawn="1">
          <p15:clr>
            <a:srgbClr val="A4A3A4"/>
          </p15:clr>
        </p15:guide>
        <p15:guide id="3" pos="1056" userDrawn="1">
          <p15:clr>
            <a:srgbClr val="A4A3A4"/>
          </p15:clr>
        </p15:guide>
        <p15:guide id="4" pos="5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xfield, Jen" initials="MJ" lastIdx="2" clrIdx="0">
    <p:extLst>
      <p:ext uri="{19B8F6BF-5375-455C-9EA6-DF929625EA0E}">
        <p15:presenceInfo xmlns:p15="http://schemas.microsoft.com/office/powerpoint/2012/main" userId="S::maxfielj@wwt.com::0a02e96e-5d07-45ac-a86c-4eb002982a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62968"/>
    <a:srgbClr val="4472C4"/>
    <a:srgbClr val="385A0A"/>
    <a:srgbClr val="7E7F81"/>
    <a:srgbClr val="7B7C7E"/>
    <a:srgbClr val="29CE4B"/>
    <a:srgbClr val="E70000"/>
    <a:srgbClr val="00B0EE"/>
    <a:srgbClr val="154189"/>
    <a:srgbClr val="D3EE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10"/>
    <p:restoredTop sz="96208"/>
  </p:normalViewPr>
  <p:slideViewPr>
    <p:cSldViewPr snapToGrid="0" snapToObjects="1" showGuides="1">
      <p:cViewPr>
        <p:scale>
          <a:sx n="90" d="100"/>
          <a:sy n="90" d="100"/>
        </p:scale>
        <p:origin x="2736" y="-522"/>
      </p:cViewPr>
      <p:guideLst>
        <p:guide orient="horz" pos="4032"/>
        <p:guide pos="2448"/>
        <p:guide pos="1056"/>
        <p:guide pos="5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2095078"/>
            <a:ext cx="6606540" cy="445685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6723804"/>
            <a:ext cx="5829300" cy="3090756"/>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0359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63106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681567"/>
            <a:ext cx="1675924"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681567"/>
            <a:ext cx="4930616"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3656936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48067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3191514"/>
            <a:ext cx="6703695" cy="5325109"/>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8567000"/>
            <a:ext cx="6703695" cy="2800349"/>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3C24C4A-986D-2D40-A478-25089DC83F7E}" type="datetimeFigureOut">
              <a:rPr lang="en-US" smtClean="0"/>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86408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3407833"/>
            <a:ext cx="330327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800220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681570"/>
            <a:ext cx="670369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3138171"/>
            <a:ext cx="3288089" cy="1537969"/>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4676140"/>
            <a:ext cx="3288089"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3138171"/>
            <a:ext cx="3304282" cy="1537969"/>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4676140"/>
            <a:ext cx="3304282"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C24C4A-986D-2D40-A478-25089DC83F7E}" type="datetimeFigureOut">
              <a:rPr lang="en-US" smtClean="0"/>
              <a:t>10/6/2022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5893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C24C4A-986D-2D40-A478-25089DC83F7E}" type="datetimeFigureOut">
              <a:rPr lang="en-US" smtClean="0"/>
              <a:t>10/6/2022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2697831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C24C4A-986D-2D40-A478-25089DC83F7E}" type="datetimeFigureOut">
              <a:rPr lang="en-US" smtClean="0"/>
              <a:t>10/6/2022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1606450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853440"/>
            <a:ext cx="2506801" cy="298704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843196"/>
            <a:ext cx="3934778" cy="909743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840480"/>
            <a:ext cx="2506801" cy="7114964"/>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4031492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853440"/>
            <a:ext cx="2506801" cy="298704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843196"/>
            <a:ext cx="3934778" cy="909743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840480"/>
            <a:ext cx="2506801" cy="7114964"/>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73C24C4A-986D-2D40-A478-25089DC83F7E}" type="datetimeFigureOut">
              <a:rPr lang="en-US" smtClean="0"/>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80513-960B-CA48-BCDB-DD2966EEE269}" type="slidenum">
              <a:rPr lang="en-US" smtClean="0"/>
              <a:t>‹#›</a:t>
            </a:fld>
            <a:endParaRPr lang="en-US"/>
          </a:p>
        </p:txBody>
      </p:sp>
    </p:spTree>
    <p:extLst>
      <p:ext uri="{BB962C8B-B14F-4D97-AF65-F5344CB8AC3E}">
        <p14:creationId xmlns:p14="http://schemas.microsoft.com/office/powerpoint/2010/main" val="973942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681570"/>
            <a:ext cx="670369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3407833"/>
            <a:ext cx="670369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11865189"/>
            <a:ext cx="1748790" cy="681567"/>
          </a:xfrm>
          <a:prstGeom prst="rect">
            <a:avLst/>
          </a:prstGeom>
        </p:spPr>
        <p:txBody>
          <a:bodyPr vert="horz" lIns="91440" tIns="45720" rIns="91440" bIns="45720" rtlCol="0" anchor="ctr"/>
          <a:lstStyle>
            <a:lvl1pPr algn="l">
              <a:defRPr sz="1020">
                <a:solidFill>
                  <a:schemeClr val="tx1">
                    <a:tint val="75000"/>
                  </a:schemeClr>
                </a:solidFill>
              </a:defRPr>
            </a:lvl1pPr>
          </a:lstStyle>
          <a:p>
            <a:fld id="{73C24C4A-986D-2D40-A478-25089DC83F7E}" type="datetimeFigureOut">
              <a:rPr lang="en-US" smtClean="0"/>
              <a:t>10/6/2022</a:t>
            </a:fld>
            <a:endParaRPr lang="en-US"/>
          </a:p>
        </p:txBody>
      </p:sp>
      <p:sp>
        <p:nvSpPr>
          <p:cNvPr id="5" name="Footer Placeholder 4"/>
          <p:cNvSpPr>
            <a:spLocks noGrp="1"/>
          </p:cNvSpPr>
          <p:nvPr>
            <p:ph type="ftr" sz="quarter" idx="3"/>
          </p:nvPr>
        </p:nvSpPr>
        <p:spPr>
          <a:xfrm>
            <a:off x="2574608" y="11865189"/>
            <a:ext cx="2623185" cy="68156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11865189"/>
            <a:ext cx="1748790" cy="681567"/>
          </a:xfrm>
          <a:prstGeom prst="rect">
            <a:avLst/>
          </a:prstGeom>
        </p:spPr>
        <p:txBody>
          <a:bodyPr vert="horz" lIns="91440" tIns="45720" rIns="91440" bIns="45720" rtlCol="0" anchor="ctr"/>
          <a:lstStyle>
            <a:lvl1pPr algn="r">
              <a:defRPr sz="1020">
                <a:solidFill>
                  <a:schemeClr val="tx1">
                    <a:tint val="75000"/>
                  </a:schemeClr>
                </a:solidFill>
              </a:defRPr>
            </a:lvl1pPr>
          </a:lstStyle>
          <a:p>
            <a:fld id="{B4180513-960B-CA48-BCDB-DD2966EEE269}" type="slidenum">
              <a:rPr lang="en-US" smtClean="0"/>
              <a:t>‹#›</a:t>
            </a:fld>
            <a:endParaRPr lang="en-US"/>
          </a:p>
        </p:txBody>
      </p:sp>
    </p:spTree>
    <p:extLst>
      <p:ext uri="{BB962C8B-B14F-4D97-AF65-F5344CB8AC3E}">
        <p14:creationId xmlns:p14="http://schemas.microsoft.com/office/powerpoint/2010/main" val="2574680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5.png"/><Relationship Id="rId7"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a:extLst>
              <a:ext uri="{FF2B5EF4-FFF2-40B4-BE49-F238E27FC236}">
                <a16:creationId xmlns:a16="http://schemas.microsoft.com/office/drawing/2014/main" id="{E38188F2-FBFF-43D7-B850-1BEABCEA18C4}"/>
              </a:ext>
            </a:extLst>
          </p:cNvPr>
          <p:cNvPicPr>
            <a:picLocks noChangeAspect="1"/>
          </p:cNvPicPr>
          <p:nvPr/>
        </p:nvPicPr>
        <p:blipFill>
          <a:blip r:embed="rId2"/>
          <a:stretch>
            <a:fillRect/>
          </a:stretch>
        </p:blipFill>
        <p:spPr>
          <a:xfrm>
            <a:off x="2746318" y="9361105"/>
            <a:ext cx="2279763" cy="3087340"/>
          </a:xfrm>
          <a:prstGeom prst="rect">
            <a:avLst/>
          </a:prstGeom>
          <a:ln>
            <a:noFill/>
          </a:ln>
          <a:effectLst>
            <a:outerShdw blurRad="292100" dist="139700" dir="2700000" algn="tl" rotWithShape="0">
              <a:srgbClr val="333333">
                <a:alpha val="65000"/>
              </a:srgbClr>
            </a:outerShdw>
          </a:effectLst>
        </p:spPr>
      </p:pic>
      <p:pic>
        <p:nvPicPr>
          <p:cNvPr id="43" name="Picture 42">
            <a:extLst>
              <a:ext uri="{FF2B5EF4-FFF2-40B4-BE49-F238E27FC236}">
                <a16:creationId xmlns:a16="http://schemas.microsoft.com/office/drawing/2014/main" id="{C57CEECF-9169-4D31-B9BA-80D3E8CBB5F4}"/>
              </a:ext>
            </a:extLst>
          </p:cNvPr>
          <p:cNvPicPr>
            <a:picLocks noChangeAspect="1"/>
          </p:cNvPicPr>
          <p:nvPr/>
        </p:nvPicPr>
        <p:blipFill>
          <a:blip r:embed="rId3"/>
          <a:stretch>
            <a:fillRect/>
          </a:stretch>
        </p:blipFill>
        <p:spPr>
          <a:xfrm>
            <a:off x="3307817" y="6718579"/>
            <a:ext cx="2205246" cy="1173175"/>
          </a:xfrm>
          <a:prstGeom prst="rect">
            <a:avLst/>
          </a:prstGeom>
          <a:ln>
            <a:noFill/>
          </a:ln>
          <a:effectLst>
            <a:outerShdw blurRad="292100" dist="139700" dir="2700000" algn="tl" rotWithShape="0">
              <a:srgbClr val="333333">
                <a:alpha val="65000"/>
              </a:srgbClr>
            </a:outerShdw>
          </a:effectLst>
        </p:spPr>
      </p:pic>
      <p:pic>
        <p:nvPicPr>
          <p:cNvPr id="42" name="Picture 41">
            <a:extLst>
              <a:ext uri="{FF2B5EF4-FFF2-40B4-BE49-F238E27FC236}">
                <a16:creationId xmlns:a16="http://schemas.microsoft.com/office/drawing/2014/main" id="{B4E8B972-554F-4D1A-8CBB-E386C7DBB9D7}"/>
              </a:ext>
            </a:extLst>
          </p:cNvPr>
          <p:cNvPicPr>
            <a:picLocks noChangeAspect="1"/>
          </p:cNvPicPr>
          <p:nvPr/>
        </p:nvPicPr>
        <p:blipFill>
          <a:blip r:embed="rId4"/>
          <a:stretch>
            <a:fillRect/>
          </a:stretch>
        </p:blipFill>
        <p:spPr>
          <a:xfrm>
            <a:off x="1767833" y="7220720"/>
            <a:ext cx="1370099" cy="696362"/>
          </a:xfrm>
          <a:prstGeom prst="rect">
            <a:avLst/>
          </a:prstGeom>
          <a:ln>
            <a:noFill/>
          </a:ln>
          <a:effectLst>
            <a:outerShdw blurRad="292100" dist="139700" dir="2700000" algn="tl" rotWithShape="0">
              <a:srgbClr val="333333">
                <a:alpha val="65000"/>
              </a:srgbClr>
            </a:outerShdw>
          </a:effectLst>
        </p:spPr>
      </p:pic>
      <p:pic>
        <p:nvPicPr>
          <p:cNvPr id="6" name="Picture 5">
            <a:extLst>
              <a:ext uri="{FF2B5EF4-FFF2-40B4-BE49-F238E27FC236}">
                <a16:creationId xmlns:a16="http://schemas.microsoft.com/office/drawing/2014/main" id="{895CE6D6-E79A-474A-A8D1-1CE39E78F835}"/>
              </a:ext>
            </a:extLst>
          </p:cNvPr>
          <p:cNvPicPr>
            <a:picLocks noChangeAspect="1"/>
          </p:cNvPicPr>
          <p:nvPr/>
        </p:nvPicPr>
        <p:blipFill>
          <a:blip r:embed="rId5"/>
          <a:stretch>
            <a:fillRect/>
          </a:stretch>
        </p:blipFill>
        <p:spPr>
          <a:xfrm>
            <a:off x="3505728" y="3101890"/>
            <a:ext cx="1184858" cy="690457"/>
          </a:xfrm>
          <a:prstGeom prst="rect">
            <a:avLst/>
          </a:prstGeom>
          <a:ln>
            <a:solidFill>
              <a:schemeClr val="tx1"/>
            </a:solidFill>
          </a:ln>
          <a:effectLst>
            <a:outerShdw blurRad="292100" dist="139700" dir="2700000" algn="tl" rotWithShape="0">
              <a:srgbClr val="333333">
                <a:alpha val="65000"/>
              </a:srgbClr>
            </a:outerShdw>
          </a:effectLst>
        </p:spPr>
      </p:pic>
      <p:pic>
        <p:nvPicPr>
          <p:cNvPr id="15" name="Picture 14">
            <a:extLst>
              <a:ext uri="{FF2B5EF4-FFF2-40B4-BE49-F238E27FC236}">
                <a16:creationId xmlns:a16="http://schemas.microsoft.com/office/drawing/2014/main" id="{5254F59A-3F6F-4B26-86ED-BD6898B8146D}"/>
              </a:ext>
            </a:extLst>
          </p:cNvPr>
          <p:cNvPicPr>
            <a:picLocks noChangeAspect="1"/>
          </p:cNvPicPr>
          <p:nvPr/>
        </p:nvPicPr>
        <p:blipFill>
          <a:blip r:embed="rId6"/>
          <a:stretch>
            <a:fillRect/>
          </a:stretch>
        </p:blipFill>
        <p:spPr>
          <a:xfrm>
            <a:off x="466179" y="6495863"/>
            <a:ext cx="1054276" cy="1456463"/>
          </a:xfrm>
          <a:prstGeom prst="rect">
            <a:avLst/>
          </a:prstGeom>
          <a:ln>
            <a:noFill/>
          </a:ln>
          <a:effectLst>
            <a:outerShdw blurRad="292100" dist="139700" dir="2700000" algn="tl" rotWithShape="0">
              <a:srgbClr val="333333">
                <a:alpha val="65000"/>
              </a:srgbClr>
            </a:outerShdw>
          </a:effectLst>
        </p:spPr>
      </p:pic>
      <p:pic>
        <p:nvPicPr>
          <p:cNvPr id="5" name="Picture 4">
            <a:extLst>
              <a:ext uri="{FF2B5EF4-FFF2-40B4-BE49-F238E27FC236}">
                <a16:creationId xmlns:a16="http://schemas.microsoft.com/office/drawing/2014/main" id="{FA280EC6-1E8F-416F-971A-21DD208B8D5D}"/>
              </a:ext>
            </a:extLst>
          </p:cNvPr>
          <p:cNvPicPr>
            <a:picLocks noChangeAspect="1"/>
          </p:cNvPicPr>
          <p:nvPr/>
        </p:nvPicPr>
        <p:blipFill>
          <a:blip r:embed="rId7"/>
          <a:stretch>
            <a:fillRect/>
          </a:stretch>
        </p:blipFill>
        <p:spPr>
          <a:xfrm>
            <a:off x="1687527" y="6493137"/>
            <a:ext cx="920972" cy="540670"/>
          </a:xfrm>
          <a:prstGeom prst="rect">
            <a:avLst/>
          </a:prstGeom>
          <a:ln>
            <a:noFill/>
          </a:ln>
          <a:effectLst>
            <a:outerShdw blurRad="292100" dist="139700" dir="2700000" algn="tl" rotWithShape="0">
              <a:srgbClr val="333333">
                <a:alpha val="65000"/>
              </a:srgbClr>
            </a:outerShdw>
          </a:effectLst>
        </p:spPr>
      </p:pic>
      <p:sp>
        <p:nvSpPr>
          <p:cNvPr id="4" name="Rectangle 3">
            <a:extLst>
              <a:ext uri="{FF2B5EF4-FFF2-40B4-BE49-F238E27FC236}">
                <a16:creationId xmlns:a16="http://schemas.microsoft.com/office/drawing/2014/main" id="{D84106DE-1062-4E46-B6EC-CF1B6C7A91B3}"/>
              </a:ext>
            </a:extLst>
          </p:cNvPr>
          <p:cNvSpPr/>
          <p:nvPr/>
        </p:nvSpPr>
        <p:spPr>
          <a:xfrm>
            <a:off x="956371" y="901539"/>
            <a:ext cx="5859658" cy="276999"/>
          </a:xfrm>
          <a:prstGeom prst="rect">
            <a:avLst/>
          </a:prstGeom>
        </p:spPr>
        <p:txBody>
          <a:bodyPr wrap="square">
            <a:spAutoFit/>
          </a:bodyPr>
          <a:lstStyle/>
          <a:p>
            <a:pPr algn="ctr"/>
            <a:r>
              <a:rPr lang="en-US" sz="1200" dirty="0">
                <a:latin typeface="HelveticaNeueLT Pro 55 Roman" panose="020B0604020202020204" pitchFamily="34" charset="0"/>
                <a:cs typeface="Calibri" panose="020F0502020204030204" pitchFamily="34" charset="0"/>
              </a:rPr>
              <a:t> </a:t>
            </a:r>
            <a:endParaRPr lang="en-US" sz="1200" dirty="0">
              <a:effectLst/>
              <a:latin typeface="HelveticaNeueLT Pro 55 Roman" panose="020B0604020202020204" pitchFamily="34" charset="0"/>
              <a:cs typeface="Calibri" panose="020F0502020204030204" pitchFamily="34" charset="0"/>
            </a:endParaRPr>
          </a:p>
        </p:txBody>
      </p:sp>
      <p:sp>
        <p:nvSpPr>
          <p:cNvPr id="53" name="TextBox 52">
            <a:extLst>
              <a:ext uri="{FF2B5EF4-FFF2-40B4-BE49-F238E27FC236}">
                <a16:creationId xmlns:a16="http://schemas.microsoft.com/office/drawing/2014/main" id="{24DD49DA-7B83-A442-A2FB-7BB15A51F24E}"/>
              </a:ext>
            </a:extLst>
          </p:cNvPr>
          <p:cNvSpPr txBox="1"/>
          <p:nvPr/>
        </p:nvSpPr>
        <p:spPr>
          <a:xfrm>
            <a:off x="1165860" y="5885629"/>
            <a:ext cx="5864594" cy="538161"/>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Assign Cohost During the </a:t>
            </a:r>
            <a:r>
              <a:rPr lang="en-US" sz="1300" b="1" dirty="0" err="1">
                <a:latin typeface="HelveticaNeueLT Pro 55 Roman" panose="020B0604020202020204" pitchFamily="34" charset="0"/>
                <a:cs typeface="Calibri" panose="020F0502020204030204" pitchFamily="34" charset="0"/>
              </a:rPr>
              <a:t>Webex</a:t>
            </a:r>
            <a:endParaRPr lang="en-US" sz="1300" b="1" dirty="0">
              <a:latin typeface="HelveticaNeueLT Pro 55 Roman" panose="020B0604020202020204" pitchFamily="34" charset="0"/>
              <a:cs typeface="Calibri" panose="020F0502020204030204" pitchFamily="34" charset="0"/>
            </a:endParaRPr>
          </a:p>
          <a:p>
            <a:endParaRPr lang="en-US" sz="500" b="1" dirty="0">
              <a:latin typeface="HelveticaNeueLT Pro 55 Roman" panose="020B0604020202020204" pitchFamily="34" charset="0"/>
              <a:cs typeface="Calibri" panose="020F0502020204030204" pitchFamily="34" charset="0"/>
            </a:endParaRPr>
          </a:p>
          <a:p>
            <a:pPr>
              <a:lnSpc>
                <a:spcPct val="110000"/>
              </a:lnSpc>
            </a:pPr>
            <a:r>
              <a:rPr lang="en-US" sz="1050" dirty="0">
                <a:latin typeface="HelveticaNeueLT Pro 55 Roman" panose="020B0604020202020204" pitchFamily="34" charset="0"/>
                <a:cs typeface="Calibri" panose="020F0502020204030204" pitchFamily="34" charset="0"/>
              </a:rPr>
              <a:t>You can also assign one or more cohosts by right clicking on participants.</a:t>
            </a:r>
          </a:p>
        </p:txBody>
      </p:sp>
      <p:sp>
        <p:nvSpPr>
          <p:cNvPr id="14" name="TextBox 13">
            <a:extLst>
              <a:ext uri="{FF2B5EF4-FFF2-40B4-BE49-F238E27FC236}">
                <a16:creationId xmlns:a16="http://schemas.microsoft.com/office/drawing/2014/main" id="{70D69ED7-33CB-0648-8A14-4405261FF6A7}"/>
              </a:ext>
            </a:extLst>
          </p:cNvPr>
          <p:cNvSpPr txBox="1"/>
          <p:nvPr/>
        </p:nvSpPr>
        <p:spPr>
          <a:xfrm>
            <a:off x="1308261" y="2717830"/>
            <a:ext cx="5722627" cy="292388"/>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Add Alternate / Cohosts While Scheduling a Meeting</a:t>
            </a:r>
          </a:p>
        </p:txBody>
      </p:sp>
      <p:cxnSp>
        <p:nvCxnSpPr>
          <p:cNvPr id="40" name="Straight Connector 39">
            <a:extLst>
              <a:ext uri="{FF2B5EF4-FFF2-40B4-BE49-F238E27FC236}">
                <a16:creationId xmlns:a16="http://schemas.microsoft.com/office/drawing/2014/main" id="{E43DAB62-33BB-044F-9C84-C3486B895B2A}"/>
              </a:ext>
            </a:extLst>
          </p:cNvPr>
          <p:cNvCxnSpPr>
            <a:cxnSpLocks/>
          </p:cNvCxnSpPr>
          <p:nvPr/>
        </p:nvCxnSpPr>
        <p:spPr>
          <a:xfrm>
            <a:off x="507163" y="5617662"/>
            <a:ext cx="6893653" cy="0"/>
          </a:xfrm>
          <a:prstGeom prst="line">
            <a:avLst/>
          </a:prstGeom>
          <a:ln>
            <a:solidFill>
              <a:srgbClr val="062968"/>
            </a:solidFill>
            <a:prstDash val="dash"/>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17C3FA42-01C5-E742-B805-97B1709ED4C9}"/>
              </a:ext>
            </a:extLst>
          </p:cNvPr>
          <p:cNvSpPr/>
          <p:nvPr/>
        </p:nvSpPr>
        <p:spPr>
          <a:xfrm>
            <a:off x="895037" y="2660772"/>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1</a:t>
            </a:r>
          </a:p>
        </p:txBody>
      </p:sp>
      <p:sp>
        <p:nvSpPr>
          <p:cNvPr id="12" name="Rectangle 11">
            <a:extLst>
              <a:ext uri="{FF2B5EF4-FFF2-40B4-BE49-F238E27FC236}">
                <a16:creationId xmlns:a16="http://schemas.microsoft.com/office/drawing/2014/main" id="{98F52079-9EEE-B347-AFED-7F4FFC9DFAFC}"/>
              </a:ext>
            </a:extLst>
          </p:cNvPr>
          <p:cNvSpPr/>
          <p:nvPr/>
        </p:nvSpPr>
        <p:spPr>
          <a:xfrm>
            <a:off x="5711846" y="4136776"/>
            <a:ext cx="1739231" cy="823302"/>
          </a:xfrm>
          <a:prstGeom prst="rect">
            <a:avLst/>
          </a:prstGeom>
        </p:spPr>
        <p:txBody>
          <a:bodyPr wrap="square">
            <a:spAutoFit/>
          </a:bodyPr>
          <a:lstStyle/>
          <a:p>
            <a:pPr marL="9525" lvl="2"/>
            <a:r>
              <a:rPr lang="en-US" sz="950" dirty="0">
                <a:latin typeface="HelveticaNeueLT Pro 55 Roman" panose="020B0604020202020204" pitchFamily="34" charset="0"/>
                <a:cs typeface="Calibri" panose="020F0502020204030204" pitchFamily="34" charset="0"/>
              </a:rPr>
              <a:t>Scroll down to the Cohost section to select which option works best. Cohost must be attendees on the meetings. </a:t>
            </a:r>
          </a:p>
        </p:txBody>
      </p:sp>
      <p:sp>
        <p:nvSpPr>
          <p:cNvPr id="16" name="Rectangle 15">
            <a:extLst>
              <a:ext uri="{FF2B5EF4-FFF2-40B4-BE49-F238E27FC236}">
                <a16:creationId xmlns:a16="http://schemas.microsoft.com/office/drawing/2014/main" id="{C1BD755D-5E30-6B4E-B3AD-770C490FE8BF}"/>
              </a:ext>
            </a:extLst>
          </p:cNvPr>
          <p:cNvSpPr/>
          <p:nvPr/>
        </p:nvSpPr>
        <p:spPr>
          <a:xfrm>
            <a:off x="706344" y="3306623"/>
            <a:ext cx="1801368" cy="530915"/>
          </a:xfrm>
          <a:prstGeom prst="rect">
            <a:avLst/>
          </a:prstGeom>
        </p:spPr>
        <p:txBody>
          <a:bodyPr wrap="square">
            <a:spAutoFit/>
          </a:bodyPr>
          <a:lstStyle/>
          <a:p>
            <a:pPr marL="3175" lvl="2"/>
            <a:r>
              <a:rPr lang="en-US" sz="950" dirty="0">
                <a:latin typeface="HelveticaNeueLT Pro 55 Roman" panose="020B0604020202020204" pitchFamily="34" charset="0"/>
                <a:cs typeface="Calibri" panose="020F0502020204030204" pitchFamily="34" charset="0"/>
              </a:rPr>
              <a:t>Open the meeting invite and click </a:t>
            </a:r>
            <a:r>
              <a:rPr lang="en-US" sz="950" b="1">
                <a:latin typeface="HelveticaNeueLT Pro 55 Roman" panose="020B0604020202020204" pitchFamily="34" charset="0"/>
                <a:cs typeface="Calibri" panose="020F0502020204030204" pitchFamily="34" charset="0"/>
              </a:rPr>
              <a:t>Webex Preferences </a:t>
            </a:r>
            <a:r>
              <a:rPr lang="en-US" sz="950">
                <a:latin typeface="HelveticaNeueLT Pro 55 Roman" panose="020B0604020202020204" pitchFamily="34" charset="0"/>
                <a:cs typeface="Calibri" panose="020F0502020204030204" pitchFamily="34" charset="0"/>
              </a:rPr>
              <a:t>in </a:t>
            </a:r>
            <a:r>
              <a:rPr lang="en-US" sz="950" dirty="0">
                <a:latin typeface="HelveticaNeueLT Pro 55 Roman" panose="020B0604020202020204" pitchFamily="34" charset="0"/>
                <a:cs typeface="Calibri" panose="020F0502020204030204" pitchFamily="34" charset="0"/>
              </a:rPr>
              <a:t>the productivity tools banner.</a:t>
            </a:r>
          </a:p>
        </p:txBody>
      </p:sp>
      <p:cxnSp>
        <p:nvCxnSpPr>
          <p:cNvPr id="18" name="Elbow Connector 17">
            <a:extLst>
              <a:ext uri="{FF2B5EF4-FFF2-40B4-BE49-F238E27FC236}">
                <a16:creationId xmlns:a16="http://schemas.microsoft.com/office/drawing/2014/main" id="{232DDE35-6D5D-AE4D-9CF8-D317CBDB2913}"/>
              </a:ext>
            </a:extLst>
          </p:cNvPr>
          <p:cNvCxnSpPr>
            <a:cxnSpLocks/>
            <a:endCxn id="16" idx="3"/>
          </p:cNvCxnSpPr>
          <p:nvPr/>
        </p:nvCxnSpPr>
        <p:spPr>
          <a:xfrm rot="16200000" flipH="1" flipV="1">
            <a:off x="3147791" y="2474801"/>
            <a:ext cx="457200" cy="1737360"/>
          </a:xfrm>
          <a:prstGeom prst="bentConnector4">
            <a:avLst>
              <a:gd name="adj1" fmla="val -24514"/>
              <a:gd name="adj2" fmla="val 67372"/>
            </a:avLst>
          </a:prstGeom>
          <a:ln w="12700">
            <a:solidFill>
              <a:srgbClr val="E70000"/>
            </a:solidFill>
            <a:headEnd type="oval" w="sm" len="sm"/>
            <a:tailEnd type="none"/>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B759CC2-1D4D-404F-871B-CB9866FBD562}"/>
              </a:ext>
            </a:extLst>
          </p:cNvPr>
          <p:cNvCxnSpPr>
            <a:cxnSpLocks/>
          </p:cNvCxnSpPr>
          <p:nvPr/>
        </p:nvCxnSpPr>
        <p:spPr>
          <a:xfrm flipH="1">
            <a:off x="2507710" y="3306623"/>
            <a:ext cx="1" cy="492161"/>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64A97C9-156F-6542-A5E6-AF71E4DB465A}"/>
              </a:ext>
            </a:extLst>
          </p:cNvPr>
          <p:cNvCxnSpPr>
            <a:cxnSpLocks/>
          </p:cNvCxnSpPr>
          <p:nvPr/>
        </p:nvCxnSpPr>
        <p:spPr>
          <a:xfrm>
            <a:off x="418813" y="8211395"/>
            <a:ext cx="6893653" cy="0"/>
          </a:xfrm>
          <a:prstGeom prst="line">
            <a:avLst/>
          </a:prstGeom>
          <a:ln>
            <a:solidFill>
              <a:srgbClr val="062968"/>
            </a:solidFill>
            <a:prstDash val="dash"/>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60949258-EAFE-8845-AE56-443C73DAEA8E}"/>
              </a:ext>
            </a:extLst>
          </p:cNvPr>
          <p:cNvSpPr txBox="1"/>
          <p:nvPr/>
        </p:nvSpPr>
        <p:spPr>
          <a:xfrm>
            <a:off x="1148173" y="8566607"/>
            <a:ext cx="6063129" cy="530915"/>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Control Audio During a Meeting</a:t>
            </a:r>
          </a:p>
          <a:p>
            <a:endParaRPr lang="en-US" sz="500" b="1" dirty="0">
              <a:latin typeface="HelveticaNeueLT Pro 55 Roman" panose="020B0604020202020204" pitchFamily="34" charset="0"/>
              <a:cs typeface="Calibri" panose="020F0502020204030204" pitchFamily="34" charset="0"/>
            </a:endParaRPr>
          </a:p>
          <a:p>
            <a:r>
              <a:rPr lang="en-US" sz="1050" dirty="0">
                <a:latin typeface="HelveticaNeueLT Pro 55 Roman" panose="020B0604020202020204" pitchFamily="34" charset="0"/>
                <a:cs typeface="Calibri" panose="020F0502020204030204" pitchFamily="34" charset="0"/>
              </a:rPr>
              <a:t>The host has complete control of the audio experience from within </a:t>
            </a:r>
            <a:r>
              <a:rPr lang="en-US" sz="1050" dirty="0" err="1">
                <a:latin typeface="HelveticaNeueLT Pro 55 Roman" panose="020B0604020202020204" pitchFamily="34" charset="0"/>
                <a:cs typeface="Calibri" panose="020F0502020204030204" pitchFamily="34" charset="0"/>
              </a:rPr>
              <a:t>Webex</a:t>
            </a:r>
            <a:r>
              <a:rPr lang="en-US" sz="1050" dirty="0">
                <a:latin typeface="HelveticaNeueLT Pro 55 Roman" panose="020B0604020202020204" pitchFamily="34" charset="0"/>
                <a:cs typeface="Calibri" panose="020F0502020204030204" pitchFamily="34" charset="0"/>
              </a:rPr>
              <a:t>.</a:t>
            </a:r>
          </a:p>
        </p:txBody>
      </p:sp>
      <p:sp>
        <p:nvSpPr>
          <p:cNvPr id="74" name="Oval 73">
            <a:extLst>
              <a:ext uri="{FF2B5EF4-FFF2-40B4-BE49-F238E27FC236}">
                <a16:creationId xmlns:a16="http://schemas.microsoft.com/office/drawing/2014/main" id="{5099C04B-4DAB-D743-A4A9-BE2FC2497894}"/>
              </a:ext>
            </a:extLst>
          </p:cNvPr>
          <p:cNvSpPr/>
          <p:nvPr/>
        </p:nvSpPr>
        <p:spPr>
          <a:xfrm>
            <a:off x="734949" y="8560101"/>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3</a:t>
            </a:r>
          </a:p>
        </p:txBody>
      </p:sp>
      <p:sp>
        <p:nvSpPr>
          <p:cNvPr id="118" name="Rectangle 117">
            <a:extLst>
              <a:ext uri="{FF2B5EF4-FFF2-40B4-BE49-F238E27FC236}">
                <a16:creationId xmlns:a16="http://schemas.microsoft.com/office/drawing/2014/main" id="{E5084F20-A371-124D-A87F-FB49C32EB977}"/>
              </a:ext>
            </a:extLst>
          </p:cNvPr>
          <p:cNvSpPr/>
          <p:nvPr/>
        </p:nvSpPr>
        <p:spPr>
          <a:xfrm>
            <a:off x="418813" y="9717267"/>
            <a:ext cx="1925516" cy="1992853"/>
          </a:xfrm>
          <a:prstGeom prst="rect">
            <a:avLst/>
          </a:prstGeom>
        </p:spPr>
        <p:txBody>
          <a:bodyPr wrap="square">
            <a:spAutoFit/>
          </a:bodyPr>
          <a:lstStyle/>
          <a:p>
            <a:pPr marL="11113" lvl="2" algn="r"/>
            <a:r>
              <a:rPr lang="en-US" sz="950" dirty="0">
                <a:latin typeface="HelveticaNeueLT Pro 55 Roman" panose="020B0604020202020204" pitchFamily="34" charset="0"/>
                <a:cs typeface="Calibri" panose="020F0502020204030204" pitchFamily="34" charset="0"/>
              </a:rPr>
              <a:t>Webex identifies call noise and indicates the participant speaking in the full screen. When hovering over their name, click the </a:t>
            </a:r>
            <a:r>
              <a:rPr lang="en-US" sz="950" b="1" dirty="0">
                <a:latin typeface="HelveticaNeueLT Pro 55 Roman" panose="020B0604020202020204" pitchFamily="34" charset="0"/>
                <a:cs typeface="Calibri" panose="020F0502020204030204" pitchFamily="34" charset="0"/>
              </a:rPr>
              <a:t>microphone </a:t>
            </a:r>
            <a:r>
              <a:rPr lang="en-US" sz="950" dirty="0">
                <a:latin typeface="HelveticaNeueLT Pro 55 Roman" panose="020B0604020202020204" pitchFamily="34" charset="0"/>
                <a:cs typeface="Calibri" panose="020F0502020204030204" pitchFamily="34" charset="0"/>
              </a:rPr>
              <a:t>icon to </a:t>
            </a:r>
            <a:r>
              <a:rPr lang="en-US" sz="950" b="1" dirty="0">
                <a:latin typeface="HelveticaNeueLT Pro 55 Roman" panose="020B0604020202020204" pitchFamily="34" charset="0"/>
                <a:cs typeface="Calibri" panose="020F0502020204030204" pitchFamily="34" charset="0"/>
              </a:rPr>
              <a:t>mute.</a:t>
            </a:r>
            <a:endParaRPr lang="en-US" sz="950" dirty="0">
              <a:latin typeface="HelveticaNeueLT Pro 55 Roman" panose="020B0604020202020204" pitchFamily="34" charset="0"/>
              <a:cs typeface="Calibri" panose="020F0502020204030204" pitchFamily="34" charset="0"/>
            </a:endParaRPr>
          </a:p>
          <a:p>
            <a:pPr marL="11113" lvl="2" algn="r"/>
            <a:endParaRPr lang="en-US" sz="950" dirty="0">
              <a:latin typeface="HelveticaNeueLT Pro 55 Roman" panose="020B0604020202020204" pitchFamily="34" charset="0"/>
              <a:cs typeface="Calibri" panose="020F0502020204030204" pitchFamily="34" charset="0"/>
            </a:endParaRPr>
          </a:p>
          <a:p>
            <a:pPr marL="11113" lvl="2" algn="r"/>
            <a:endParaRPr lang="en-US" sz="950" dirty="0">
              <a:latin typeface="HelveticaNeueLT Pro 55 Roman" panose="020B0604020202020204" pitchFamily="34" charset="0"/>
              <a:cs typeface="Calibri" panose="020F0502020204030204" pitchFamily="34" charset="0"/>
            </a:endParaRPr>
          </a:p>
          <a:p>
            <a:pPr marL="11113" lvl="2" algn="r"/>
            <a:r>
              <a:rPr lang="en-US" sz="950" dirty="0">
                <a:latin typeface="HelveticaNeueLT Pro 55 Roman" panose="020B0604020202020204" pitchFamily="34" charset="0"/>
                <a:cs typeface="Calibri" panose="020F0502020204030204" pitchFamily="34" charset="0"/>
              </a:rPr>
              <a:t>To mute </a:t>
            </a:r>
            <a:r>
              <a:rPr lang="en-US" sz="950" b="1" dirty="0">
                <a:latin typeface="HelveticaNeueLT Pro 55 Roman" panose="020B0604020202020204" pitchFamily="34" charset="0"/>
                <a:cs typeface="Calibri" panose="020F0502020204030204" pitchFamily="34" charset="0"/>
              </a:rPr>
              <a:t>all participant</a:t>
            </a:r>
            <a:r>
              <a:rPr lang="en-US" sz="950" dirty="0">
                <a:latin typeface="HelveticaNeueLT Pro 55 Roman" panose="020B0604020202020204" pitchFamily="34" charset="0"/>
                <a:cs typeface="Calibri" panose="020F0502020204030204" pitchFamily="34" charset="0"/>
              </a:rPr>
              <a:t>s, right click any name in the participants list and then select </a:t>
            </a:r>
            <a:r>
              <a:rPr lang="en-US" sz="950" b="1" dirty="0">
                <a:latin typeface="HelveticaNeueLT Pro 55 Roman" panose="020B0604020202020204" pitchFamily="34" charset="0"/>
                <a:cs typeface="Calibri" panose="020F0502020204030204" pitchFamily="34" charset="0"/>
              </a:rPr>
              <a:t>Mute All. </a:t>
            </a:r>
            <a:r>
              <a:rPr lang="en-US" sz="950" dirty="0">
                <a:latin typeface="HelveticaNeueLT Pro 55 Roman" panose="020B0604020202020204" pitchFamily="34" charset="0"/>
                <a:cs typeface="Calibri" panose="020F0502020204030204" pitchFamily="34" charset="0"/>
              </a:rPr>
              <a:t>Click </a:t>
            </a:r>
            <a:r>
              <a:rPr lang="en-US" sz="950" b="1" dirty="0">
                <a:latin typeface="HelveticaNeueLT Pro 55 Roman" panose="020B0604020202020204" pitchFamily="34" charset="0"/>
                <a:cs typeface="Calibri" panose="020F0502020204030204" pitchFamily="34" charset="0"/>
              </a:rPr>
              <a:t>Unmute </a:t>
            </a:r>
            <a:r>
              <a:rPr lang="en-US" sz="950" dirty="0">
                <a:latin typeface="HelveticaNeueLT Pro 55 Roman" panose="020B0604020202020204" pitchFamily="34" charset="0"/>
                <a:cs typeface="Calibri" panose="020F0502020204030204" pitchFamily="34" charset="0"/>
              </a:rPr>
              <a:t>to unmute all participants</a:t>
            </a:r>
          </a:p>
        </p:txBody>
      </p:sp>
      <p:cxnSp>
        <p:nvCxnSpPr>
          <p:cNvPr id="78" name="Elbow Connector 17">
            <a:extLst>
              <a:ext uri="{FF2B5EF4-FFF2-40B4-BE49-F238E27FC236}">
                <a16:creationId xmlns:a16="http://schemas.microsoft.com/office/drawing/2014/main" id="{406B0DE3-F49A-482C-9AD1-D8F9FDCA9C62}"/>
              </a:ext>
            </a:extLst>
          </p:cNvPr>
          <p:cNvCxnSpPr>
            <a:cxnSpLocks/>
          </p:cNvCxnSpPr>
          <p:nvPr/>
        </p:nvCxnSpPr>
        <p:spPr>
          <a:xfrm rot="10800000">
            <a:off x="2358108" y="10060791"/>
            <a:ext cx="418201" cy="78243"/>
          </a:xfrm>
          <a:prstGeom prst="bentConnector3">
            <a:avLst>
              <a:gd name="adj1" fmla="val 50000"/>
            </a:avLst>
          </a:prstGeom>
          <a:ln w="12700">
            <a:solidFill>
              <a:srgbClr val="E70000"/>
            </a:solidFill>
            <a:headEnd type="oval" w="sm" len="sm"/>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7E8EF943-E9F6-4E1A-9744-801DD96115FF}"/>
              </a:ext>
            </a:extLst>
          </p:cNvPr>
          <p:cNvCxnSpPr>
            <a:cxnSpLocks/>
          </p:cNvCxnSpPr>
          <p:nvPr/>
        </p:nvCxnSpPr>
        <p:spPr>
          <a:xfrm>
            <a:off x="2351156" y="9737195"/>
            <a:ext cx="4297" cy="696152"/>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97544062-4347-49E9-A959-365DB2AA636F}"/>
              </a:ext>
            </a:extLst>
          </p:cNvPr>
          <p:cNvCxnSpPr>
            <a:cxnSpLocks/>
          </p:cNvCxnSpPr>
          <p:nvPr/>
        </p:nvCxnSpPr>
        <p:spPr>
          <a:xfrm>
            <a:off x="5641668" y="10258012"/>
            <a:ext cx="4297" cy="504825"/>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61EA1785-E0D4-4801-AAA4-EFB41FB16CA4}"/>
              </a:ext>
            </a:extLst>
          </p:cNvPr>
          <p:cNvCxnSpPr>
            <a:cxnSpLocks/>
          </p:cNvCxnSpPr>
          <p:nvPr/>
        </p:nvCxnSpPr>
        <p:spPr>
          <a:xfrm>
            <a:off x="2342180" y="10751263"/>
            <a:ext cx="0" cy="548034"/>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cxnSp>
        <p:nvCxnSpPr>
          <p:cNvPr id="93" name="Elbow Connector 17">
            <a:extLst>
              <a:ext uri="{FF2B5EF4-FFF2-40B4-BE49-F238E27FC236}">
                <a16:creationId xmlns:a16="http://schemas.microsoft.com/office/drawing/2014/main" id="{8A2970FC-C033-4BDA-ACB1-74DD7859C898}"/>
              </a:ext>
            </a:extLst>
          </p:cNvPr>
          <p:cNvCxnSpPr>
            <a:cxnSpLocks/>
            <a:endCxn id="33" idx="1"/>
          </p:cNvCxnSpPr>
          <p:nvPr/>
        </p:nvCxnSpPr>
        <p:spPr>
          <a:xfrm>
            <a:off x="4867275" y="10208456"/>
            <a:ext cx="778690" cy="294872"/>
          </a:xfrm>
          <a:prstGeom prst="bentConnector3">
            <a:avLst>
              <a:gd name="adj1" fmla="val 50000"/>
            </a:avLst>
          </a:prstGeom>
          <a:ln w="12700">
            <a:solidFill>
              <a:srgbClr val="E70000"/>
            </a:solidFill>
            <a:headEnd type="oval" w="sm" len="sm"/>
            <a:tailEnd type="none"/>
          </a:ln>
        </p:spPr>
        <p:style>
          <a:lnRef idx="1">
            <a:schemeClr val="accent1"/>
          </a:lnRef>
          <a:fillRef idx="0">
            <a:schemeClr val="accent1"/>
          </a:fillRef>
          <a:effectRef idx="0">
            <a:schemeClr val="accent1"/>
          </a:effectRef>
          <a:fontRef idx="minor">
            <a:schemeClr val="tx1"/>
          </a:fontRef>
        </p:style>
      </p:cxnSp>
      <p:cxnSp>
        <p:nvCxnSpPr>
          <p:cNvPr id="97" name="Elbow Connector 17">
            <a:extLst>
              <a:ext uri="{FF2B5EF4-FFF2-40B4-BE49-F238E27FC236}">
                <a16:creationId xmlns:a16="http://schemas.microsoft.com/office/drawing/2014/main" id="{7B94EA3F-247D-4AA5-902C-1C66DCF90C30}"/>
              </a:ext>
            </a:extLst>
          </p:cNvPr>
          <p:cNvCxnSpPr>
            <a:cxnSpLocks/>
          </p:cNvCxnSpPr>
          <p:nvPr/>
        </p:nvCxnSpPr>
        <p:spPr>
          <a:xfrm rot="10800000">
            <a:off x="2348628" y="11027771"/>
            <a:ext cx="1251823" cy="271526"/>
          </a:xfrm>
          <a:prstGeom prst="bentConnector3">
            <a:avLst>
              <a:gd name="adj1" fmla="val 50000"/>
            </a:avLst>
          </a:prstGeom>
          <a:ln w="12700">
            <a:solidFill>
              <a:srgbClr val="E70000"/>
            </a:solidFill>
            <a:headEnd type="oval" w="sm" len="sm"/>
            <a:tailEnd type="none"/>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935A743-D645-1349-894F-337AE5C3E664}"/>
              </a:ext>
            </a:extLst>
          </p:cNvPr>
          <p:cNvCxnSpPr>
            <a:cxnSpLocks/>
          </p:cNvCxnSpPr>
          <p:nvPr/>
        </p:nvCxnSpPr>
        <p:spPr>
          <a:xfrm flipH="1">
            <a:off x="5711846" y="4156152"/>
            <a:ext cx="1" cy="492161"/>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9D201125-4687-7A43-B87D-4CBAB9A4BECB}"/>
              </a:ext>
            </a:extLst>
          </p:cNvPr>
          <p:cNvSpPr/>
          <p:nvPr/>
        </p:nvSpPr>
        <p:spPr>
          <a:xfrm>
            <a:off x="5645965" y="10237870"/>
            <a:ext cx="1856332" cy="530915"/>
          </a:xfrm>
          <a:prstGeom prst="rect">
            <a:avLst/>
          </a:prstGeom>
        </p:spPr>
        <p:txBody>
          <a:bodyPr wrap="square">
            <a:spAutoFit/>
          </a:bodyPr>
          <a:lstStyle/>
          <a:p>
            <a:pPr marL="11113" lvl="2"/>
            <a:r>
              <a:rPr lang="en-US" sz="950" dirty="0">
                <a:latin typeface="HelveticaNeueLT Pro 55 Roman" panose="020B0604020202020204" pitchFamily="34" charset="0"/>
                <a:cs typeface="Calibri" panose="020F0502020204030204" pitchFamily="34" charset="0"/>
              </a:rPr>
              <a:t>With the participant list open, click the </a:t>
            </a:r>
            <a:r>
              <a:rPr lang="en-US" sz="950" b="1" dirty="0">
                <a:latin typeface="HelveticaNeueLT Pro 55 Roman" panose="020B0604020202020204" pitchFamily="34" charset="0"/>
                <a:cs typeface="Calibri" panose="020F0502020204030204" pitchFamily="34" charset="0"/>
              </a:rPr>
              <a:t>microphone </a:t>
            </a:r>
            <a:r>
              <a:rPr lang="en-US" sz="950" dirty="0">
                <a:latin typeface="HelveticaNeueLT Pro 55 Roman" panose="020B0604020202020204" pitchFamily="34" charset="0"/>
                <a:cs typeface="Calibri" panose="020F0502020204030204" pitchFamily="34" charset="0"/>
              </a:rPr>
              <a:t>icon next to the participant’s name.</a:t>
            </a:r>
          </a:p>
        </p:txBody>
      </p:sp>
      <p:sp>
        <p:nvSpPr>
          <p:cNvPr id="45" name="Oval 44">
            <a:extLst>
              <a:ext uri="{FF2B5EF4-FFF2-40B4-BE49-F238E27FC236}">
                <a16:creationId xmlns:a16="http://schemas.microsoft.com/office/drawing/2014/main" id="{D409B68C-E556-45F8-A1C5-8AAEA6EA7485}"/>
              </a:ext>
            </a:extLst>
          </p:cNvPr>
          <p:cNvSpPr/>
          <p:nvPr/>
        </p:nvSpPr>
        <p:spPr>
          <a:xfrm>
            <a:off x="705163" y="5895947"/>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latin typeface="HelveticaNeueLT Pro 55 Roman" panose="020B0604020202020204" pitchFamily="34" charset="0"/>
                <a:cs typeface="Calibri" panose="020F0502020204030204" pitchFamily="34" charset="0"/>
              </a:rPr>
              <a:t>2</a:t>
            </a:r>
          </a:p>
        </p:txBody>
      </p:sp>
      <p:cxnSp>
        <p:nvCxnSpPr>
          <p:cNvPr id="19" name="Straight Arrow Connector 18">
            <a:extLst>
              <a:ext uri="{FF2B5EF4-FFF2-40B4-BE49-F238E27FC236}">
                <a16:creationId xmlns:a16="http://schemas.microsoft.com/office/drawing/2014/main" id="{6F8A864C-8343-406F-B985-1830F3789AAE}"/>
              </a:ext>
            </a:extLst>
          </p:cNvPr>
          <p:cNvCxnSpPr>
            <a:cxnSpLocks/>
          </p:cNvCxnSpPr>
          <p:nvPr/>
        </p:nvCxnSpPr>
        <p:spPr>
          <a:xfrm>
            <a:off x="1491015" y="6554962"/>
            <a:ext cx="265792" cy="21241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CA190C02-C381-4014-925A-881DF82B016C}"/>
              </a:ext>
            </a:extLst>
          </p:cNvPr>
          <p:cNvSpPr/>
          <p:nvPr/>
        </p:nvSpPr>
        <p:spPr>
          <a:xfrm>
            <a:off x="5011660" y="8809439"/>
            <a:ext cx="1856332" cy="238527"/>
          </a:xfrm>
          <a:prstGeom prst="rect">
            <a:avLst/>
          </a:prstGeom>
        </p:spPr>
        <p:txBody>
          <a:bodyPr wrap="square">
            <a:spAutoFit/>
          </a:bodyPr>
          <a:lstStyle/>
          <a:p>
            <a:pPr marL="11113" lvl="2"/>
            <a:endParaRPr lang="en-US" sz="950" dirty="0">
              <a:solidFill>
                <a:srgbClr val="8F8F8F"/>
              </a:solidFill>
              <a:latin typeface="HelveticaNeueLT Pro 55 Roman" panose="020B0604020202020204" pitchFamily="34" charset="0"/>
              <a:cs typeface="Calibri" panose="020F0502020204030204" pitchFamily="34" charset="0"/>
            </a:endParaRPr>
          </a:p>
        </p:txBody>
      </p:sp>
      <p:sp>
        <p:nvSpPr>
          <p:cNvPr id="57" name="TextBox 56">
            <a:extLst>
              <a:ext uri="{FF2B5EF4-FFF2-40B4-BE49-F238E27FC236}">
                <a16:creationId xmlns:a16="http://schemas.microsoft.com/office/drawing/2014/main" id="{D9348EEE-10E3-4220-B290-9C4A938872BB}"/>
              </a:ext>
            </a:extLst>
          </p:cNvPr>
          <p:cNvSpPr txBox="1"/>
          <p:nvPr/>
        </p:nvSpPr>
        <p:spPr>
          <a:xfrm>
            <a:off x="5609049" y="6463990"/>
            <a:ext cx="1747091" cy="1706108"/>
          </a:xfrm>
          <a:prstGeom prst="rect">
            <a:avLst/>
          </a:prstGeom>
          <a:noFill/>
        </p:spPr>
        <p:txBody>
          <a:bodyPr wrap="square" rtlCol="0">
            <a:spAutoFit/>
          </a:bodyPr>
          <a:lstStyle/>
          <a:p>
            <a:pPr>
              <a:lnSpc>
                <a:spcPct val="110000"/>
              </a:lnSpc>
            </a:pPr>
            <a:r>
              <a:rPr lang="en-US" sz="800" dirty="0">
                <a:latin typeface="HelveticaNeueLT Pro 55 Roman" panose="020B0604020202020204" pitchFamily="34" charset="0"/>
                <a:cs typeface="Calibri" panose="020F0502020204030204" pitchFamily="34" charset="0"/>
              </a:rPr>
              <a:t>Cohost privileges include:</a:t>
            </a:r>
          </a:p>
          <a:p>
            <a:pPr marL="171450" indent="-171450">
              <a:lnSpc>
                <a:spcPct val="110000"/>
              </a:lnSpc>
              <a:buFont typeface="Arial" panose="020B0604020202020204" pitchFamily="34" charset="0"/>
              <a:buChar char="•"/>
            </a:pPr>
            <a:r>
              <a:rPr lang="en-US" sz="800" b="1" dirty="0">
                <a:latin typeface="HelveticaNeueLT Pro 55 Roman" panose="020B0604020202020204" pitchFamily="34" charset="0"/>
                <a:cs typeface="Calibri" panose="020F0502020204030204" pitchFamily="34" charset="0"/>
              </a:rPr>
              <a:t>Mute/Unmute </a:t>
            </a:r>
            <a:r>
              <a:rPr lang="en-US" sz="800" dirty="0">
                <a:latin typeface="HelveticaNeueLT Pro 55 Roman" panose="020B0604020202020204" pitchFamily="34" charset="0"/>
                <a:cs typeface="Calibri" panose="020F0502020204030204" pitchFamily="34" charset="0"/>
              </a:rPr>
              <a:t>Audio, </a:t>
            </a:r>
            <a:r>
              <a:rPr lang="en-US" sz="800" b="1" dirty="0">
                <a:latin typeface="HelveticaNeueLT Pro 55 Roman" panose="020B0604020202020204" pitchFamily="34" charset="0"/>
                <a:cs typeface="Calibri" panose="020F0502020204030204" pitchFamily="34" charset="0"/>
              </a:rPr>
              <a:t>Stop Video</a:t>
            </a:r>
          </a:p>
          <a:p>
            <a:pPr marL="171450" indent="-171450">
              <a:lnSpc>
                <a:spcPct val="110000"/>
              </a:lnSpc>
              <a:buFont typeface="Arial" panose="020B0604020202020204" pitchFamily="34" charset="0"/>
              <a:buChar char="•"/>
            </a:pPr>
            <a:r>
              <a:rPr lang="en-US" sz="800" b="1" dirty="0">
                <a:latin typeface="HelveticaNeueLT Pro 55 Roman" panose="020B0604020202020204" pitchFamily="34" charset="0"/>
                <a:cs typeface="Calibri" panose="020F0502020204030204" pitchFamily="34" charset="0"/>
              </a:rPr>
              <a:t>Move/Admit </a:t>
            </a:r>
            <a:r>
              <a:rPr lang="en-US" sz="800" dirty="0">
                <a:latin typeface="HelveticaNeueLT Pro 55 Roman" panose="020B0604020202020204" pitchFamily="34" charset="0"/>
                <a:cs typeface="Calibri" panose="020F0502020204030204" pitchFamily="34" charset="0"/>
              </a:rPr>
              <a:t>from lobby, </a:t>
            </a:r>
            <a:r>
              <a:rPr lang="en-US" sz="800" b="1" dirty="0">
                <a:latin typeface="HelveticaNeueLT Pro 55 Roman" panose="020B0604020202020204" pitchFamily="34" charset="0"/>
                <a:cs typeface="Calibri" panose="020F0502020204030204" pitchFamily="34" charset="0"/>
              </a:rPr>
              <a:t>Expel</a:t>
            </a:r>
          </a:p>
          <a:p>
            <a:pPr marL="171450" indent="-171450">
              <a:lnSpc>
                <a:spcPct val="110000"/>
              </a:lnSpc>
              <a:buFont typeface="Arial" panose="020B0604020202020204" pitchFamily="34" charset="0"/>
              <a:buChar char="•"/>
            </a:pPr>
            <a:r>
              <a:rPr lang="en-US" sz="800" b="1" dirty="0">
                <a:latin typeface="HelveticaNeueLT Pro 55 Roman" panose="020B0604020202020204" pitchFamily="34" charset="0"/>
                <a:cs typeface="Calibri" panose="020F0502020204030204" pitchFamily="34" charset="0"/>
              </a:rPr>
              <a:t>Lock/Unlock </a:t>
            </a:r>
            <a:r>
              <a:rPr lang="en-US" sz="800" dirty="0">
                <a:latin typeface="HelveticaNeueLT Pro 55 Roman" panose="020B0604020202020204" pitchFamily="34" charset="0"/>
                <a:cs typeface="Calibri" panose="020F0502020204030204" pitchFamily="34" charset="0"/>
              </a:rPr>
              <a:t>and </a:t>
            </a:r>
            <a:r>
              <a:rPr lang="en-US" sz="800" b="1" dirty="0">
                <a:latin typeface="HelveticaNeueLT Pro 55 Roman" panose="020B0604020202020204" pitchFamily="34" charset="0"/>
                <a:cs typeface="Calibri" panose="020F0502020204030204" pitchFamily="34" charset="0"/>
              </a:rPr>
              <a:t>End Meetings</a:t>
            </a:r>
          </a:p>
          <a:p>
            <a:pPr marL="171450" indent="-171450">
              <a:lnSpc>
                <a:spcPct val="110000"/>
              </a:lnSpc>
              <a:buFont typeface="Arial" panose="020B0604020202020204" pitchFamily="34" charset="0"/>
              <a:buChar char="•"/>
            </a:pPr>
            <a:r>
              <a:rPr lang="en-US" sz="800" dirty="0">
                <a:latin typeface="HelveticaNeueLT Pro 55 Roman" panose="020B0604020202020204" pitchFamily="34" charset="0"/>
                <a:cs typeface="Calibri" panose="020F0502020204030204" pitchFamily="34" charset="0"/>
              </a:rPr>
              <a:t>Manage breakout session assignments</a:t>
            </a:r>
          </a:p>
          <a:p>
            <a:pPr marL="171450" indent="-171450">
              <a:lnSpc>
                <a:spcPct val="110000"/>
              </a:lnSpc>
              <a:buFont typeface="Arial" panose="020B0604020202020204" pitchFamily="34" charset="0"/>
              <a:buChar char="•"/>
            </a:pPr>
            <a:r>
              <a:rPr lang="en-US" sz="800" dirty="0">
                <a:latin typeface="HelveticaNeueLT Pro 55 Roman" panose="020B0604020202020204" pitchFamily="34" charset="0"/>
                <a:cs typeface="Calibri" panose="020F0502020204030204" pitchFamily="34" charset="0"/>
              </a:rPr>
              <a:t>Control the stage layout of cameras and what’s being presented</a:t>
            </a:r>
          </a:p>
        </p:txBody>
      </p:sp>
      <p:pic>
        <p:nvPicPr>
          <p:cNvPr id="38" name="Picture 37">
            <a:extLst>
              <a:ext uri="{FF2B5EF4-FFF2-40B4-BE49-F238E27FC236}">
                <a16:creationId xmlns:a16="http://schemas.microsoft.com/office/drawing/2014/main" id="{D5257109-016C-475F-B22E-2D0335D96306}"/>
              </a:ext>
            </a:extLst>
          </p:cNvPr>
          <p:cNvPicPr>
            <a:picLocks noChangeAspect="1"/>
          </p:cNvPicPr>
          <p:nvPr/>
        </p:nvPicPr>
        <p:blipFill rotWithShape="1">
          <a:blip r:embed="rId8"/>
          <a:srcRect t="31886"/>
          <a:stretch/>
        </p:blipFill>
        <p:spPr>
          <a:xfrm>
            <a:off x="3438389" y="3943616"/>
            <a:ext cx="2096869" cy="1502421"/>
          </a:xfrm>
          <a:prstGeom prst="rect">
            <a:avLst/>
          </a:prstGeom>
          <a:ln>
            <a:noFill/>
          </a:ln>
          <a:effectLst>
            <a:outerShdw blurRad="292100" dist="139700" dir="2700000" algn="tl" rotWithShape="0">
              <a:srgbClr val="333333">
                <a:alpha val="65000"/>
              </a:srgbClr>
            </a:outerShdw>
          </a:effectLst>
        </p:spPr>
      </p:pic>
      <p:pic>
        <p:nvPicPr>
          <p:cNvPr id="2" name="Picture 1">
            <a:extLst>
              <a:ext uri="{FF2B5EF4-FFF2-40B4-BE49-F238E27FC236}">
                <a16:creationId xmlns:a16="http://schemas.microsoft.com/office/drawing/2014/main" id="{A77D21B1-7D2A-ACA3-460E-37C4F5E8B6D5}"/>
              </a:ext>
            </a:extLst>
          </p:cNvPr>
          <p:cNvPicPr>
            <a:picLocks noChangeAspect="1"/>
          </p:cNvPicPr>
          <p:nvPr/>
        </p:nvPicPr>
        <p:blipFill>
          <a:blip r:embed="rId9"/>
          <a:stretch>
            <a:fillRect/>
          </a:stretch>
        </p:blipFill>
        <p:spPr>
          <a:xfrm>
            <a:off x="1038695" y="0"/>
            <a:ext cx="5722627" cy="1122828"/>
          </a:xfrm>
          <a:prstGeom prst="rect">
            <a:avLst/>
          </a:prstGeom>
        </p:spPr>
      </p:pic>
      <p:sp>
        <p:nvSpPr>
          <p:cNvPr id="3" name="Rectangle 2">
            <a:extLst>
              <a:ext uri="{FF2B5EF4-FFF2-40B4-BE49-F238E27FC236}">
                <a16:creationId xmlns:a16="http://schemas.microsoft.com/office/drawing/2014/main" id="{F9496679-5378-574C-BCEC-5B90967E1DDF}"/>
              </a:ext>
            </a:extLst>
          </p:cNvPr>
          <p:cNvSpPr/>
          <p:nvPr/>
        </p:nvSpPr>
        <p:spPr>
          <a:xfrm>
            <a:off x="-2940" y="1216696"/>
            <a:ext cx="7772400" cy="1175581"/>
          </a:xfrm>
          <a:prstGeom prst="rect">
            <a:avLst/>
          </a:prstGeom>
          <a:solidFill>
            <a:srgbClr val="0121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79">
              <a:latin typeface="Calibri" panose="020F0502020204030204" pitchFamily="34" charset="0"/>
              <a:cs typeface="Calibri" panose="020F0502020204030204" pitchFamily="34" charset="0"/>
            </a:endParaRPr>
          </a:p>
        </p:txBody>
      </p:sp>
      <p:sp>
        <p:nvSpPr>
          <p:cNvPr id="34" name="TextBox 33">
            <a:extLst>
              <a:ext uri="{FF2B5EF4-FFF2-40B4-BE49-F238E27FC236}">
                <a16:creationId xmlns:a16="http://schemas.microsoft.com/office/drawing/2014/main" id="{A6F72638-306F-7F4E-8938-D6DE3248D6F2}"/>
              </a:ext>
            </a:extLst>
          </p:cNvPr>
          <p:cNvSpPr txBox="1"/>
          <p:nvPr/>
        </p:nvSpPr>
        <p:spPr>
          <a:xfrm>
            <a:off x="212049" y="1780250"/>
            <a:ext cx="7362496" cy="553998"/>
          </a:xfrm>
          <a:prstGeom prst="rect">
            <a:avLst/>
          </a:prstGeom>
          <a:noFill/>
        </p:spPr>
        <p:txBody>
          <a:bodyPr wrap="square" rtlCol="0">
            <a:spAutoFit/>
          </a:bodyPr>
          <a:lstStyle/>
          <a:p>
            <a:pPr algn="ctr"/>
            <a:r>
              <a:rPr lang="en-US" sz="1500" dirty="0">
                <a:solidFill>
                  <a:schemeClr val="bg1"/>
                </a:solidFill>
                <a:latin typeface="HelveticaNeueLT Pro 55 Roman" panose="020B0604020202020204" pitchFamily="34" charset="0"/>
                <a:cs typeface="Calibri" panose="020F0502020204030204" pitchFamily="34" charset="0"/>
              </a:rPr>
              <a:t>Quick Reference Guide with Detailed Steps </a:t>
            </a:r>
            <a:br>
              <a:rPr lang="en-US" sz="1500" dirty="0">
                <a:solidFill>
                  <a:schemeClr val="bg1"/>
                </a:solidFill>
                <a:latin typeface="HelveticaNeueLT Pro 55 Roman" panose="020B0604020202020204" pitchFamily="34" charset="0"/>
                <a:cs typeface="Calibri" panose="020F0502020204030204" pitchFamily="34" charset="0"/>
              </a:rPr>
            </a:br>
            <a:r>
              <a:rPr lang="en-US" sz="1500" dirty="0">
                <a:solidFill>
                  <a:schemeClr val="bg1"/>
                </a:solidFill>
                <a:latin typeface="HelveticaNeueLT Pro 55 Roman" panose="020B0604020202020204" pitchFamily="34" charset="0"/>
                <a:cs typeface="Calibri" panose="020F0502020204030204" pitchFamily="34" charset="0"/>
              </a:rPr>
              <a:t>for Hosting a Webex Meeting</a:t>
            </a:r>
          </a:p>
        </p:txBody>
      </p:sp>
      <p:sp>
        <p:nvSpPr>
          <p:cNvPr id="39" name="Rectangle 38">
            <a:extLst>
              <a:ext uri="{FF2B5EF4-FFF2-40B4-BE49-F238E27FC236}">
                <a16:creationId xmlns:a16="http://schemas.microsoft.com/office/drawing/2014/main" id="{030D2E6C-0C2A-614C-A42E-EBAA7D706613}"/>
              </a:ext>
            </a:extLst>
          </p:cNvPr>
          <p:cNvSpPr/>
          <p:nvPr/>
        </p:nvSpPr>
        <p:spPr>
          <a:xfrm>
            <a:off x="706344" y="1238056"/>
            <a:ext cx="6426144" cy="477054"/>
          </a:xfrm>
          <a:prstGeom prst="rect">
            <a:avLst/>
          </a:prstGeom>
          <a:noFill/>
        </p:spPr>
        <p:txBody>
          <a:bodyPr wrap="square">
            <a:spAutoFit/>
          </a:bodyPr>
          <a:lstStyle/>
          <a:p>
            <a:pPr algn="ctr"/>
            <a:r>
              <a:rPr lang="en-US" sz="2500" dirty="0" err="1">
                <a:solidFill>
                  <a:schemeClr val="bg1"/>
                </a:solidFill>
                <a:latin typeface="HelveticaNeueLT Pro 55 Roman" panose="020B0604020202020204" pitchFamily="34" charset="0"/>
                <a:cs typeface="Calibri" panose="020F0502020204030204" pitchFamily="34" charset="0"/>
              </a:rPr>
              <a:t>Webex</a:t>
            </a:r>
            <a:r>
              <a:rPr lang="en-US" sz="2500" dirty="0">
                <a:solidFill>
                  <a:schemeClr val="bg1"/>
                </a:solidFill>
                <a:latin typeface="HelveticaNeueLT Pro 55 Roman" panose="020B0604020202020204" pitchFamily="34" charset="0"/>
                <a:cs typeface="Calibri" panose="020F0502020204030204" pitchFamily="34" charset="0"/>
              </a:rPr>
              <a:t> – Hosting a Meeting</a:t>
            </a:r>
          </a:p>
        </p:txBody>
      </p:sp>
    </p:spTree>
    <p:extLst>
      <p:ext uri="{BB962C8B-B14F-4D97-AF65-F5344CB8AC3E}">
        <p14:creationId xmlns:p14="http://schemas.microsoft.com/office/powerpoint/2010/main" val="2289330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 name="Picture 60">
            <a:extLst>
              <a:ext uri="{FF2B5EF4-FFF2-40B4-BE49-F238E27FC236}">
                <a16:creationId xmlns:a16="http://schemas.microsoft.com/office/drawing/2014/main" id="{BDEDB7F0-DEAA-4EA8-B733-C09ED287F813}"/>
              </a:ext>
            </a:extLst>
          </p:cNvPr>
          <p:cNvPicPr>
            <a:picLocks noChangeAspect="1"/>
          </p:cNvPicPr>
          <p:nvPr/>
        </p:nvPicPr>
        <p:blipFill>
          <a:blip r:embed="rId2"/>
          <a:stretch>
            <a:fillRect/>
          </a:stretch>
        </p:blipFill>
        <p:spPr>
          <a:xfrm>
            <a:off x="3643917" y="2092284"/>
            <a:ext cx="2986516" cy="1929128"/>
          </a:xfrm>
          <a:prstGeom prst="rect">
            <a:avLst/>
          </a:prstGeom>
          <a:ln>
            <a:noFill/>
          </a:ln>
          <a:effectLst>
            <a:outerShdw blurRad="292100" dist="139700" dir="2700000" algn="tl" rotWithShape="0">
              <a:srgbClr val="333333">
                <a:alpha val="65000"/>
              </a:srgbClr>
            </a:outerShdw>
          </a:effectLst>
        </p:spPr>
      </p:pic>
      <p:pic>
        <p:nvPicPr>
          <p:cNvPr id="70" name="Picture 69">
            <a:extLst>
              <a:ext uri="{FF2B5EF4-FFF2-40B4-BE49-F238E27FC236}">
                <a16:creationId xmlns:a16="http://schemas.microsoft.com/office/drawing/2014/main" id="{107B5D58-E5C2-4185-81DB-32B5411C5BA3}"/>
              </a:ext>
            </a:extLst>
          </p:cNvPr>
          <p:cNvPicPr>
            <a:picLocks noChangeAspect="1"/>
          </p:cNvPicPr>
          <p:nvPr/>
        </p:nvPicPr>
        <p:blipFill>
          <a:blip r:embed="rId3"/>
          <a:stretch>
            <a:fillRect/>
          </a:stretch>
        </p:blipFill>
        <p:spPr>
          <a:xfrm>
            <a:off x="4909218" y="9004813"/>
            <a:ext cx="1054276" cy="1456463"/>
          </a:xfrm>
          <a:prstGeom prst="rect">
            <a:avLst/>
          </a:prstGeom>
          <a:ln>
            <a:noFill/>
          </a:ln>
          <a:effectLst>
            <a:outerShdw blurRad="292100" dist="139700" dir="2700000" algn="tl" rotWithShape="0">
              <a:srgbClr val="333333">
                <a:alpha val="65000"/>
              </a:srgbClr>
            </a:outerShdw>
          </a:effectLst>
        </p:spPr>
      </p:pic>
      <p:pic>
        <p:nvPicPr>
          <p:cNvPr id="15" name="Picture 14">
            <a:extLst>
              <a:ext uri="{FF2B5EF4-FFF2-40B4-BE49-F238E27FC236}">
                <a16:creationId xmlns:a16="http://schemas.microsoft.com/office/drawing/2014/main" id="{5A4A6E85-1D13-495B-B4A3-9CFFA3666119}"/>
              </a:ext>
            </a:extLst>
          </p:cNvPr>
          <p:cNvPicPr>
            <a:picLocks noChangeAspect="1"/>
          </p:cNvPicPr>
          <p:nvPr/>
        </p:nvPicPr>
        <p:blipFill>
          <a:blip r:embed="rId4"/>
          <a:stretch>
            <a:fillRect/>
          </a:stretch>
        </p:blipFill>
        <p:spPr>
          <a:xfrm>
            <a:off x="4882694" y="7401361"/>
            <a:ext cx="1137671" cy="1457211"/>
          </a:xfrm>
          <a:prstGeom prst="rect">
            <a:avLst/>
          </a:prstGeom>
          <a:ln>
            <a:solidFill>
              <a:schemeClr val="tx1"/>
            </a:solidFill>
          </a:ln>
          <a:effectLst>
            <a:outerShdw blurRad="292100" dist="139700" dir="2700000" algn="tl" rotWithShape="0">
              <a:srgbClr val="333333">
                <a:alpha val="65000"/>
              </a:srgbClr>
            </a:outerShdw>
          </a:effectLst>
        </p:spPr>
      </p:pic>
      <p:pic>
        <p:nvPicPr>
          <p:cNvPr id="7" name="Picture 6">
            <a:extLst>
              <a:ext uri="{FF2B5EF4-FFF2-40B4-BE49-F238E27FC236}">
                <a16:creationId xmlns:a16="http://schemas.microsoft.com/office/drawing/2014/main" id="{BF641AE3-CB23-42C2-86B8-B90A855307A8}"/>
              </a:ext>
            </a:extLst>
          </p:cNvPr>
          <p:cNvPicPr>
            <a:picLocks noChangeAspect="1"/>
          </p:cNvPicPr>
          <p:nvPr/>
        </p:nvPicPr>
        <p:blipFill>
          <a:blip r:embed="rId5"/>
          <a:stretch>
            <a:fillRect/>
          </a:stretch>
        </p:blipFill>
        <p:spPr>
          <a:xfrm>
            <a:off x="2077268" y="5727305"/>
            <a:ext cx="4071231" cy="328544"/>
          </a:xfrm>
          <a:prstGeom prst="rect">
            <a:avLst/>
          </a:prstGeom>
        </p:spPr>
      </p:pic>
      <p:sp>
        <p:nvSpPr>
          <p:cNvPr id="4" name="Rectangle 3">
            <a:extLst>
              <a:ext uri="{FF2B5EF4-FFF2-40B4-BE49-F238E27FC236}">
                <a16:creationId xmlns:a16="http://schemas.microsoft.com/office/drawing/2014/main" id="{D84106DE-1062-4E46-B6EC-CF1B6C7A91B3}"/>
              </a:ext>
            </a:extLst>
          </p:cNvPr>
          <p:cNvSpPr/>
          <p:nvPr/>
        </p:nvSpPr>
        <p:spPr>
          <a:xfrm>
            <a:off x="956371" y="1088925"/>
            <a:ext cx="5859658" cy="276999"/>
          </a:xfrm>
          <a:prstGeom prst="rect">
            <a:avLst/>
          </a:prstGeom>
        </p:spPr>
        <p:txBody>
          <a:bodyPr wrap="square">
            <a:spAutoFit/>
          </a:bodyPr>
          <a:lstStyle/>
          <a:p>
            <a:pPr algn="ctr"/>
            <a:r>
              <a:rPr lang="en-US" sz="1200" dirty="0">
                <a:latin typeface="HelveticaNeueLT Pro 55 Roman" panose="020B0604020202020204" pitchFamily="34" charset="0"/>
                <a:cs typeface="Calibri" panose="020F0502020204030204" pitchFamily="34" charset="0"/>
              </a:rPr>
              <a:t> </a:t>
            </a:r>
            <a:endParaRPr lang="en-US" sz="1200" dirty="0">
              <a:effectLst/>
              <a:latin typeface="HelveticaNeueLT Pro 55 Roman" panose="020B0604020202020204" pitchFamily="34" charset="0"/>
              <a:cs typeface="Calibri" panose="020F0502020204030204" pitchFamily="34" charset="0"/>
            </a:endParaRPr>
          </a:p>
        </p:txBody>
      </p:sp>
      <p:sp>
        <p:nvSpPr>
          <p:cNvPr id="80" name="TextBox 79">
            <a:extLst>
              <a:ext uri="{FF2B5EF4-FFF2-40B4-BE49-F238E27FC236}">
                <a16:creationId xmlns:a16="http://schemas.microsoft.com/office/drawing/2014/main" id="{20CD011E-ABB5-0042-ACBA-DFC9ECC384B3}"/>
              </a:ext>
            </a:extLst>
          </p:cNvPr>
          <p:cNvSpPr txBox="1"/>
          <p:nvPr/>
        </p:nvSpPr>
        <p:spPr>
          <a:xfrm>
            <a:off x="635120" y="7069687"/>
            <a:ext cx="3606680" cy="492443"/>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Managing your Personal Meeting Room (PMR)</a:t>
            </a:r>
          </a:p>
        </p:txBody>
      </p:sp>
      <p:sp>
        <p:nvSpPr>
          <p:cNvPr id="108" name="Oval 107">
            <a:extLst>
              <a:ext uri="{FF2B5EF4-FFF2-40B4-BE49-F238E27FC236}">
                <a16:creationId xmlns:a16="http://schemas.microsoft.com/office/drawing/2014/main" id="{765CC117-5F26-8C42-A6AE-B671F1C39A20}"/>
              </a:ext>
            </a:extLst>
          </p:cNvPr>
          <p:cNvSpPr/>
          <p:nvPr/>
        </p:nvSpPr>
        <p:spPr>
          <a:xfrm>
            <a:off x="175912" y="7101090"/>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5</a:t>
            </a:r>
          </a:p>
        </p:txBody>
      </p:sp>
      <p:cxnSp>
        <p:nvCxnSpPr>
          <p:cNvPr id="36" name="Straight Connector 35">
            <a:extLst>
              <a:ext uri="{FF2B5EF4-FFF2-40B4-BE49-F238E27FC236}">
                <a16:creationId xmlns:a16="http://schemas.microsoft.com/office/drawing/2014/main" id="{08A18EB6-2FC1-454D-8D4A-07F13287702C}"/>
              </a:ext>
            </a:extLst>
          </p:cNvPr>
          <p:cNvCxnSpPr>
            <a:cxnSpLocks/>
          </p:cNvCxnSpPr>
          <p:nvPr/>
        </p:nvCxnSpPr>
        <p:spPr>
          <a:xfrm>
            <a:off x="402958" y="10586379"/>
            <a:ext cx="6893653" cy="0"/>
          </a:xfrm>
          <a:prstGeom prst="line">
            <a:avLst/>
          </a:prstGeom>
          <a:ln>
            <a:solidFill>
              <a:srgbClr val="062968"/>
            </a:solidFill>
            <a:prstDash val="dash"/>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D9A17FD6-A45A-894B-90E7-B5AC4E63D49A}"/>
              </a:ext>
            </a:extLst>
          </p:cNvPr>
          <p:cNvSpPr txBox="1"/>
          <p:nvPr/>
        </p:nvSpPr>
        <p:spPr>
          <a:xfrm>
            <a:off x="621384" y="10742330"/>
            <a:ext cx="3606680" cy="292388"/>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Recording</a:t>
            </a:r>
          </a:p>
        </p:txBody>
      </p:sp>
      <p:sp>
        <p:nvSpPr>
          <p:cNvPr id="40" name="Oval 39">
            <a:extLst>
              <a:ext uri="{FF2B5EF4-FFF2-40B4-BE49-F238E27FC236}">
                <a16:creationId xmlns:a16="http://schemas.microsoft.com/office/drawing/2014/main" id="{37EE4814-0621-C94A-A573-D2BD20125EB5}"/>
              </a:ext>
            </a:extLst>
          </p:cNvPr>
          <p:cNvSpPr/>
          <p:nvPr/>
        </p:nvSpPr>
        <p:spPr>
          <a:xfrm>
            <a:off x="162176" y="10668958"/>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6</a:t>
            </a:r>
          </a:p>
        </p:txBody>
      </p:sp>
      <p:sp>
        <p:nvSpPr>
          <p:cNvPr id="44" name="Rectangle 43">
            <a:extLst>
              <a:ext uri="{FF2B5EF4-FFF2-40B4-BE49-F238E27FC236}">
                <a16:creationId xmlns:a16="http://schemas.microsoft.com/office/drawing/2014/main" id="{A53DEC06-7711-B24D-8DFC-770BD58DC434}"/>
              </a:ext>
            </a:extLst>
          </p:cNvPr>
          <p:cNvSpPr/>
          <p:nvPr/>
        </p:nvSpPr>
        <p:spPr>
          <a:xfrm>
            <a:off x="635120" y="7490187"/>
            <a:ext cx="5763438" cy="253916"/>
          </a:xfrm>
          <a:prstGeom prst="rect">
            <a:avLst/>
          </a:prstGeom>
        </p:spPr>
        <p:txBody>
          <a:bodyPr wrap="square">
            <a:spAutoFit/>
          </a:bodyPr>
          <a:lstStyle/>
          <a:p>
            <a:r>
              <a:rPr lang="en-US" sz="1050" dirty="0">
                <a:latin typeface="HelveticaNeueLT Pro 55 Roman" panose="020B0604020202020204" pitchFamily="34" charset="0"/>
                <a:cs typeface="Calibri" panose="020F0502020204030204" pitchFamily="34" charset="0"/>
              </a:rPr>
              <a:t>Take control of who comes and goes by locking your PMR.  </a:t>
            </a:r>
          </a:p>
        </p:txBody>
      </p:sp>
      <p:sp>
        <p:nvSpPr>
          <p:cNvPr id="46" name="Rectangle 45">
            <a:extLst>
              <a:ext uri="{FF2B5EF4-FFF2-40B4-BE49-F238E27FC236}">
                <a16:creationId xmlns:a16="http://schemas.microsoft.com/office/drawing/2014/main" id="{D38495AD-4122-D647-821D-17C058AE8C89}"/>
              </a:ext>
            </a:extLst>
          </p:cNvPr>
          <p:cNvSpPr/>
          <p:nvPr/>
        </p:nvSpPr>
        <p:spPr>
          <a:xfrm>
            <a:off x="234704" y="8412173"/>
            <a:ext cx="1760345" cy="1477328"/>
          </a:xfrm>
          <a:prstGeom prst="rect">
            <a:avLst/>
          </a:prstGeom>
        </p:spPr>
        <p:txBody>
          <a:bodyPr wrap="square">
            <a:spAutoFit/>
          </a:bodyPr>
          <a:lstStyle/>
          <a:p>
            <a:pPr marL="11113" lvl="2" algn="r"/>
            <a:r>
              <a:rPr lang="en-US" sz="1000" dirty="0">
                <a:latin typeface="HelveticaNeueLT Pro 55 Roman" panose="020B0604020202020204" pitchFamily="34" charset="0"/>
                <a:cs typeface="Calibri" panose="020F0502020204030204" pitchFamily="34" charset="0"/>
              </a:rPr>
              <a:t>When someone is in your Personal Room Lobby, you will be notified at the top of the Participants panel.</a:t>
            </a:r>
          </a:p>
          <a:p>
            <a:pPr marL="11113" lvl="2" algn="r"/>
            <a:endParaRPr lang="en-US" sz="1000" dirty="0">
              <a:latin typeface="HelveticaNeueLT Pro 55 Roman" panose="020B0604020202020204" pitchFamily="34" charset="0"/>
              <a:cs typeface="Calibri" panose="020F0502020204030204" pitchFamily="34" charset="0"/>
            </a:endParaRPr>
          </a:p>
          <a:p>
            <a:pPr marL="11113" lvl="2" algn="r"/>
            <a:endParaRPr lang="en-US" sz="1000" dirty="0">
              <a:latin typeface="HelveticaNeueLT Pro 55 Roman" panose="020B0604020202020204" pitchFamily="34" charset="0"/>
              <a:cs typeface="Calibri" panose="020F0502020204030204" pitchFamily="34" charset="0"/>
            </a:endParaRPr>
          </a:p>
          <a:p>
            <a:pPr marL="11113" lvl="2" algn="r"/>
            <a:r>
              <a:rPr lang="en-US" sz="1000" dirty="0">
                <a:latin typeface="HelveticaNeueLT Pro 55 Roman" panose="020B0604020202020204" pitchFamily="34" charset="0"/>
                <a:cs typeface="Calibri" panose="020F0502020204030204" pitchFamily="34" charset="0"/>
              </a:rPr>
              <a:t>You can choose to let the person in or remove them from your lobby.</a:t>
            </a:r>
          </a:p>
        </p:txBody>
      </p:sp>
      <p:cxnSp>
        <p:nvCxnSpPr>
          <p:cNvPr id="51" name="Straight Connector 50">
            <a:extLst>
              <a:ext uri="{FF2B5EF4-FFF2-40B4-BE49-F238E27FC236}">
                <a16:creationId xmlns:a16="http://schemas.microsoft.com/office/drawing/2014/main" id="{DEA808A6-46D7-E04D-9C2A-59AEE691F45A}"/>
              </a:ext>
            </a:extLst>
          </p:cNvPr>
          <p:cNvCxnSpPr>
            <a:cxnSpLocks/>
          </p:cNvCxnSpPr>
          <p:nvPr/>
        </p:nvCxnSpPr>
        <p:spPr>
          <a:xfrm>
            <a:off x="6440468" y="7776359"/>
            <a:ext cx="0" cy="581718"/>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8904FB7C-5E48-2146-A5BA-D19BB5A36323}"/>
              </a:ext>
            </a:extLst>
          </p:cNvPr>
          <p:cNvSpPr/>
          <p:nvPr/>
        </p:nvSpPr>
        <p:spPr>
          <a:xfrm>
            <a:off x="6492006" y="7627254"/>
            <a:ext cx="991749" cy="1169551"/>
          </a:xfrm>
          <a:prstGeom prst="rect">
            <a:avLst/>
          </a:prstGeom>
        </p:spPr>
        <p:txBody>
          <a:bodyPr wrap="square">
            <a:spAutoFit/>
          </a:bodyPr>
          <a:lstStyle/>
          <a:p>
            <a:r>
              <a:rPr lang="en-US" sz="1000" dirty="0">
                <a:latin typeface="HelveticaNeueLT Pro 55 Roman" panose="020B0604020202020204" pitchFamily="34" charset="0"/>
                <a:cs typeface="Calibri" panose="020F0502020204030204" pitchFamily="34" charset="0"/>
              </a:rPr>
              <a:t>Lock your PMR for privacy by clicking the ellipsis (…) then Lock Meeting.</a:t>
            </a:r>
          </a:p>
        </p:txBody>
      </p:sp>
      <p:cxnSp>
        <p:nvCxnSpPr>
          <p:cNvPr id="56" name="Elbow Connector 17">
            <a:extLst>
              <a:ext uri="{FF2B5EF4-FFF2-40B4-BE49-F238E27FC236}">
                <a16:creationId xmlns:a16="http://schemas.microsoft.com/office/drawing/2014/main" id="{7F61BE97-F108-4A4F-8ADB-0BC1BAAD052A}"/>
              </a:ext>
            </a:extLst>
          </p:cNvPr>
          <p:cNvCxnSpPr>
            <a:cxnSpLocks/>
          </p:cNvCxnSpPr>
          <p:nvPr/>
        </p:nvCxnSpPr>
        <p:spPr>
          <a:xfrm rot="10800000" flipV="1">
            <a:off x="5436357" y="9830660"/>
            <a:ext cx="870881" cy="563351"/>
          </a:xfrm>
          <a:prstGeom prst="bentConnector3">
            <a:avLst>
              <a:gd name="adj1" fmla="val 50000"/>
            </a:avLst>
          </a:prstGeom>
          <a:ln w="12700">
            <a:solidFill>
              <a:srgbClr val="E70000"/>
            </a:solidFill>
            <a:tailEnd type="oval" w="sm" len="sm"/>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8E4933C-DE57-4540-93F7-B5024E5C34CA}"/>
              </a:ext>
            </a:extLst>
          </p:cNvPr>
          <p:cNvCxnSpPr>
            <a:cxnSpLocks/>
          </p:cNvCxnSpPr>
          <p:nvPr/>
        </p:nvCxnSpPr>
        <p:spPr>
          <a:xfrm>
            <a:off x="6305508" y="9378859"/>
            <a:ext cx="1" cy="790012"/>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CA2D119C-5446-9147-A52F-CE561090C1D6}"/>
              </a:ext>
            </a:extLst>
          </p:cNvPr>
          <p:cNvSpPr/>
          <p:nvPr/>
        </p:nvSpPr>
        <p:spPr>
          <a:xfrm>
            <a:off x="6357560" y="9258347"/>
            <a:ext cx="1453216" cy="1169551"/>
          </a:xfrm>
          <a:prstGeom prst="rect">
            <a:avLst/>
          </a:prstGeom>
        </p:spPr>
        <p:txBody>
          <a:bodyPr wrap="square">
            <a:spAutoFit/>
          </a:bodyPr>
          <a:lstStyle/>
          <a:p>
            <a:r>
              <a:rPr lang="en-US" sz="1000" dirty="0">
                <a:latin typeface="HelveticaNeueLT Pro 55 Roman" panose="020B0604020202020204" pitchFamily="34" charset="0"/>
                <a:cs typeface="Calibri" panose="020F0502020204030204" pitchFamily="34" charset="0"/>
              </a:rPr>
              <a:t>Remove participants from your meeting by right-clicking their name in the participants list and clicking Move to Lobby or Expel.</a:t>
            </a:r>
          </a:p>
        </p:txBody>
      </p:sp>
      <p:sp>
        <p:nvSpPr>
          <p:cNvPr id="90" name="Rectangle 89">
            <a:extLst>
              <a:ext uri="{FF2B5EF4-FFF2-40B4-BE49-F238E27FC236}">
                <a16:creationId xmlns:a16="http://schemas.microsoft.com/office/drawing/2014/main" id="{371032D1-F382-F249-80AB-8D3C656225EA}"/>
              </a:ext>
            </a:extLst>
          </p:cNvPr>
          <p:cNvSpPr/>
          <p:nvPr/>
        </p:nvSpPr>
        <p:spPr>
          <a:xfrm>
            <a:off x="621384" y="11031692"/>
            <a:ext cx="5763438" cy="253916"/>
          </a:xfrm>
          <a:prstGeom prst="rect">
            <a:avLst/>
          </a:prstGeom>
        </p:spPr>
        <p:txBody>
          <a:bodyPr wrap="square">
            <a:spAutoFit/>
          </a:bodyPr>
          <a:lstStyle/>
          <a:p>
            <a:r>
              <a:rPr lang="en-US" sz="1050" dirty="0">
                <a:latin typeface="HelveticaNeueLT Pro 55 Roman" panose="020B0604020202020204" pitchFamily="34" charset="0"/>
                <a:cs typeface="Calibri" panose="020F0502020204030204" pitchFamily="34" charset="0"/>
              </a:rPr>
              <a:t>Record your meetings to re-play in the future.</a:t>
            </a:r>
          </a:p>
        </p:txBody>
      </p:sp>
      <p:sp>
        <p:nvSpPr>
          <p:cNvPr id="95" name="Rectangle 94">
            <a:extLst>
              <a:ext uri="{FF2B5EF4-FFF2-40B4-BE49-F238E27FC236}">
                <a16:creationId xmlns:a16="http://schemas.microsoft.com/office/drawing/2014/main" id="{23A59EC1-857C-BF48-A4F6-D4E6FACB7350}"/>
              </a:ext>
            </a:extLst>
          </p:cNvPr>
          <p:cNvSpPr/>
          <p:nvPr/>
        </p:nvSpPr>
        <p:spPr>
          <a:xfrm>
            <a:off x="1079863" y="11354914"/>
            <a:ext cx="1952525" cy="400110"/>
          </a:xfrm>
          <a:prstGeom prst="rect">
            <a:avLst/>
          </a:prstGeom>
        </p:spPr>
        <p:txBody>
          <a:bodyPr wrap="square">
            <a:spAutoFit/>
          </a:bodyPr>
          <a:lstStyle/>
          <a:p>
            <a:pPr marL="11113" lvl="2" algn="r"/>
            <a:r>
              <a:rPr lang="en-US" sz="1000" dirty="0">
                <a:latin typeface="HelveticaNeueLT Pro 55 Roman" panose="020B0604020202020204" pitchFamily="34" charset="0"/>
                <a:cs typeface="Calibri" panose="020F0502020204030204" pitchFamily="34" charset="0"/>
              </a:rPr>
              <a:t>Click the record button in the toolbar and then click record. </a:t>
            </a:r>
          </a:p>
        </p:txBody>
      </p:sp>
      <p:sp>
        <p:nvSpPr>
          <p:cNvPr id="65" name="Rectangle 64">
            <a:extLst>
              <a:ext uri="{FF2B5EF4-FFF2-40B4-BE49-F238E27FC236}">
                <a16:creationId xmlns:a16="http://schemas.microsoft.com/office/drawing/2014/main" id="{8B76C5C7-7323-8346-9220-5D932F775383}"/>
              </a:ext>
            </a:extLst>
          </p:cNvPr>
          <p:cNvSpPr/>
          <p:nvPr/>
        </p:nvSpPr>
        <p:spPr>
          <a:xfrm>
            <a:off x="5539573" y="10652663"/>
            <a:ext cx="1453216" cy="1615827"/>
          </a:xfrm>
          <a:prstGeom prst="rect">
            <a:avLst/>
          </a:prstGeom>
        </p:spPr>
        <p:txBody>
          <a:bodyPr wrap="square">
            <a:spAutoFit/>
          </a:bodyPr>
          <a:lstStyle/>
          <a:p>
            <a:r>
              <a:rPr lang="en-US" sz="900" dirty="0">
                <a:latin typeface="HelveticaNeueLT Pro 55 Roman" panose="020B0604020202020204" pitchFamily="34" charset="0"/>
                <a:cs typeface="Calibri" panose="020F0502020204030204" pitchFamily="34" charset="0"/>
              </a:rPr>
              <a:t>If you choose Record in cloud you will receive an email when your recording is ready. </a:t>
            </a:r>
          </a:p>
          <a:p>
            <a:endParaRPr lang="en-US" sz="900" dirty="0">
              <a:latin typeface="HelveticaNeueLT Pro 55 Roman" panose="020B0604020202020204" pitchFamily="34" charset="0"/>
              <a:cs typeface="Calibri" panose="020F0502020204030204" pitchFamily="34" charset="0"/>
            </a:endParaRPr>
          </a:p>
          <a:p>
            <a:r>
              <a:rPr lang="en-US" sz="900" dirty="0">
                <a:latin typeface="HelveticaNeueLT Pro 55 Roman" panose="020B0604020202020204" pitchFamily="34" charset="0"/>
                <a:cs typeface="Calibri" panose="020F0502020204030204" pitchFamily="34" charset="0"/>
              </a:rPr>
              <a:t>Both hosts and cohost can manage the recording but the .mp4 will be saved on the host’s account or computer.</a:t>
            </a:r>
          </a:p>
        </p:txBody>
      </p:sp>
      <p:cxnSp>
        <p:nvCxnSpPr>
          <p:cNvPr id="83" name="Elbow Connector 17">
            <a:extLst>
              <a:ext uri="{FF2B5EF4-FFF2-40B4-BE49-F238E27FC236}">
                <a16:creationId xmlns:a16="http://schemas.microsoft.com/office/drawing/2014/main" id="{696B45CB-E04E-448E-8DE8-F1798F0A6FF9}"/>
              </a:ext>
            </a:extLst>
          </p:cNvPr>
          <p:cNvCxnSpPr>
            <a:cxnSpLocks/>
          </p:cNvCxnSpPr>
          <p:nvPr/>
        </p:nvCxnSpPr>
        <p:spPr>
          <a:xfrm rot="10800000" flipV="1">
            <a:off x="5986603" y="8082004"/>
            <a:ext cx="451351" cy="1"/>
          </a:xfrm>
          <a:prstGeom prst="bentConnector3">
            <a:avLst>
              <a:gd name="adj1" fmla="val 50000"/>
            </a:avLst>
          </a:prstGeom>
          <a:ln w="12700">
            <a:solidFill>
              <a:srgbClr val="E70000"/>
            </a:solidFill>
            <a:tailEnd type="oval" w="sm" len="sm"/>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BE00D9F7-09DC-45D1-8512-0C56BB118308}"/>
              </a:ext>
            </a:extLst>
          </p:cNvPr>
          <p:cNvSpPr/>
          <p:nvPr/>
        </p:nvSpPr>
        <p:spPr>
          <a:xfrm>
            <a:off x="185952" y="5190059"/>
            <a:ext cx="1760345" cy="1169551"/>
          </a:xfrm>
          <a:prstGeom prst="rect">
            <a:avLst/>
          </a:prstGeom>
        </p:spPr>
        <p:txBody>
          <a:bodyPr wrap="square">
            <a:spAutoFit/>
          </a:bodyPr>
          <a:lstStyle/>
          <a:p>
            <a:pPr marL="11113" lvl="2" algn="r"/>
            <a:r>
              <a:rPr lang="en-US" sz="1000" dirty="0">
                <a:latin typeface="HelveticaNeueLT Pro 55 Roman" panose="020B0604020202020204" pitchFamily="34" charset="0"/>
                <a:cs typeface="Calibri" panose="020F0502020204030204" pitchFamily="34" charset="0"/>
              </a:rPr>
              <a:t>When you are sharing your screen, there is an orange drop down bar you that is accessed by moving your cursor to the top.  Use these options to pull up the chat or participants panels.</a:t>
            </a:r>
          </a:p>
        </p:txBody>
      </p:sp>
      <p:pic>
        <p:nvPicPr>
          <p:cNvPr id="78" name="Picture 77">
            <a:extLst>
              <a:ext uri="{FF2B5EF4-FFF2-40B4-BE49-F238E27FC236}">
                <a16:creationId xmlns:a16="http://schemas.microsoft.com/office/drawing/2014/main" id="{A97F2203-6238-4659-B2CD-D7A0946073CA}"/>
              </a:ext>
            </a:extLst>
          </p:cNvPr>
          <p:cNvPicPr>
            <a:picLocks noChangeAspect="1"/>
          </p:cNvPicPr>
          <p:nvPr/>
        </p:nvPicPr>
        <p:blipFill rotWithShape="1">
          <a:blip r:embed="rId6"/>
          <a:srcRect l="6593" t="15560" r="3563" b="7358"/>
          <a:stretch/>
        </p:blipFill>
        <p:spPr>
          <a:xfrm>
            <a:off x="4498804" y="4220161"/>
            <a:ext cx="1345149" cy="812948"/>
          </a:xfrm>
          <a:prstGeom prst="rect">
            <a:avLst/>
          </a:prstGeom>
          <a:ln>
            <a:noFill/>
          </a:ln>
          <a:effectLst>
            <a:outerShdw blurRad="292100" dist="139700" dir="2700000" algn="tl" rotWithShape="0">
              <a:srgbClr val="333333">
                <a:alpha val="65000"/>
              </a:srgbClr>
            </a:outerShdw>
          </a:effectLst>
        </p:spPr>
      </p:pic>
      <p:sp>
        <p:nvSpPr>
          <p:cNvPr id="79" name="Oval 78">
            <a:extLst>
              <a:ext uri="{FF2B5EF4-FFF2-40B4-BE49-F238E27FC236}">
                <a16:creationId xmlns:a16="http://schemas.microsoft.com/office/drawing/2014/main" id="{FAFDC17B-39A8-40F4-93F6-52D814654255}"/>
              </a:ext>
            </a:extLst>
          </p:cNvPr>
          <p:cNvSpPr/>
          <p:nvPr/>
        </p:nvSpPr>
        <p:spPr>
          <a:xfrm>
            <a:off x="635120" y="1443230"/>
            <a:ext cx="365760" cy="365760"/>
          </a:xfrm>
          <a:prstGeom prst="ellipse">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dirty="0">
                <a:solidFill>
                  <a:schemeClr val="bg1"/>
                </a:solidFill>
                <a:latin typeface="HelveticaNeueLT Pro 55 Roman" panose="020B0604020202020204" pitchFamily="34" charset="0"/>
                <a:cs typeface="Calibri" panose="020F0502020204030204" pitchFamily="34" charset="0"/>
              </a:rPr>
              <a:t>4</a:t>
            </a:r>
          </a:p>
        </p:txBody>
      </p:sp>
      <p:cxnSp>
        <p:nvCxnSpPr>
          <p:cNvPr id="81" name="Straight Connector 80">
            <a:extLst>
              <a:ext uri="{FF2B5EF4-FFF2-40B4-BE49-F238E27FC236}">
                <a16:creationId xmlns:a16="http://schemas.microsoft.com/office/drawing/2014/main" id="{A6C51F85-C56E-49DC-9967-76D14F49C172}"/>
              </a:ext>
            </a:extLst>
          </p:cNvPr>
          <p:cNvCxnSpPr>
            <a:cxnSpLocks/>
          </p:cNvCxnSpPr>
          <p:nvPr/>
        </p:nvCxnSpPr>
        <p:spPr>
          <a:xfrm>
            <a:off x="357419" y="6945202"/>
            <a:ext cx="6893653" cy="0"/>
          </a:xfrm>
          <a:prstGeom prst="line">
            <a:avLst/>
          </a:prstGeom>
          <a:ln>
            <a:solidFill>
              <a:srgbClr val="062968"/>
            </a:solidFill>
            <a:prstDash val="dash"/>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92AC6D8F-591B-4C1C-9EB0-BFE8449CA15B}"/>
              </a:ext>
            </a:extLst>
          </p:cNvPr>
          <p:cNvSpPr txBox="1"/>
          <p:nvPr/>
        </p:nvSpPr>
        <p:spPr>
          <a:xfrm>
            <a:off x="1027860" y="1490097"/>
            <a:ext cx="2042039" cy="292388"/>
          </a:xfrm>
          <a:prstGeom prst="rect">
            <a:avLst/>
          </a:prstGeom>
          <a:noFill/>
        </p:spPr>
        <p:txBody>
          <a:bodyPr wrap="square" rtlCol="0">
            <a:spAutoFit/>
          </a:bodyPr>
          <a:lstStyle/>
          <a:p>
            <a:r>
              <a:rPr lang="en-US" sz="1300" b="1" dirty="0">
                <a:latin typeface="HelveticaNeueLT Pro 55 Roman" panose="020B0604020202020204" pitchFamily="34" charset="0"/>
                <a:cs typeface="Calibri" panose="020F0502020204030204" pitchFamily="34" charset="0"/>
              </a:rPr>
              <a:t>Share Content</a:t>
            </a:r>
          </a:p>
        </p:txBody>
      </p:sp>
      <p:sp>
        <p:nvSpPr>
          <p:cNvPr id="87" name="Rectangle 86">
            <a:extLst>
              <a:ext uri="{FF2B5EF4-FFF2-40B4-BE49-F238E27FC236}">
                <a16:creationId xmlns:a16="http://schemas.microsoft.com/office/drawing/2014/main" id="{A23B7884-6007-4936-87C0-65A41C500EAA}"/>
              </a:ext>
            </a:extLst>
          </p:cNvPr>
          <p:cNvSpPr/>
          <p:nvPr/>
        </p:nvSpPr>
        <p:spPr>
          <a:xfrm>
            <a:off x="1000880" y="1726596"/>
            <a:ext cx="5763438" cy="415498"/>
          </a:xfrm>
          <a:prstGeom prst="rect">
            <a:avLst/>
          </a:prstGeom>
        </p:spPr>
        <p:txBody>
          <a:bodyPr wrap="square">
            <a:spAutoFit/>
          </a:bodyPr>
          <a:lstStyle/>
          <a:p>
            <a:r>
              <a:rPr lang="en-US" sz="1050" dirty="0">
                <a:latin typeface="HelveticaNeueLT Pro 55 Roman" panose="020B0604020202020204" pitchFamily="34" charset="0"/>
                <a:cs typeface="Calibri" panose="020F0502020204030204" pitchFamily="34" charset="0"/>
              </a:rPr>
              <a:t>There are several ways to share content with participants within a </a:t>
            </a:r>
            <a:r>
              <a:rPr lang="en-US" sz="1050" dirty="0" err="1">
                <a:latin typeface="HelveticaNeueLT Pro 55 Roman" panose="020B0604020202020204" pitchFamily="34" charset="0"/>
                <a:cs typeface="Calibri" panose="020F0502020204030204" pitchFamily="34" charset="0"/>
              </a:rPr>
              <a:t>Webex</a:t>
            </a:r>
            <a:r>
              <a:rPr lang="en-US" sz="1050" dirty="0">
                <a:latin typeface="HelveticaNeueLT Pro 55 Roman" panose="020B0604020202020204" pitchFamily="34" charset="0"/>
                <a:cs typeface="Calibri" panose="020F0502020204030204" pitchFamily="34" charset="0"/>
              </a:rPr>
              <a:t> meeting. The methods are as follows:</a:t>
            </a:r>
          </a:p>
        </p:txBody>
      </p:sp>
      <p:sp>
        <p:nvSpPr>
          <p:cNvPr id="88" name="Rectangle 87">
            <a:extLst>
              <a:ext uri="{FF2B5EF4-FFF2-40B4-BE49-F238E27FC236}">
                <a16:creationId xmlns:a16="http://schemas.microsoft.com/office/drawing/2014/main" id="{A4360DB8-4197-43AF-8B59-341FB242294A}"/>
              </a:ext>
            </a:extLst>
          </p:cNvPr>
          <p:cNvSpPr/>
          <p:nvPr/>
        </p:nvSpPr>
        <p:spPr>
          <a:xfrm>
            <a:off x="1324052" y="2188672"/>
            <a:ext cx="1847697" cy="1631216"/>
          </a:xfrm>
          <a:prstGeom prst="rect">
            <a:avLst/>
          </a:prstGeom>
        </p:spPr>
        <p:txBody>
          <a:bodyPr wrap="square">
            <a:spAutoFit/>
          </a:bodyPr>
          <a:lstStyle/>
          <a:p>
            <a:pPr marL="11113" lvl="2" algn="r"/>
            <a:r>
              <a:rPr lang="en-US" sz="1000" dirty="0">
                <a:latin typeface="HelveticaNeueLT Pro 55 Roman" panose="020B0604020202020204" pitchFamily="34" charset="0"/>
                <a:cs typeface="Calibri" panose="020F0502020204030204" pitchFamily="34" charset="0"/>
              </a:rPr>
              <a:t>Click the </a:t>
            </a:r>
            <a:r>
              <a:rPr lang="en-US" sz="1000" b="1">
                <a:latin typeface="HelveticaNeueLT Pro 55 Roman" panose="020B0604020202020204" pitchFamily="34" charset="0"/>
                <a:cs typeface="Calibri" panose="020F0502020204030204" pitchFamily="34" charset="0"/>
              </a:rPr>
              <a:t>Share </a:t>
            </a:r>
            <a:r>
              <a:rPr lang="en-US" sz="1000">
                <a:latin typeface="HelveticaNeueLT Pro 55 Roman" panose="020B0604020202020204" pitchFamily="34" charset="0"/>
                <a:cs typeface="Calibri" panose="020F0502020204030204" pitchFamily="34" charset="0"/>
              </a:rPr>
              <a:t>icon </a:t>
            </a:r>
            <a:r>
              <a:rPr lang="en-US" sz="1000" dirty="0">
                <a:latin typeface="HelveticaNeueLT Pro 55 Roman" panose="020B0604020202020204" pitchFamily="34" charset="0"/>
                <a:cs typeface="Calibri" panose="020F0502020204030204" pitchFamily="34" charset="0"/>
              </a:rPr>
              <a:t>in the tool bar. Select what you would like to share from the options provided (e.g., desktop, a specific file, or a single application). **</a:t>
            </a:r>
            <a:r>
              <a:rPr lang="en-US" sz="1000" i="1" dirty="0">
                <a:latin typeface="HelveticaNeueLT Pro 55 Roman" panose="020B0604020202020204" pitchFamily="34" charset="0"/>
                <a:cs typeface="Calibri" panose="020F0502020204030204" pitchFamily="34" charset="0"/>
              </a:rPr>
              <a:t>Sharing an application or specific file will avoid unwanted pop-ups being shared with the viewers.</a:t>
            </a:r>
          </a:p>
        </p:txBody>
      </p:sp>
      <p:cxnSp>
        <p:nvCxnSpPr>
          <p:cNvPr id="99" name="Straight Connector 98">
            <a:extLst>
              <a:ext uri="{FF2B5EF4-FFF2-40B4-BE49-F238E27FC236}">
                <a16:creationId xmlns:a16="http://schemas.microsoft.com/office/drawing/2014/main" id="{D85BABCB-43B7-4DF0-89DD-B96383054E61}"/>
              </a:ext>
            </a:extLst>
          </p:cNvPr>
          <p:cNvCxnSpPr>
            <a:cxnSpLocks/>
          </p:cNvCxnSpPr>
          <p:nvPr/>
        </p:nvCxnSpPr>
        <p:spPr>
          <a:xfrm flipH="1" flipV="1">
            <a:off x="3206322" y="2240206"/>
            <a:ext cx="3650" cy="1351938"/>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cxnSp>
        <p:nvCxnSpPr>
          <p:cNvPr id="100" name="Elbow Connector 17">
            <a:extLst>
              <a:ext uri="{FF2B5EF4-FFF2-40B4-BE49-F238E27FC236}">
                <a16:creationId xmlns:a16="http://schemas.microsoft.com/office/drawing/2014/main" id="{EEB7D02E-A882-4704-B0E8-60797E970EF6}"/>
              </a:ext>
            </a:extLst>
          </p:cNvPr>
          <p:cNvCxnSpPr>
            <a:cxnSpLocks/>
          </p:cNvCxnSpPr>
          <p:nvPr/>
        </p:nvCxnSpPr>
        <p:spPr>
          <a:xfrm>
            <a:off x="3206322" y="2916175"/>
            <a:ext cx="1702896" cy="844105"/>
          </a:xfrm>
          <a:prstGeom prst="bentConnector3">
            <a:avLst>
              <a:gd name="adj1" fmla="val 100900"/>
            </a:avLst>
          </a:prstGeom>
          <a:ln w="12700">
            <a:solidFill>
              <a:srgbClr val="E70000"/>
            </a:solidFill>
            <a:tailEnd type="oval" w="sm" len="sm"/>
          </a:ln>
        </p:spPr>
        <p:style>
          <a:lnRef idx="1">
            <a:schemeClr val="accent1"/>
          </a:lnRef>
          <a:fillRef idx="0">
            <a:schemeClr val="accent1"/>
          </a:fillRef>
          <a:effectRef idx="0">
            <a:schemeClr val="accent1"/>
          </a:effectRef>
          <a:fontRef idx="minor">
            <a:schemeClr val="tx1"/>
          </a:fontRef>
        </p:style>
      </p:cxnSp>
      <p:grpSp>
        <p:nvGrpSpPr>
          <p:cNvPr id="101" name="Group 100">
            <a:extLst>
              <a:ext uri="{FF2B5EF4-FFF2-40B4-BE49-F238E27FC236}">
                <a16:creationId xmlns:a16="http://schemas.microsoft.com/office/drawing/2014/main" id="{0A7D2BC3-B238-4E1E-A9EB-F247238046F0}"/>
              </a:ext>
            </a:extLst>
          </p:cNvPr>
          <p:cNvGrpSpPr/>
          <p:nvPr/>
        </p:nvGrpSpPr>
        <p:grpSpPr>
          <a:xfrm rot="10800000">
            <a:off x="3673760" y="4109075"/>
            <a:ext cx="683988" cy="930229"/>
            <a:chOff x="4912922" y="5079492"/>
            <a:chExt cx="582622" cy="507492"/>
          </a:xfrm>
        </p:grpSpPr>
        <p:cxnSp>
          <p:nvCxnSpPr>
            <p:cNvPr id="102" name="Straight Connector 101">
              <a:extLst>
                <a:ext uri="{FF2B5EF4-FFF2-40B4-BE49-F238E27FC236}">
                  <a16:creationId xmlns:a16="http://schemas.microsoft.com/office/drawing/2014/main" id="{E83EB516-C8BC-4783-ACDB-19EA056DBFE3}"/>
                </a:ext>
              </a:extLst>
            </p:cNvPr>
            <p:cNvCxnSpPr>
              <a:cxnSpLocks/>
            </p:cNvCxnSpPr>
            <p:nvPr/>
          </p:nvCxnSpPr>
          <p:spPr>
            <a:xfrm>
              <a:off x="4912922" y="5333238"/>
              <a:ext cx="578162" cy="0"/>
            </a:xfrm>
            <a:prstGeom prst="line">
              <a:avLst/>
            </a:prstGeom>
            <a:ln w="12700">
              <a:solidFill>
                <a:srgbClr val="E70000"/>
              </a:solidFill>
              <a:headEnd type="oval" w="sm" len="sm"/>
              <a:tailEnd w="lg" len="med"/>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A5DD1F92-B57A-487E-83A0-4CAF5C67296C}"/>
                </a:ext>
              </a:extLst>
            </p:cNvPr>
            <p:cNvCxnSpPr/>
            <p:nvPr/>
          </p:nvCxnSpPr>
          <p:spPr>
            <a:xfrm>
              <a:off x="5495544" y="5079492"/>
              <a:ext cx="0" cy="507492"/>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grpSp>
      <p:cxnSp>
        <p:nvCxnSpPr>
          <p:cNvPr id="104" name="Straight Connector 103">
            <a:extLst>
              <a:ext uri="{FF2B5EF4-FFF2-40B4-BE49-F238E27FC236}">
                <a16:creationId xmlns:a16="http://schemas.microsoft.com/office/drawing/2014/main" id="{15FFCA6A-0F8C-4A6F-8697-EED6B8618E12}"/>
              </a:ext>
            </a:extLst>
          </p:cNvPr>
          <p:cNvCxnSpPr>
            <a:cxnSpLocks/>
          </p:cNvCxnSpPr>
          <p:nvPr/>
        </p:nvCxnSpPr>
        <p:spPr>
          <a:xfrm>
            <a:off x="1900243" y="5196006"/>
            <a:ext cx="0" cy="910067"/>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cxnSp>
        <p:nvCxnSpPr>
          <p:cNvPr id="109" name="Elbow Connector 17">
            <a:extLst>
              <a:ext uri="{FF2B5EF4-FFF2-40B4-BE49-F238E27FC236}">
                <a16:creationId xmlns:a16="http://schemas.microsoft.com/office/drawing/2014/main" id="{768696A0-F8B3-4E21-BB63-9CDD00FBFD0B}"/>
              </a:ext>
            </a:extLst>
          </p:cNvPr>
          <p:cNvCxnSpPr>
            <a:cxnSpLocks/>
          </p:cNvCxnSpPr>
          <p:nvPr/>
        </p:nvCxnSpPr>
        <p:spPr>
          <a:xfrm>
            <a:off x="3206322" y="2916175"/>
            <a:ext cx="691906" cy="351314"/>
          </a:xfrm>
          <a:prstGeom prst="bentConnector3">
            <a:avLst>
              <a:gd name="adj1" fmla="val 99279"/>
            </a:avLst>
          </a:prstGeom>
          <a:ln w="12700">
            <a:solidFill>
              <a:srgbClr val="E70000"/>
            </a:solidFill>
            <a:tailEnd type="oval" w="sm" len="sm"/>
          </a:ln>
        </p:spPr>
        <p:style>
          <a:lnRef idx="1">
            <a:schemeClr val="accent1"/>
          </a:lnRef>
          <a:fillRef idx="0">
            <a:schemeClr val="accent1"/>
          </a:fillRef>
          <a:effectRef idx="0">
            <a:schemeClr val="accent1"/>
          </a:effectRef>
          <a:fontRef idx="minor">
            <a:schemeClr val="tx1"/>
          </a:fontRef>
        </p:style>
      </p:cxnSp>
      <p:cxnSp>
        <p:nvCxnSpPr>
          <p:cNvPr id="110" name="Elbow Connector 17">
            <a:extLst>
              <a:ext uri="{FF2B5EF4-FFF2-40B4-BE49-F238E27FC236}">
                <a16:creationId xmlns:a16="http://schemas.microsoft.com/office/drawing/2014/main" id="{EB036355-257F-4DBE-ADE3-6932DC3C029C}"/>
              </a:ext>
            </a:extLst>
          </p:cNvPr>
          <p:cNvCxnSpPr>
            <a:cxnSpLocks/>
          </p:cNvCxnSpPr>
          <p:nvPr/>
        </p:nvCxnSpPr>
        <p:spPr>
          <a:xfrm flipV="1">
            <a:off x="1908205" y="5454644"/>
            <a:ext cx="1263544" cy="188262"/>
          </a:xfrm>
          <a:prstGeom prst="bentConnector3">
            <a:avLst>
              <a:gd name="adj1" fmla="val 50000"/>
            </a:avLst>
          </a:prstGeom>
          <a:ln w="12700">
            <a:solidFill>
              <a:srgbClr val="E70000"/>
            </a:solidFill>
            <a:tailEnd type="oval" w="sm" len="sm"/>
          </a:ln>
        </p:spPr>
        <p:style>
          <a:lnRef idx="1">
            <a:schemeClr val="accent1"/>
          </a:lnRef>
          <a:fillRef idx="0">
            <a:schemeClr val="accent1"/>
          </a:fillRef>
          <a:effectRef idx="0">
            <a:schemeClr val="accent1"/>
          </a:effectRef>
          <a:fontRef idx="minor">
            <a:schemeClr val="tx1"/>
          </a:fontRef>
        </p:style>
      </p:cxnSp>
      <p:pic>
        <p:nvPicPr>
          <p:cNvPr id="111" name="Picture 110">
            <a:extLst>
              <a:ext uri="{FF2B5EF4-FFF2-40B4-BE49-F238E27FC236}">
                <a16:creationId xmlns:a16="http://schemas.microsoft.com/office/drawing/2014/main" id="{63BA9BA9-F4E9-47EE-BFB9-5D74AB09488D}"/>
              </a:ext>
            </a:extLst>
          </p:cNvPr>
          <p:cNvPicPr>
            <a:picLocks noChangeAspect="1"/>
          </p:cNvPicPr>
          <p:nvPr/>
        </p:nvPicPr>
        <p:blipFill>
          <a:blip r:embed="rId7"/>
          <a:stretch>
            <a:fillRect/>
          </a:stretch>
        </p:blipFill>
        <p:spPr>
          <a:xfrm>
            <a:off x="3245537" y="5370436"/>
            <a:ext cx="1790700" cy="152400"/>
          </a:xfrm>
          <a:prstGeom prst="rect">
            <a:avLst/>
          </a:prstGeom>
          <a:effectLst>
            <a:glow rad="63500">
              <a:schemeClr val="accent3">
                <a:satMod val="175000"/>
                <a:alpha val="40000"/>
              </a:schemeClr>
            </a:glow>
          </a:effectLst>
        </p:spPr>
      </p:pic>
      <p:sp>
        <p:nvSpPr>
          <p:cNvPr id="112" name="Rectangle 111">
            <a:extLst>
              <a:ext uri="{FF2B5EF4-FFF2-40B4-BE49-F238E27FC236}">
                <a16:creationId xmlns:a16="http://schemas.microsoft.com/office/drawing/2014/main" id="{477F226B-151A-468D-9DF0-5E14354BD788}"/>
              </a:ext>
            </a:extLst>
          </p:cNvPr>
          <p:cNvSpPr/>
          <p:nvPr/>
        </p:nvSpPr>
        <p:spPr>
          <a:xfrm>
            <a:off x="1769436" y="4058517"/>
            <a:ext cx="1847697" cy="1169551"/>
          </a:xfrm>
          <a:prstGeom prst="rect">
            <a:avLst/>
          </a:prstGeom>
        </p:spPr>
        <p:txBody>
          <a:bodyPr wrap="square">
            <a:spAutoFit/>
          </a:bodyPr>
          <a:lstStyle/>
          <a:p>
            <a:pPr marL="11113" lvl="2" algn="r"/>
            <a:r>
              <a:rPr lang="en-US" sz="1000" dirty="0">
                <a:latin typeface="HelveticaNeueLT Pro 55 Roman" panose="020B0604020202020204" pitchFamily="34" charset="0"/>
                <a:cs typeface="Calibri" panose="020F0502020204030204" pitchFamily="34" charset="0"/>
              </a:rPr>
              <a:t>From the tabbed menu across the top of the Webex meeting screen, click the </a:t>
            </a:r>
            <a:r>
              <a:rPr lang="en-US" sz="1000" b="1" dirty="0">
                <a:latin typeface="HelveticaNeueLT Pro 55 Roman" panose="020B0604020202020204" pitchFamily="34" charset="0"/>
                <a:cs typeface="Calibri" panose="020F0502020204030204" pitchFamily="34" charset="0"/>
              </a:rPr>
              <a:t>Share Tab. </a:t>
            </a:r>
            <a:r>
              <a:rPr lang="en-US" sz="1000" dirty="0">
                <a:latin typeface="HelveticaNeueLT Pro 55 Roman" panose="020B0604020202020204" pitchFamily="34" charset="0"/>
                <a:cs typeface="Calibri" panose="020F0502020204030204" pitchFamily="34" charset="0"/>
              </a:rPr>
              <a:t>Select what you would like to share form the options provided.</a:t>
            </a:r>
          </a:p>
          <a:p>
            <a:pPr marL="11113" lvl="2" algn="r"/>
            <a:endParaRPr lang="en-US" sz="1000" dirty="0">
              <a:latin typeface="HelveticaNeueLT Pro 55 Roman" panose="020B0604020202020204" pitchFamily="34" charset="0"/>
              <a:cs typeface="Calibri" panose="020F0502020204030204" pitchFamily="34" charset="0"/>
            </a:endParaRPr>
          </a:p>
        </p:txBody>
      </p:sp>
      <p:grpSp>
        <p:nvGrpSpPr>
          <p:cNvPr id="114" name="Group 113">
            <a:extLst>
              <a:ext uri="{FF2B5EF4-FFF2-40B4-BE49-F238E27FC236}">
                <a16:creationId xmlns:a16="http://schemas.microsoft.com/office/drawing/2014/main" id="{C4EC48E2-3E3E-4DE6-B1A6-B473BC9297C5}"/>
              </a:ext>
            </a:extLst>
          </p:cNvPr>
          <p:cNvGrpSpPr/>
          <p:nvPr/>
        </p:nvGrpSpPr>
        <p:grpSpPr>
          <a:xfrm>
            <a:off x="5593751" y="5336401"/>
            <a:ext cx="830596" cy="930229"/>
            <a:chOff x="4912922" y="5079492"/>
            <a:chExt cx="582622" cy="507492"/>
          </a:xfrm>
        </p:grpSpPr>
        <p:cxnSp>
          <p:nvCxnSpPr>
            <p:cNvPr id="115" name="Straight Connector 114">
              <a:extLst>
                <a:ext uri="{FF2B5EF4-FFF2-40B4-BE49-F238E27FC236}">
                  <a16:creationId xmlns:a16="http://schemas.microsoft.com/office/drawing/2014/main" id="{9669817A-968A-4072-BDB6-2A33480FE4C5}"/>
                </a:ext>
              </a:extLst>
            </p:cNvPr>
            <p:cNvCxnSpPr>
              <a:cxnSpLocks/>
            </p:cNvCxnSpPr>
            <p:nvPr/>
          </p:nvCxnSpPr>
          <p:spPr>
            <a:xfrm>
              <a:off x="4912922" y="5333238"/>
              <a:ext cx="578162" cy="0"/>
            </a:xfrm>
            <a:prstGeom prst="line">
              <a:avLst/>
            </a:prstGeom>
            <a:ln w="12700">
              <a:solidFill>
                <a:srgbClr val="E70000"/>
              </a:solidFill>
              <a:headEnd type="oval" w="sm" len="sm"/>
              <a:tailEnd w="lg" len="med"/>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E2A06DD2-442C-43B6-94C2-0C2A3BA0F128}"/>
                </a:ext>
              </a:extLst>
            </p:cNvPr>
            <p:cNvCxnSpPr/>
            <p:nvPr/>
          </p:nvCxnSpPr>
          <p:spPr>
            <a:xfrm>
              <a:off x="5495544" y="5079492"/>
              <a:ext cx="0" cy="507492"/>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grpSp>
      <p:sp>
        <p:nvSpPr>
          <p:cNvPr id="117" name="Rectangle 116">
            <a:extLst>
              <a:ext uri="{FF2B5EF4-FFF2-40B4-BE49-F238E27FC236}">
                <a16:creationId xmlns:a16="http://schemas.microsoft.com/office/drawing/2014/main" id="{A0883C7D-C13F-4F2E-B31A-3AD3A35E417E}"/>
              </a:ext>
            </a:extLst>
          </p:cNvPr>
          <p:cNvSpPr/>
          <p:nvPr/>
        </p:nvSpPr>
        <p:spPr>
          <a:xfrm>
            <a:off x="2619678" y="6324957"/>
            <a:ext cx="2972982" cy="400110"/>
          </a:xfrm>
          <a:prstGeom prst="rect">
            <a:avLst/>
          </a:prstGeom>
        </p:spPr>
        <p:txBody>
          <a:bodyPr wrap="square">
            <a:spAutoFit/>
          </a:bodyPr>
          <a:lstStyle/>
          <a:p>
            <a:pPr marL="11113" lvl="2" algn="ctr"/>
            <a:r>
              <a:rPr lang="en-US" sz="1000" dirty="0">
                <a:latin typeface="HelveticaNeueLT Pro 55 Roman" panose="020B0604020202020204" pitchFamily="34" charset="0"/>
                <a:cs typeface="Calibri" panose="020F0502020204030204" pitchFamily="34" charset="0"/>
              </a:rPr>
              <a:t>Click to open a picture in picture view to verify what your participants are seeing.</a:t>
            </a:r>
          </a:p>
        </p:txBody>
      </p:sp>
      <p:grpSp>
        <p:nvGrpSpPr>
          <p:cNvPr id="118" name="Group 117">
            <a:extLst>
              <a:ext uri="{FF2B5EF4-FFF2-40B4-BE49-F238E27FC236}">
                <a16:creationId xmlns:a16="http://schemas.microsoft.com/office/drawing/2014/main" id="{450A4116-993C-4A38-938E-3F5FA4D9C5E8}"/>
              </a:ext>
            </a:extLst>
          </p:cNvPr>
          <p:cNvGrpSpPr/>
          <p:nvPr/>
        </p:nvGrpSpPr>
        <p:grpSpPr>
          <a:xfrm rot="5400000">
            <a:off x="3994135" y="5739112"/>
            <a:ext cx="237817" cy="930229"/>
            <a:chOff x="4912922" y="5079492"/>
            <a:chExt cx="582622" cy="507492"/>
          </a:xfrm>
        </p:grpSpPr>
        <p:cxnSp>
          <p:nvCxnSpPr>
            <p:cNvPr id="119" name="Straight Connector 118">
              <a:extLst>
                <a:ext uri="{FF2B5EF4-FFF2-40B4-BE49-F238E27FC236}">
                  <a16:creationId xmlns:a16="http://schemas.microsoft.com/office/drawing/2014/main" id="{7D583BB8-D193-46D9-BB11-D6E069DEA205}"/>
                </a:ext>
              </a:extLst>
            </p:cNvPr>
            <p:cNvCxnSpPr>
              <a:cxnSpLocks/>
            </p:cNvCxnSpPr>
            <p:nvPr/>
          </p:nvCxnSpPr>
          <p:spPr>
            <a:xfrm>
              <a:off x="4912922" y="5333238"/>
              <a:ext cx="578162" cy="0"/>
            </a:xfrm>
            <a:prstGeom prst="line">
              <a:avLst/>
            </a:prstGeom>
            <a:ln w="12700">
              <a:solidFill>
                <a:srgbClr val="E70000"/>
              </a:solidFill>
              <a:headEnd type="oval" w="sm" len="sm"/>
              <a:tailEnd w="lg" len="med"/>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8C65CBAF-F71A-47CD-A060-DFD50E123BB3}"/>
                </a:ext>
              </a:extLst>
            </p:cNvPr>
            <p:cNvCxnSpPr/>
            <p:nvPr/>
          </p:nvCxnSpPr>
          <p:spPr>
            <a:xfrm>
              <a:off x="5495544" y="5079492"/>
              <a:ext cx="0" cy="507492"/>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grpSp>
      <p:pic>
        <p:nvPicPr>
          <p:cNvPr id="3" name="Picture 2">
            <a:extLst>
              <a:ext uri="{FF2B5EF4-FFF2-40B4-BE49-F238E27FC236}">
                <a16:creationId xmlns:a16="http://schemas.microsoft.com/office/drawing/2014/main" id="{6CDF9FAF-DF55-4FB3-B50F-F8347EB3C4A5}"/>
              </a:ext>
            </a:extLst>
          </p:cNvPr>
          <p:cNvPicPr>
            <a:picLocks noChangeAspect="1"/>
          </p:cNvPicPr>
          <p:nvPr/>
        </p:nvPicPr>
        <p:blipFill>
          <a:blip r:embed="rId8"/>
          <a:stretch>
            <a:fillRect/>
          </a:stretch>
        </p:blipFill>
        <p:spPr>
          <a:xfrm>
            <a:off x="6467164" y="4870741"/>
            <a:ext cx="972520" cy="1953352"/>
          </a:xfrm>
          <a:prstGeom prst="rect">
            <a:avLst/>
          </a:prstGeom>
          <a:ln>
            <a:solidFill>
              <a:schemeClr val="tx1"/>
            </a:solidFill>
          </a:ln>
        </p:spPr>
      </p:pic>
      <p:sp>
        <p:nvSpPr>
          <p:cNvPr id="13" name="Rectangle 12">
            <a:extLst>
              <a:ext uri="{FF2B5EF4-FFF2-40B4-BE49-F238E27FC236}">
                <a16:creationId xmlns:a16="http://schemas.microsoft.com/office/drawing/2014/main" id="{6E873025-4C03-4DDF-BA4F-62834FC83D6A}"/>
              </a:ext>
            </a:extLst>
          </p:cNvPr>
          <p:cNvSpPr/>
          <p:nvPr/>
        </p:nvSpPr>
        <p:spPr>
          <a:xfrm>
            <a:off x="2066899" y="5932040"/>
            <a:ext cx="1577018" cy="13569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61BA134D-FC5C-4496-B442-F84E35B0236E}"/>
              </a:ext>
            </a:extLst>
          </p:cNvPr>
          <p:cNvCxnSpPr>
            <a:cxnSpLocks/>
          </p:cNvCxnSpPr>
          <p:nvPr/>
        </p:nvCxnSpPr>
        <p:spPr>
          <a:xfrm>
            <a:off x="5587026" y="11173006"/>
            <a:ext cx="1" cy="790012"/>
          </a:xfrm>
          <a:prstGeom prst="line">
            <a:avLst/>
          </a:prstGeom>
          <a:ln w="12700">
            <a:solidFill>
              <a:srgbClr val="E70000"/>
            </a:solidFill>
          </a:ln>
        </p:spPr>
        <p:style>
          <a:lnRef idx="1">
            <a:schemeClr val="accent1"/>
          </a:lnRef>
          <a:fillRef idx="0">
            <a:schemeClr val="accent1"/>
          </a:fillRef>
          <a:effectRef idx="0">
            <a:schemeClr val="accent1"/>
          </a:effectRef>
          <a:fontRef idx="minor">
            <a:schemeClr val="tx1"/>
          </a:fontRef>
        </p:style>
      </p:cxnSp>
      <p:pic>
        <p:nvPicPr>
          <p:cNvPr id="63" name="Picture 62">
            <a:extLst>
              <a:ext uri="{FF2B5EF4-FFF2-40B4-BE49-F238E27FC236}">
                <a16:creationId xmlns:a16="http://schemas.microsoft.com/office/drawing/2014/main" id="{0EC49E25-2912-40C4-9896-C17755E1743D}"/>
              </a:ext>
            </a:extLst>
          </p:cNvPr>
          <p:cNvPicPr>
            <a:picLocks noChangeAspect="1"/>
          </p:cNvPicPr>
          <p:nvPr/>
        </p:nvPicPr>
        <p:blipFill>
          <a:blip r:embed="rId9"/>
          <a:stretch>
            <a:fillRect/>
          </a:stretch>
        </p:blipFill>
        <p:spPr>
          <a:xfrm>
            <a:off x="3664172" y="3316453"/>
            <a:ext cx="464328" cy="531534"/>
          </a:xfrm>
          <a:prstGeom prst="rect">
            <a:avLst/>
          </a:prstGeom>
          <a:ln>
            <a:solidFill>
              <a:schemeClr val="tx1"/>
            </a:solidFill>
          </a:ln>
        </p:spPr>
      </p:pic>
      <p:pic>
        <p:nvPicPr>
          <p:cNvPr id="64" name="Picture 63">
            <a:extLst>
              <a:ext uri="{FF2B5EF4-FFF2-40B4-BE49-F238E27FC236}">
                <a16:creationId xmlns:a16="http://schemas.microsoft.com/office/drawing/2014/main" id="{60A7BCB7-3AD1-491F-BCA6-1784B01C3CAC}"/>
              </a:ext>
            </a:extLst>
          </p:cNvPr>
          <p:cNvPicPr>
            <a:picLocks noChangeAspect="1"/>
          </p:cNvPicPr>
          <p:nvPr/>
        </p:nvPicPr>
        <p:blipFill rotWithShape="1">
          <a:blip r:embed="rId10"/>
          <a:srcRect b="50000"/>
          <a:stretch/>
        </p:blipFill>
        <p:spPr>
          <a:xfrm>
            <a:off x="2088497" y="8283653"/>
            <a:ext cx="2316012" cy="1677625"/>
          </a:xfrm>
          <a:prstGeom prst="rect">
            <a:avLst/>
          </a:prstGeom>
          <a:ln>
            <a:noFill/>
          </a:ln>
          <a:effectLst>
            <a:outerShdw blurRad="292100" dist="139700" dir="2700000" algn="tl" rotWithShape="0">
              <a:srgbClr val="333333">
                <a:alpha val="65000"/>
              </a:srgbClr>
            </a:outerShdw>
          </a:effectLst>
        </p:spPr>
      </p:pic>
      <p:pic>
        <p:nvPicPr>
          <p:cNvPr id="66" name="Picture 65">
            <a:extLst>
              <a:ext uri="{FF2B5EF4-FFF2-40B4-BE49-F238E27FC236}">
                <a16:creationId xmlns:a16="http://schemas.microsoft.com/office/drawing/2014/main" id="{FEF66969-1A29-48CB-A0C3-E92FE517D9BD}"/>
              </a:ext>
            </a:extLst>
          </p:cNvPr>
          <p:cNvPicPr>
            <a:picLocks noChangeAspect="1"/>
          </p:cNvPicPr>
          <p:nvPr/>
        </p:nvPicPr>
        <p:blipFill>
          <a:blip r:embed="rId11"/>
          <a:stretch>
            <a:fillRect/>
          </a:stretch>
        </p:blipFill>
        <p:spPr>
          <a:xfrm>
            <a:off x="3552275" y="10709316"/>
            <a:ext cx="1703411" cy="1758440"/>
          </a:xfrm>
          <a:prstGeom prst="rect">
            <a:avLst/>
          </a:prstGeom>
          <a:ln>
            <a:noFill/>
          </a:ln>
          <a:effectLst>
            <a:outerShdw blurRad="292100" dist="139700" dir="2700000" algn="tl" rotWithShape="0">
              <a:srgbClr val="333333">
                <a:alpha val="65000"/>
              </a:srgbClr>
            </a:outerShdw>
          </a:effectLst>
        </p:spPr>
      </p:pic>
      <p:sp>
        <p:nvSpPr>
          <p:cNvPr id="2" name="Rectangle 1">
            <a:extLst>
              <a:ext uri="{FF2B5EF4-FFF2-40B4-BE49-F238E27FC236}">
                <a16:creationId xmlns:a16="http://schemas.microsoft.com/office/drawing/2014/main" id="{9E326E22-7DE3-4DEF-5A2C-AE3283175EA6}"/>
              </a:ext>
            </a:extLst>
          </p:cNvPr>
          <p:cNvSpPr/>
          <p:nvPr/>
        </p:nvSpPr>
        <p:spPr>
          <a:xfrm>
            <a:off x="-2940" y="20940"/>
            <a:ext cx="7772400" cy="1175581"/>
          </a:xfrm>
          <a:prstGeom prst="rect">
            <a:avLst/>
          </a:prstGeom>
          <a:solidFill>
            <a:srgbClr val="0121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79">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60FC7DBC-972D-68D4-B9E8-5BA7C6CD2D60}"/>
              </a:ext>
            </a:extLst>
          </p:cNvPr>
          <p:cNvSpPr txBox="1"/>
          <p:nvPr/>
        </p:nvSpPr>
        <p:spPr>
          <a:xfrm>
            <a:off x="212049" y="584494"/>
            <a:ext cx="7362496" cy="553998"/>
          </a:xfrm>
          <a:prstGeom prst="rect">
            <a:avLst/>
          </a:prstGeom>
          <a:noFill/>
        </p:spPr>
        <p:txBody>
          <a:bodyPr wrap="square" rtlCol="0">
            <a:spAutoFit/>
          </a:bodyPr>
          <a:lstStyle/>
          <a:p>
            <a:pPr algn="ctr"/>
            <a:r>
              <a:rPr lang="en-US" sz="1500" dirty="0">
                <a:solidFill>
                  <a:schemeClr val="bg1"/>
                </a:solidFill>
                <a:latin typeface="HelveticaNeueLT Pro 55 Roman" panose="020B0604020202020204" pitchFamily="34" charset="0"/>
                <a:cs typeface="Calibri" panose="020F0502020204030204" pitchFamily="34" charset="0"/>
              </a:rPr>
              <a:t>Quick Reference Guide with Detailed Steps </a:t>
            </a:r>
            <a:br>
              <a:rPr lang="en-US" sz="1500" dirty="0">
                <a:solidFill>
                  <a:schemeClr val="bg1"/>
                </a:solidFill>
                <a:latin typeface="HelveticaNeueLT Pro 55 Roman" panose="020B0604020202020204" pitchFamily="34" charset="0"/>
                <a:cs typeface="Calibri" panose="020F0502020204030204" pitchFamily="34" charset="0"/>
              </a:rPr>
            </a:br>
            <a:r>
              <a:rPr lang="en-US" sz="1500" dirty="0">
                <a:solidFill>
                  <a:schemeClr val="bg1"/>
                </a:solidFill>
                <a:latin typeface="HelveticaNeueLT Pro 55 Roman" panose="020B0604020202020204" pitchFamily="34" charset="0"/>
                <a:cs typeface="Calibri" panose="020F0502020204030204" pitchFamily="34" charset="0"/>
              </a:rPr>
              <a:t>for Hosting a Webex Meeting</a:t>
            </a:r>
          </a:p>
        </p:txBody>
      </p:sp>
      <p:sp>
        <p:nvSpPr>
          <p:cNvPr id="6" name="Rectangle 5">
            <a:extLst>
              <a:ext uri="{FF2B5EF4-FFF2-40B4-BE49-F238E27FC236}">
                <a16:creationId xmlns:a16="http://schemas.microsoft.com/office/drawing/2014/main" id="{85DF26E9-6135-5D4E-9DAF-7DB3A581C075}"/>
              </a:ext>
            </a:extLst>
          </p:cNvPr>
          <p:cNvSpPr/>
          <p:nvPr/>
        </p:nvSpPr>
        <p:spPr>
          <a:xfrm>
            <a:off x="706344" y="42300"/>
            <a:ext cx="6426144" cy="477054"/>
          </a:xfrm>
          <a:prstGeom prst="rect">
            <a:avLst/>
          </a:prstGeom>
          <a:noFill/>
        </p:spPr>
        <p:txBody>
          <a:bodyPr wrap="square">
            <a:spAutoFit/>
          </a:bodyPr>
          <a:lstStyle/>
          <a:p>
            <a:pPr algn="ctr"/>
            <a:r>
              <a:rPr lang="en-US" sz="2500" dirty="0" err="1">
                <a:solidFill>
                  <a:schemeClr val="bg1"/>
                </a:solidFill>
                <a:latin typeface="HelveticaNeueLT Pro 55 Roman" panose="020B0604020202020204" pitchFamily="34" charset="0"/>
                <a:cs typeface="Calibri" panose="020F0502020204030204" pitchFamily="34" charset="0"/>
              </a:rPr>
              <a:t>Webex</a:t>
            </a:r>
            <a:r>
              <a:rPr lang="en-US" sz="2500" dirty="0">
                <a:solidFill>
                  <a:schemeClr val="bg1"/>
                </a:solidFill>
                <a:latin typeface="HelveticaNeueLT Pro 55 Roman" panose="020B0604020202020204" pitchFamily="34" charset="0"/>
                <a:cs typeface="Calibri" panose="020F0502020204030204" pitchFamily="34" charset="0"/>
              </a:rPr>
              <a:t> – Hosting a Meeting</a:t>
            </a:r>
          </a:p>
        </p:txBody>
      </p:sp>
    </p:spTree>
    <p:extLst>
      <p:ext uri="{BB962C8B-B14F-4D97-AF65-F5344CB8AC3E}">
        <p14:creationId xmlns:p14="http://schemas.microsoft.com/office/powerpoint/2010/main" val="17288848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8EB417389142B439F7ABFCCDC517BE4" ma:contentTypeVersion="13" ma:contentTypeDescription="Create a new document." ma:contentTypeScope="" ma:versionID="4023dfb69dbcf30af038019197cf1eb5">
  <xsd:schema xmlns:xsd="http://www.w3.org/2001/XMLSchema" xmlns:xs="http://www.w3.org/2001/XMLSchema" xmlns:p="http://schemas.microsoft.com/office/2006/metadata/properties" xmlns:ns2="f57229c3-d91c-47f7-ac66-dfbc81978b0c" xmlns:ns3="9192d66f-c360-4b12-9e8a-6d9ecc4ba57b" targetNamespace="http://schemas.microsoft.com/office/2006/metadata/properties" ma:root="true" ma:fieldsID="6e2e597173f4606911625ad84842b09d" ns2:_="" ns3:_="">
    <xsd:import namespace="f57229c3-d91c-47f7-ac66-dfbc81978b0c"/>
    <xsd:import namespace="9192d66f-c360-4b12-9e8a-6d9ecc4ba57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229c3-d91c-47f7-ac66-dfbc81978b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92d66f-c360-4b12-9e8a-6d9ecc4ba57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E53541-8946-467E-BBBC-8B7629F7655B}">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9192d66f-c360-4b12-9e8a-6d9ecc4ba57b"/>
    <ds:schemaRef ds:uri="f57229c3-d91c-47f7-ac66-dfbc81978b0c"/>
    <ds:schemaRef ds:uri="http://www.w3.org/XML/1998/namespace"/>
  </ds:schemaRefs>
</ds:datastoreItem>
</file>

<file path=customXml/itemProps2.xml><?xml version="1.0" encoding="utf-8"?>
<ds:datastoreItem xmlns:ds="http://schemas.openxmlformats.org/officeDocument/2006/customXml" ds:itemID="{7D75D6FB-BCB9-4435-9D21-38D1B1B6DDC9}">
  <ds:schemaRefs>
    <ds:schemaRef ds:uri="http://schemas.microsoft.com/sharepoint/v3/contenttype/forms"/>
  </ds:schemaRefs>
</ds:datastoreItem>
</file>

<file path=customXml/itemProps3.xml><?xml version="1.0" encoding="utf-8"?>
<ds:datastoreItem xmlns:ds="http://schemas.openxmlformats.org/officeDocument/2006/customXml" ds:itemID="{E61712F7-C67D-48CF-AB92-41862990B2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7229c3-d91c-47f7-ac66-dfbc81978b0c"/>
    <ds:schemaRef ds:uri="9192d66f-c360-4b12-9e8a-6d9ecc4ba5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5861</TotalTime>
  <Words>539</Words>
  <Application>Microsoft Office PowerPoint</Application>
  <PresentationFormat>Custom</PresentationFormat>
  <Paragraphs>52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HelveticaNeueLT Pro 55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Maxfield, Jennifer</dc:creator>
  <cp:lastModifiedBy>Kelly, Daniel</cp:lastModifiedBy>
  <cp:revision>58</cp:revision>
  <dcterms:created xsi:type="dcterms:W3CDTF">2018-06-16T11:01:54Z</dcterms:created>
  <dcterms:modified xsi:type="dcterms:W3CDTF">2022-10-06T17:54:11Z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0x010100F8EB417389142B439F7ABFCCDC517BE4</vt:lpwstr>
  </property>
  <property fmtid="{D5CDD505-2E9C-101B-9397-08002B2CF9AE}" pid="3" name="ArticulateGUID">
    <vt:lpwstr>772E16E5-9056-4CB5-8B64-21EAAB8424C0</vt:lpwstr>
  </property>
  <property fmtid="{D5CDD505-2E9C-101B-9397-08002B2CF9AE}" pid="4" name="ArticulatePath">
    <vt:lpwstr>https://wwt.sharepoint.com/sites/AdoptionDelivery/Shared Documents/Customer Engagements/138446_CBP_Webex/QRGs/QRG_Hosting a Webex Meeting_CBP</vt:lpwstr>
  </property>
</Properties>
</file>