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7" r:id="rId5"/>
  </p:sldIdLst>
  <p:sldSz cx="7772400" cy="128016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userDrawn="1">
          <p15:clr>
            <a:srgbClr val="A4A3A4"/>
          </p15:clr>
        </p15:guide>
        <p15:guide id="2" pos="2448" userDrawn="1">
          <p15:clr>
            <a:srgbClr val="A4A3A4"/>
          </p15:clr>
        </p15:guide>
        <p15:guide id="3" pos="1056" userDrawn="1">
          <p15:clr>
            <a:srgbClr val="A4A3A4"/>
          </p15:clr>
        </p15:guide>
        <p15:guide id="4" pos="50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me, Camille" initials="RC" lastIdx="2" clrIdx="0">
    <p:extLst>
      <p:ext uri="{19B8F6BF-5375-455C-9EA6-DF929625EA0E}">
        <p15:presenceInfo xmlns:p15="http://schemas.microsoft.com/office/powerpoint/2012/main" userId="S::crome@entergy.com::f46bccdc-afd5-4aa6-91b7-1ee80d3a565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4667"/>
    <a:srgbClr val="4472C4"/>
    <a:srgbClr val="8026FF"/>
    <a:srgbClr val="FF1A58"/>
    <a:srgbClr val="EF3E43"/>
    <a:srgbClr val="3C718A"/>
    <a:srgbClr val="8F8F8F"/>
    <a:srgbClr val="4A7B93"/>
    <a:srgbClr val="01CF96"/>
    <a:srgbClr val="29CE4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D385C1-C623-5048-BB6D-2AB3FC527DE0}" v="141" dt="2019-07-18T18:50:22.144"/>
    <p1510:client id="{F46A6D3F-4AA8-4F20-AF4C-3757386F8CA4}" v="61" dt="2020-03-25T02:27:38.5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44"/>
    <p:restoredTop sz="94624"/>
  </p:normalViewPr>
  <p:slideViewPr>
    <p:cSldViewPr snapToGrid="0" snapToObjects="1" showGuides="1">
      <p:cViewPr varScale="1">
        <p:scale>
          <a:sx n="62" d="100"/>
          <a:sy n="62" d="100"/>
        </p:scale>
        <p:origin x="3702" y="78"/>
      </p:cViewPr>
      <p:guideLst>
        <p:guide orient="horz" pos="4032"/>
        <p:guide pos="2448"/>
        <p:guide pos="1056"/>
        <p:guide pos="50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commentAuthors" Target="commentAuthors.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2095078"/>
            <a:ext cx="6606540" cy="445685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6723804"/>
            <a:ext cx="5829300" cy="3090756"/>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C24C4A-986D-2D40-A478-25089DC83F7E}" type="datetimeFigureOut">
              <a:rPr lang="en-US" smtClean="0"/>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203595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C24C4A-986D-2D40-A478-25089DC83F7E}" type="datetimeFigureOut">
              <a:rPr lang="en-US" smtClean="0"/>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631066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681567"/>
            <a:ext cx="1675924" cy="1084876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681567"/>
            <a:ext cx="4930616" cy="1084876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C24C4A-986D-2D40-A478-25089DC83F7E}" type="datetimeFigureOut">
              <a:rPr lang="en-US" smtClean="0"/>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3656936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C24C4A-986D-2D40-A478-25089DC83F7E}" type="datetimeFigureOut">
              <a:rPr lang="en-US" smtClean="0"/>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480678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3191514"/>
            <a:ext cx="6703695" cy="5325109"/>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8567000"/>
            <a:ext cx="6703695" cy="2800349"/>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3C24C4A-986D-2D40-A478-25089DC83F7E}" type="datetimeFigureOut">
              <a:rPr lang="en-US" smtClean="0"/>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2686408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3407833"/>
            <a:ext cx="330327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3407833"/>
            <a:ext cx="330327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C24C4A-986D-2D40-A478-25089DC83F7E}" type="datetimeFigureOut">
              <a:rPr lang="en-US" smtClean="0"/>
              <a:t>10/6/2022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2800220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681570"/>
            <a:ext cx="6703695" cy="2474384"/>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3138171"/>
            <a:ext cx="3288089" cy="1537969"/>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4676140"/>
            <a:ext cx="3288089"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3138171"/>
            <a:ext cx="3304282" cy="1537969"/>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4676140"/>
            <a:ext cx="3304282"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C24C4A-986D-2D40-A478-25089DC83F7E}" type="datetimeFigureOut">
              <a:rPr lang="en-US" smtClean="0"/>
              <a:t>10/6/2022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2658930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C24C4A-986D-2D40-A478-25089DC83F7E}" type="datetimeFigureOut">
              <a:rPr lang="en-US" smtClean="0"/>
              <a:t>10/6/2022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2697831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C24C4A-986D-2D40-A478-25089DC83F7E}" type="datetimeFigureOut">
              <a:rPr lang="en-US" smtClean="0"/>
              <a:t>10/6/2022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1606450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853440"/>
            <a:ext cx="2506801" cy="298704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843196"/>
            <a:ext cx="3934778" cy="909743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840480"/>
            <a:ext cx="2506801" cy="7114964"/>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73C24C4A-986D-2D40-A478-25089DC83F7E}" type="datetimeFigureOut">
              <a:rPr lang="en-US" smtClean="0"/>
              <a:t>10/6/2022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4031492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853440"/>
            <a:ext cx="2506801" cy="298704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843196"/>
            <a:ext cx="3934778" cy="909743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840480"/>
            <a:ext cx="2506801" cy="7114964"/>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73C24C4A-986D-2D40-A478-25089DC83F7E}" type="datetimeFigureOut">
              <a:rPr lang="en-US" smtClean="0"/>
              <a:t>10/6/2022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973942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681570"/>
            <a:ext cx="6703695" cy="24743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3407833"/>
            <a:ext cx="6703695" cy="812249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11865189"/>
            <a:ext cx="1748790" cy="681567"/>
          </a:xfrm>
          <a:prstGeom prst="rect">
            <a:avLst/>
          </a:prstGeom>
        </p:spPr>
        <p:txBody>
          <a:bodyPr vert="horz" lIns="91440" tIns="45720" rIns="91440" bIns="45720" rtlCol="0" anchor="ctr"/>
          <a:lstStyle>
            <a:lvl1pPr algn="l">
              <a:defRPr sz="1020">
                <a:solidFill>
                  <a:schemeClr val="tx1">
                    <a:tint val="75000"/>
                  </a:schemeClr>
                </a:solidFill>
              </a:defRPr>
            </a:lvl1pPr>
          </a:lstStyle>
          <a:p>
            <a:fld id="{73C24C4A-986D-2D40-A478-25089DC83F7E}" type="datetimeFigureOut">
              <a:rPr lang="en-US" smtClean="0"/>
              <a:t>10/6/2022</a:t>
            </a:fld>
            <a:endParaRPr lang="en-US"/>
          </a:p>
        </p:txBody>
      </p:sp>
      <p:sp>
        <p:nvSpPr>
          <p:cNvPr id="5" name="Footer Placeholder 4"/>
          <p:cNvSpPr>
            <a:spLocks noGrp="1"/>
          </p:cNvSpPr>
          <p:nvPr>
            <p:ph type="ftr" sz="quarter" idx="3"/>
          </p:nvPr>
        </p:nvSpPr>
        <p:spPr>
          <a:xfrm>
            <a:off x="2574608" y="11865189"/>
            <a:ext cx="2623185" cy="68156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11865189"/>
            <a:ext cx="1748790" cy="681567"/>
          </a:xfrm>
          <a:prstGeom prst="rect">
            <a:avLst/>
          </a:prstGeom>
        </p:spPr>
        <p:txBody>
          <a:bodyPr vert="horz" lIns="91440" tIns="45720" rIns="91440" bIns="45720" rtlCol="0" anchor="ctr"/>
          <a:lstStyle>
            <a:lvl1pPr algn="r">
              <a:defRPr sz="1020">
                <a:solidFill>
                  <a:schemeClr val="tx1">
                    <a:tint val="75000"/>
                  </a:schemeClr>
                </a:solidFill>
              </a:defRPr>
            </a:lvl1pPr>
          </a:lstStyle>
          <a:p>
            <a:fld id="{B4180513-960B-CA48-BCDB-DD2966EEE269}" type="slidenum">
              <a:rPr lang="en-US" smtClean="0"/>
              <a:t>‹#›</a:t>
            </a:fld>
            <a:endParaRPr lang="en-US"/>
          </a:p>
        </p:txBody>
      </p:sp>
    </p:spTree>
    <p:extLst>
      <p:ext uri="{BB962C8B-B14F-4D97-AF65-F5344CB8AC3E}">
        <p14:creationId xmlns:p14="http://schemas.microsoft.com/office/powerpoint/2010/main" val="25746802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84106DE-1062-4E46-B6EC-CF1B6C7A91B3}"/>
              </a:ext>
            </a:extLst>
          </p:cNvPr>
          <p:cNvSpPr/>
          <p:nvPr/>
        </p:nvSpPr>
        <p:spPr>
          <a:xfrm>
            <a:off x="956371" y="2972131"/>
            <a:ext cx="5859658" cy="276999"/>
          </a:xfrm>
          <a:prstGeom prst="rect">
            <a:avLst/>
          </a:prstGeom>
        </p:spPr>
        <p:txBody>
          <a:bodyPr wrap="square">
            <a:spAutoFit/>
          </a:bodyPr>
          <a:lstStyle/>
          <a:p>
            <a:pPr algn="ctr"/>
            <a:r>
              <a:rPr lang="en-US" sz="1200" dirty="0">
                <a:latin typeface="Calibri" panose="020F0502020204030204" pitchFamily="34" charset="0"/>
                <a:cs typeface="Calibri" panose="020F0502020204030204" pitchFamily="34" charset="0"/>
              </a:rPr>
              <a:t> </a:t>
            </a:r>
            <a:endParaRPr lang="en-US" sz="1200" dirty="0">
              <a:effectLst/>
              <a:latin typeface="Calibri" panose="020F0502020204030204" pitchFamily="34" charset="0"/>
              <a:cs typeface="Calibri" panose="020F0502020204030204" pitchFamily="34" charset="0"/>
            </a:endParaRPr>
          </a:p>
        </p:txBody>
      </p:sp>
      <p:sp>
        <p:nvSpPr>
          <p:cNvPr id="53" name="TextBox 52">
            <a:extLst>
              <a:ext uri="{FF2B5EF4-FFF2-40B4-BE49-F238E27FC236}">
                <a16:creationId xmlns:a16="http://schemas.microsoft.com/office/drawing/2014/main" id="{24DD49DA-7B83-A442-A2FB-7BB15A51F24E}"/>
              </a:ext>
            </a:extLst>
          </p:cNvPr>
          <p:cNvSpPr txBox="1"/>
          <p:nvPr/>
        </p:nvSpPr>
        <p:spPr>
          <a:xfrm>
            <a:off x="1102251" y="2739034"/>
            <a:ext cx="5650169" cy="3255699"/>
          </a:xfrm>
          <a:prstGeom prst="rect">
            <a:avLst/>
          </a:prstGeom>
          <a:noFill/>
        </p:spPr>
        <p:txBody>
          <a:bodyPr wrap="square" rtlCol="0" anchor="t">
            <a:spAutoFit/>
          </a:bodyPr>
          <a:lstStyle/>
          <a:p>
            <a:r>
              <a:rPr lang="en-US" sz="1400" b="1" dirty="0">
                <a:latin typeface="Arial" panose="020B0604020202020204" pitchFamily="34" charset="0"/>
                <a:cs typeface="Arial" panose="020B0604020202020204" pitchFamily="34" charset="0"/>
              </a:rPr>
              <a:t>External Spaces</a:t>
            </a:r>
          </a:p>
          <a:p>
            <a:endParaRPr lang="en-US" sz="1100" b="1" dirty="0">
              <a:latin typeface="Arial" panose="020B0604020202020204" pitchFamily="34" charset="0"/>
              <a:cs typeface="Arial" panose="020B0604020202020204" pitchFamily="34" charset="0"/>
            </a:endParaRPr>
          </a:p>
          <a:p>
            <a:pPr>
              <a:lnSpc>
                <a:spcPct val="110000"/>
              </a:lnSpc>
            </a:pPr>
            <a:r>
              <a:rPr lang="en-US" sz="1100" dirty="0">
                <a:latin typeface="Arial" panose="020B0604020202020204" pitchFamily="34" charset="0"/>
                <a:cs typeface="Arial" panose="020B0604020202020204" pitchFamily="34" charset="0"/>
              </a:rPr>
              <a:t>With Webex, you can work with both internal teammates and external vendors, customers, and partners. Spaces with external participants will have a yellow icon on the bottom right of your Teams window.</a:t>
            </a:r>
          </a:p>
          <a:p>
            <a:pPr>
              <a:lnSpc>
                <a:spcPct val="110000"/>
              </a:lnSpc>
            </a:pPr>
            <a:endParaRPr lang="en-US" sz="1100" dirty="0">
              <a:latin typeface="Arial" panose="020B0604020202020204" pitchFamily="34" charset="0"/>
              <a:cs typeface="Arial" panose="020B0604020202020204" pitchFamily="34" charset="0"/>
            </a:endParaRPr>
          </a:p>
          <a:p>
            <a:pPr>
              <a:lnSpc>
                <a:spcPct val="110000"/>
              </a:lnSpc>
            </a:pPr>
            <a:endParaRPr lang="en-US" sz="1100" dirty="0">
              <a:latin typeface="Arial" panose="020B0604020202020204" pitchFamily="34" charset="0"/>
              <a:cs typeface="Arial" panose="020B0604020202020204" pitchFamily="34" charset="0"/>
            </a:endParaRPr>
          </a:p>
          <a:p>
            <a:pPr>
              <a:lnSpc>
                <a:spcPct val="110000"/>
              </a:lnSpc>
            </a:pPr>
            <a:endParaRPr lang="en-US" sz="1100" dirty="0">
              <a:latin typeface="Arial" panose="020B0604020202020204" pitchFamily="34" charset="0"/>
              <a:cs typeface="Arial" panose="020B0604020202020204" pitchFamily="34" charset="0"/>
            </a:endParaRPr>
          </a:p>
          <a:p>
            <a:pPr>
              <a:lnSpc>
                <a:spcPct val="110000"/>
              </a:lnSpc>
            </a:pPr>
            <a:endParaRPr lang="en-US" sz="1100" dirty="0">
              <a:latin typeface="Arial" panose="020B0604020202020204" pitchFamily="34" charset="0"/>
              <a:cs typeface="Arial" panose="020B0604020202020204" pitchFamily="34" charset="0"/>
            </a:endParaRPr>
          </a:p>
          <a:p>
            <a:pPr>
              <a:lnSpc>
                <a:spcPct val="110000"/>
              </a:lnSpc>
            </a:pPr>
            <a:r>
              <a:rPr lang="en-US" sz="1100" dirty="0">
                <a:latin typeface="Arial" panose="020B0604020202020204" pitchFamily="34" charset="0"/>
                <a:cs typeface="Arial" panose="020B0604020202020204" pitchFamily="34" charset="0"/>
              </a:rPr>
              <a:t>When working with external members, there are some guidelines you should follow for appropriate collaboration:</a:t>
            </a:r>
          </a:p>
          <a:p>
            <a:pPr marL="171450" indent="-171450">
              <a:lnSpc>
                <a:spcPct val="110000"/>
              </a:lnSpc>
              <a:buFontTx/>
              <a:buChar char="-"/>
            </a:pPr>
            <a:r>
              <a:rPr lang="en-US" sz="1100" b="1" dirty="0">
                <a:latin typeface="Arial" panose="020B0604020202020204" pitchFamily="34" charset="0"/>
                <a:cs typeface="Arial" panose="020B0604020202020204" pitchFamily="34" charset="0"/>
              </a:rPr>
              <a:t>Awareness: </a:t>
            </a:r>
            <a:r>
              <a:rPr lang="en-US" sz="1100" dirty="0">
                <a:latin typeface="Arial" panose="020B0604020202020204" pitchFamily="34" charset="0"/>
                <a:cs typeface="Arial" panose="020B0604020202020204" pitchFamily="34" charset="0"/>
              </a:rPr>
              <a:t>When setting up new teams and spaces, let everyone know if the intention is to include external people. A best practice is to indicate ‘EXTERNAL’ clearly in the space name.</a:t>
            </a:r>
          </a:p>
          <a:p>
            <a:pPr marL="171450" indent="-171450">
              <a:lnSpc>
                <a:spcPct val="110000"/>
              </a:lnSpc>
              <a:buFontTx/>
              <a:buChar char="-"/>
            </a:pPr>
            <a:r>
              <a:rPr lang="en-US" sz="1100" b="1" dirty="0">
                <a:latin typeface="Arial" panose="020B0604020202020204" pitchFamily="34" charset="0"/>
                <a:cs typeface="Arial" panose="020B0604020202020204" pitchFamily="34" charset="0"/>
              </a:rPr>
              <a:t>Moderation: </a:t>
            </a:r>
            <a:r>
              <a:rPr lang="en-US" sz="1100" dirty="0">
                <a:latin typeface="Arial" panose="020B0604020202020204" pitchFamily="34" charset="0"/>
                <a:cs typeface="Arial" panose="020B0604020202020204" pitchFamily="34" charset="0"/>
              </a:rPr>
              <a:t>For more control, turn on “moderate space” to control membership.</a:t>
            </a:r>
          </a:p>
          <a:p>
            <a:pPr marL="171450" indent="-171450">
              <a:lnSpc>
                <a:spcPct val="110000"/>
              </a:lnSpc>
              <a:buFontTx/>
              <a:buChar char="-"/>
            </a:pPr>
            <a:r>
              <a:rPr lang="en-US" sz="1100" b="1" dirty="0">
                <a:latin typeface="Arial" panose="020B0604020202020204" pitchFamily="34" charset="0"/>
                <a:cs typeface="Arial" panose="020B0604020202020204" pitchFamily="34" charset="0"/>
              </a:rPr>
              <a:t>Spaces: </a:t>
            </a:r>
            <a:r>
              <a:rPr lang="en-US" sz="1100" dirty="0">
                <a:latin typeface="Arial" panose="020B0604020202020204" pitchFamily="34" charset="0"/>
                <a:cs typeface="Arial" panose="020B0604020202020204" pitchFamily="34" charset="0"/>
              </a:rPr>
              <a:t>Spaces within teams offer an easy way to work with external people, without giving full access to the entire team.</a:t>
            </a:r>
            <a:endParaRPr lang="en-US" sz="1100" b="1" dirty="0">
              <a:latin typeface="Arial" panose="020B0604020202020204" pitchFamily="34" charset="0"/>
              <a:cs typeface="Arial" panose="020B0604020202020204" pitchFamily="34" charset="0"/>
            </a:endParaRPr>
          </a:p>
        </p:txBody>
      </p:sp>
      <p:sp>
        <p:nvSpPr>
          <p:cNvPr id="79" name="Oval 78">
            <a:extLst>
              <a:ext uri="{FF2B5EF4-FFF2-40B4-BE49-F238E27FC236}">
                <a16:creationId xmlns:a16="http://schemas.microsoft.com/office/drawing/2014/main" id="{3C4BB470-3577-9944-AE71-E3DEBF163B23}"/>
              </a:ext>
            </a:extLst>
          </p:cNvPr>
          <p:cNvSpPr/>
          <p:nvPr/>
        </p:nvSpPr>
        <p:spPr>
          <a:xfrm>
            <a:off x="699247" y="2742205"/>
            <a:ext cx="365760" cy="365760"/>
          </a:xfrm>
          <a:prstGeom prst="ellipse">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dirty="0">
                <a:latin typeface="Arial" panose="020B0604020202020204" pitchFamily="34" charset="0"/>
                <a:cs typeface="Arial" panose="020B0604020202020204" pitchFamily="34" charset="0"/>
              </a:rPr>
              <a:t>1</a:t>
            </a:r>
          </a:p>
        </p:txBody>
      </p:sp>
      <p:sp>
        <p:nvSpPr>
          <p:cNvPr id="14" name="TextBox 13">
            <a:extLst>
              <a:ext uri="{FF2B5EF4-FFF2-40B4-BE49-F238E27FC236}">
                <a16:creationId xmlns:a16="http://schemas.microsoft.com/office/drawing/2014/main" id="{70D69ED7-33CB-0648-8A14-4405261FF6A7}"/>
              </a:ext>
            </a:extLst>
          </p:cNvPr>
          <p:cNvSpPr txBox="1"/>
          <p:nvPr/>
        </p:nvSpPr>
        <p:spPr>
          <a:xfrm>
            <a:off x="1153416" y="6315178"/>
            <a:ext cx="5722627" cy="1154162"/>
          </a:xfrm>
          <a:prstGeom prst="rect">
            <a:avLst/>
          </a:prstGeom>
          <a:noFill/>
        </p:spPr>
        <p:txBody>
          <a:bodyPr wrap="square" rtlCol="0">
            <a:spAutoFit/>
          </a:bodyPr>
          <a:lstStyle/>
          <a:p>
            <a:r>
              <a:rPr lang="en-US" sz="1400" b="1" dirty="0">
                <a:latin typeface="Arial" panose="020B0604020202020204" pitchFamily="34" charset="0"/>
                <a:cs typeface="Arial" panose="020B0604020202020204" pitchFamily="34" charset="0"/>
              </a:rPr>
              <a:t>Audio</a:t>
            </a:r>
            <a:endParaRPr lang="en-US" sz="1100" b="1" dirty="0">
              <a:latin typeface="Arial" panose="020B0604020202020204" pitchFamily="34" charset="0"/>
              <a:cs typeface="Arial" panose="020B0604020202020204" pitchFamily="34" charset="0"/>
            </a:endParaRPr>
          </a:p>
          <a:p>
            <a:endParaRPr lang="en-US" sz="1100" b="1" dirty="0">
              <a:latin typeface="Arial" panose="020B0604020202020204" pitchFamily="34" charset="0"/>
              <a:cs typeface="Arial" panose="020B0604020202020204" pitchFamily="34" charset="0"/>
            </a:endParaRPr>
          </a:p>
          <a:p>
            <a:r>
              <a:rPr lang="en-US" sz="1100" dirty="0">
                <a:latin typeface="Arial" panose="020B0604020202020204" pitchFamily="34" charset="0"/>
                <a:cs typeface="Arial" panose="020B0604020202020204" pitchFamily="34" charset="0"/>
              </a:rPr>
              <a:t>Here are a few tips for a better audio experience:</a:t>
            </a:r>
          </a:p>
          <a:p>
            <a:pPr marL="171450" indent="-171450">
              <a:buFontTx/>
              <a:buChar char="-"/>
            </a:pPr>
            <a:r>
              <a:rPr lang="en-US" sz="1100" dirty="0">
                <a:latin typeface="Arial" panose="020B0604020202020204" pitchFamily="34" charset="0"/>
                <a:cs typeface="Arial" panose="020B0604020202020204" pitchFamily="34" charset="0"/>
              </a:rPr>
              <a:t>Mute yourself when you are not speaking, especially if you are in a loud or public area.</a:t>
            </a:r>
          </a:p>
          <a:p>
            <a:pPr marL="171450" indent="-171450">
              <a:buFontTx/>
              <a:buChar char="-"/>
            </a:pPr>
            <a:r>
              <a:rPr lang="en-US" sz="1100" dirty="0">
                <a:latin typeface="Arial" panose="020B0604020202020204" pitchFamily="34" charset="0"/>
                <a:cs typeface="Arial" panose="020B0604020202020204" pitchFamily="34" charset="0"/>
              </a:rPr>
              <a:t>Use a headset when connecting audio via a computer. This will enhance your audio quality.</a:t>
            </a:r>
          </a:p>
        </p:txBody>
      </p:sp>
      <p:cxnSp>
        <p:nvCxnSpPr>
          <p:cNvPr id="40" name="Straight Connector 39">
            <a:extLst>
              <a:ext uri="{FF2B5EF4-FFF2-40B4-BE49-F238E27FC236}">
                <a16:creationId xmlns:a16="http://schemas.microsoft.com/office/drawing/2014/main" id="{E43DAB62-33BB-044F-9C84-C3486B895B2A}"/>
              </a:ext>
            </a:extLst>
          </p:cNvPr>
          <p:cNvCxnSpPr>
            <a:cxnSpLocks/>
          </p:cNvCxnSpPr>
          <p:nvPr/>
        </p:nvCxnSpPr>
        <p:spPr>
          <a:xfrm>
            <a:off x="332973" y="6186078"/>
            <a:ext cx="6893653" cy="0"/>
          </a:xfrm>
          <a:prstGeom prst="line">
            <a:avLst/>
          </a:prstGeom>
          <a:ln>
            <a:solidFill>
              <a:srgbClr val="014667"/>
            </a:solidFill>
            <a:prstDash val="dash"/>
          </a:ln>
        </p:spPr>
        <p:style>
          <a:lnRef idx="1">
            <a:schemeClr val="accent1"/>
          </a:lnRef>
          <a:fillRef idx="0">
            <a:schemeClr val="accent1"/>
          </a:fillRef>
          <a:effectRef idx="0">
            <a:schemeClr val="accent1"/>
          </a:effectRef>
          <a:fontRef idx="minor">
            <a:schemeClr val="tx1"/>
          </a:fontRef>
        </p:style>
      </p:cxnSp>
      <p:sp>
        <p:nvSpPr>
          <p:cNvPr id="46" name="Oval 45">
            <a:extLst>
              <a:ext uri="{FF2B5EF4-FFF2-40B4-BE49-F238E27FC236}">
                <a16:creationId xmlns:a16="http://schemas.microsoft.com/office/drawing/2014/main" id="{17C3FA42-01C5-E742-B805-97B1709ED4C9}"/>
              </a:ext>
            </a:extLst>
          </p:cNvPr>
          <p:cNvSpPr/>
          <p:nvPr/>
        </p:nvSpPr>
        <p:spPr>
          <a:xfrm>
            <a:off x="699247" y="6308672"/>
            <a:ext cx="365760" cy="365760"/>
          </a:xfrm>
          <a:prstGeom prst="ellipse">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dirty="0">
                <a:latin typeface="Arial" panose="020B0604020202020204" pitchFamily="34" charset="0"/>
                <a:cs typeface="Arial" panose="020B0604020202020204" pitchFamily="34" charset="0"/>
              </a:rPr>
              <a:t>2</a:t>
            </a:r>
          </a:p>
        </p:txBody>
      </p:sp>
      <p:pic>
        <p:nvPicPr>
          <p:cNvPr id="49" name="Picture 48">
            <a:extLst>
              <a:ext uri="{FF2B5EF4-FFF2-40B4-BE49-F238E27FC236}">
                <a16:creationId xmlns:a16="http://schemas.microsoft.com/office/drawing/2014/main" id="{1A9DDECE-9D7D-43D7-9870-0883F48BBE2F}"/>
              </a:ext>
            </a:extLst>
          </p:cNvPr>
          <p:cNvPicPr>
            <a:picLocks noChangeAspect="1"/>
          </p:cNvPicPr>
          <p:nvPr/>
        </p:nvPicPr>
        <p:blipFill>
          <a:blip r:embed="rId2"/>
          <a:stretch>
            <a:fillRect/>
          </a:stretch>
        </p:blipFill>
        <p:spPr>
          <a:xfrm>
            <a:off x="2023109" y="3901820"/>
            <a:ext cx="287145" cy="324291"/>
          </a:xfrm>
          <a:prstGeom prst="rect">
            <a:avLst/>
          </a:prstGeom>
        </p:spPr>
      </p:pic>
      <p:sp>
        <p:nvSpPr>
          <p:cNvPr id="50" name="TextBox 49">
            <a:extLst>
              <a:ext uri="{FF2B5EF4-FFF2-40B4-BE49-F238E27FC236}">
                <a16:creationId xmlns:a16="http://schemas.microsoft.com/office/drawing/2014/main" id="{20F06891-5B67-47E6-86B5-9C0085680D46}"/>
              </a:ext>
            </a:extLst>
          </p:cNvPr>
          <p:cNvSpPr txBox="1"/>
          <p:nvPr/>
        </p:nvSpPr>
        <p:spPr>
          <a:xfrm>
            <a:off x="2269395" y="3848523"/>
            <a:ext cx="3876605" cy="430887"/>
          </a:xfrm>
          <a:prstGeom prst="rect">
            <a:avLst/>
          </a:prstGeom>
          <a:noFill/>
        </p:spPr>
        <p:txBody>
          <a:bodyPr wrap="square" rtlCol="0">
            <a:spAutoFit/>
          </a:bodyPr>
          <a:lstStyle/>
          <a:p>
            <a:r>
              <a:rPr lang="en-US" sz="1100" dirty="0">
                <a:solidFill>
                  <a:srgbClr val="8F8F8F"/>
                </a:solidFill>
                <a:latin typeface="Arial" panose="020B0604020202020204" pitchFamily="34" charset="0"/>
                <a:cs typeface="Arial" panose="020B0604020202020204" pitchFamily="34" charset="0"/>
              </a:rPr>
              <a:t>Click this icon to quickly see a list of people with email domains outside of your company. </a:t>
            </a:r>
          </a:p>
        </p:txBody>
      </p:sp>
      <p:sp>
        <p:nvSpPr>
          <p:cNvPr id="51" name="TextBox 50">
            <a:extLst>
              <a:ext uri="{FF2B5EF4-FFF2-40B4-BE49-F238E27FC236}">
                <a16:creationId xmlns:a16="http://schemas.microsoft.com/office/drawing/2014/main" id="{208EAFAF-8861-4CA2-875F-84482E1ECCD0}"/>
              </a:ext>
            </a:extLst>
          </p:cNvPr>
          <p:cNvSpPr txBox="1"/>
          <p:nvPr/>
        </p:nvSpPr>
        <p:spPr>
          <a:xfrm>
            <a:off x="1112471" y="7684965"/>
            <a:ext cx="5722627" cy="2677656"/>
          </a:xfrm>
          <a:prstGeom prst="rect">
            <a:avLst/>
          </a:prstGeom>
          <a:noFill/>
        </p:spPr>
        <p:txBody>
          <a:bodyPr wrap="square" rtlCol="0" anchor="t">
            <a:spAutoFit/>
          </a:bodyPr>
          <a:lstStyle/>
          <a:p>
            <a:r>
              <a:rPr lang="en-US" sz="1400" b="1" dirty="0">
                <a:latin typeface="Arial" panose="020B0604020202020204" pitchFamily="34" charset="0"/>
                <a:cs typeface="Arial" panose="020B0604020202020204" pitchFamily="34" charset="0"/>
              </a:rPr>
              <a:t>Video</a:t>
            </a:r>
            <a:endParaRPr lang="en-US" sz="1100" b="1" dirty="0">
              <a:latin typeface="Arial" panose="020B0604020202020204" pitchFamily="34" charset="0"/>
              <a:cs typeface="Arial" panose="020B0604020202020204" pitchFamily="34" charset="0"/>
            </a:endParaRPr>
          </a:p>
          <a:p>
            <a:endParaRPr lang="en-US" sz="1100" b="1" dirty="0">
              <a:latin typeface="Arial" panose="020B0604020202020204" pitchFamily="34" charset="0"/>
              <a:cs typeface="Arial" panose="020B0604020202020204" pitchFamily="34" charset="0"/>
            </a:endParaRPr>
          </a:p>
          <a:p>
            <a:r>
              <a:rPr lang="en-US" sz="1100" dirty="0">
                <a:latin typeface="Arial" panose="020B0604020202020204" pitchFamily="34" charset="0"/>
                <a:cs typeface="Arial" panose="020B0604020202020204" pitchFamily="34" charset="0"/>
              </a:rPr>
              <a:t>Webex allows you to enhance your meeting experience with video.</a:t>
            </a:r>
          </a:p>
          <a:p>
            <a:endParaRPr lang="en-US" sz="1100" dirty="0">
              <a:latin typeface="Arial" panose="020B0604020202020204" pitchFamily="34" charset="0"/>
              <a:cs typeface="Arial" panose="020B0604020202020204" pitchFamily="34" charset="0"/>
            </a:endParaRPr>
          </a:p>
          <a:p>
            <a:r>
              <a:rPr lang="en-US" sz="1100" dirty="0">
                <a:latin typeface="Arial" panose="020B0604020202020204" pitchFamily="34" charset="0"/>
                <a:cs typeface="Arial" panose="020B0604020202020204" pitchFamily="34" charset="0"/>
              </a:rPr>
              <a:t>When using video, here are some guidelines to get the best experience possible:</a:t>
            </a:r>
          </a:p>
          <a:p>
            <a:pPr marL="171450" indent="-171450">
              <a:buFontTx/>
              <a:buChar char="-"/>
            </a:pPr>
            <a:r>
              <a:rPr lang="en-US" sz="1100" dirty="0">
                <a:latin typeface="Arial" panose="020B0604020202020204" pitchFamily="34" charset="0"/>
                <a:cs typeface="Arial" panose="020B0604020202020204" pitchFamily="34" charset="0"/>
              </a:rPr>
              <a:t>Bandwidth is needed for high-quality video. Use Wi-Fi for your video call/meeting whenever possible.</a:t>
            </a:r>
          </a:p>
          <a:p>
            <a:pPr marL="171450" indent="-171450">
              <a:buFontTx/>
              <a:buChar char="-"/>
            </a:pPr>
            <a:r>
              <a:rPr lang="en-US" sz="1100" dirty="0">
                <a:latin typeface="Arial" panose="020B0604020202020204" pitchFamily="34" charset="0"/>
                <a:cs typeface="Arial" panose="020B0604020202020204" pitchFamily="34" charset="0"/>
              </a:rPr>
              <a:t>Avoid awkward camera angles, such as under your chin. Position your webcam slightly above eye level for the most natural position.</a:t>
            </a:r>
          </a:p>
          <a:p>
            <a:pPr marL="171450" indent="-171450">
              <a:buFontTx/>
              <a:buChar char="-"/>
            </a:pPr>
            <a:r>
              <a:rPr lang="en-US" sz="1100" dirty="0">
                <a:latin typeface="Arial" panose="020B0604020202020204" pitchFamily="34" charset="0"/>
                <a:cs typeface="Arial" panose="020B0604020202020204" pitchFamily="34" charset="0"/>
              </a:rPr>
              <a:t>Be aware of your surroundings. Avoid sitting in front of a window during the day, as you will appear shadowed.</a:t>
            </a:r>
          </a:p>
          <a:p>
            <a:pPr marL="171450" indent="-171450">
              <a:buFontTx/>
              <a:buChar char="-"/>
            </a:pPr>
            <a:r>
              <a:rPr lang="en-US" sz="1100" dirty="0">
                <a:latin typeface="Arial" panose="020B0604020202020204" pitchFamily="34" charset="0"/>
                <a:cs typeface="Arial" panose="020B0604020202020204" pitchFamily="34" charset="0"/>
              </a:rPr>
              <a:t>Be mindful of your background when working from home or even in the office. Ensure no personal or confidential information can be seen when you share your video. Always check the video preview before going live with video.</a:t>
            </a:r>
          </a:p>
          <a:p>
            <a:pPr marL="171450" indent="-171450">
              <a:buFontTx/>
              <a:buChar char="-"/>
            </a:pPr>
            <a:endParaRPr lang="en-US" sz="1100" dirty="0">
              <a:latin typeface="Arial" panose="020B0604020202020204" pitchFamily="34" charset="0"/>
              <a:cs typeface="Arial" panose="020B0604020202020204" pitchFamily="34" charset="0"/>
            </a:endParaRPr>
          </a:p>
        </p:txBody>
      </p:sp>
      <p:cxnSp>
        <p:nvCxnSpPr>
          <p:cNvPr id="54" name="Straight Connector 53">
            <a:extLst>
              <a:ext uri="{FF2B5EF4-FFF2-40B4-BE49-F238E27FC236}">
                <a16:creationId xmlns:a16="http://schemas.microsoft.com/office/drawing/2014/main" id="{2263E90A-7638-4DA0-A856-07EC7D2ACB77}"/>
              </a:ext>
            </a:extLst>
          </p:cNvPr>
          <p:cNvCxnSpPr>
            <a:cxnSpLocks/>
          </p:cNvCxnSpPr>
          <p:nvPr/>
        </p:nvCxnSpPr>
        <p:spPr>
          <a:xfrm>
            <a:off x="334820" y="7560373"/>
            <a:ext cx="6893653" cy="0"/>
          </a:xfrm>
          <a:prstGeom prst="line">
            <a:avLst/>
          </a:prstGeom>
          <a:ln>
            <a:solidFill>
              <a:srgbClr val="014667"/>
            </a:solidFill>
            <a:prstDash val="dash"/>
          </a:ln>
        </p:spPr>
        <p:style>
          <a:lnRef idx="1">
            <a:schemeClr val="accent1"/>
          </a:lnRef>
          <a:fillRef idx="0">
            <a:schemeClr val="accent1"/>
          </a:fillRef>
          <a:effectRef idx="0">
            <a:schemeClr val="accent1"/>
          </a:effectRef>
          <a:fontRef idx="minor">
            <a:schemeClr val="tx1"/>
          </a:fontRef>
        </p:style>
      </p:cxnSp>
      <p:sp>
        <p:nvSpPr>
          <p:cNvPr id="55" name="Oval 54">
            <a:extLst>
              <a:ext uri="{FF2B5EF4-FFF2-40B4-BE49-F238E27FC236}">
                <a16:creationId xmlns:a16="http://schemas.microsoft.com/office/drawing/2014/main" id="{4D88DE1C-1FED-4774-8E4E-5FA261EBDB4E}"/>
              </a:ext>
            </a:extLst>
          </p:cNvPr>
          <p:cNvSpPr/>
          <p:nvPr/>
        </p:nvSpPr>
        <p:spPr>
          <a:xfrm>
            <a:off x="699247" y="7678459"/>
            <a:ext cx="365760" cy="365760"/>
          </a:xfrm>
          <a:prstGeom prst="ellipse">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dirty="0">
                <a:latin typeface="Arial" panose="020B0604020202020204" pitchFamily="34" charset="0"/>
                <a:cs typeface="Arial" panose="020B0604020202020204" pitchFamily="34" charset="0"/>
              </a:rPr>
              <a:t>3</a:t>
            </a:r>
          </a:p>
        </p:txBody>
      </p:sp>
      <p:sp>
        <p:nvSpPr>
          <p:cNvPr id="57" name="Rectangle 56">
            <a:extLst>
              <a:ext uri="{FF2B5EF4-FFF2-40B4-BE49-F238E27FC236}">
                <a16:creationId xmlns:a16="http://schemas.microsoft.com/office/drawing/2014/main" id="{75E2EEAC-4610-411B-9014-B51047158336}"/>
              </a:ext>
            </a:extLst>
          </p:cNvPr>
          <p:cNvSpPr/>
          <p:nvPr/>
        </p:nvSpPr>
        <p:spPr>
          <a:xfrm>
            <a:off x="2345622" y="10490210"/>
            <a:ext cx="3387521" cy="769441"/>
          </a:xfrm>
          <a:prstGeom prst="rect">
            <a:avLst/>
          </a:prstGeom>
        </p:spPr>
        <p:txBody>
          <a:bodyPr wrap="square">
            <a:spAutoFit/>
          </a:bodyPr>
          <a:lstStyle/>
          <a:p>
            <a:r>
              <a:rPr lang="en-US" sz="1100" dirty="0">
                <a:solidFill>
                  <a:srgbClr val="8F8F8F"/>
                </a:solidFill>
                <a:latin typeface="Arial" panose="020B0604020202020204" pitchFamily="34" charset="0"/>
                <a:cs typeface="Arial" panose="020B0604020202020204" pitchFamily="34" charset="0"/>
              </a:rPr>
              <a:t>To adjust your audio and video settings, click on your profile icon.  Select </a:t>
            </a:r>
            <a:r>
              <a:rPr lang="en-US" sz="1100" b="1" dirty="0">
                <a:solidFill>
                  <a:srgbClr val="8F8F8F"/>
                </a:solidFill>
                <a:latin typeface="Arial" panose="020B0604020202020204" pitchFamily="34" charset="0"/>
                <a:cs typeface="Arial" panose="020B0604020202020204" pitchFamily="34" charset="0"/>
              </a:rPr>
              <a:t>Settings</a:t>
            </a:r>
            <a:r>
              <a:rPr lang="en-US" sz="1100" dirty="0">
                <a:solidFill>
                  <a:srgbClr val="8F8F8F"/>
                </a:solidFill>
                <a:latin typeface="Arial" panose="020B0604020202020204" pitchFamily="34" charset="0"/>
                <a:cs typeface="Arial" panose="020B0604020202020204" pitchFamily="34" charset="0"/>
              </a:rPr>
              <a:t> and choose </a:t>
            </a:r>
            <a:r>
              <a:rPr lang="en-US" sz="1100" b="1" dirty="0">
                <a:solidFill>
                  <a:srgbClr val="8F8F8F"/>
                </a:solidFill>
                <a:latin typeface="Arial" panose="020B0604020202020204" pitchFamily="34" charset="0"/>
                <a:cs typeface="Arial" panose="020B0604020202020204" pitchFamily="34" charset="0"/>
              </a:rPr>
              <a:t>Audio</a:t>
            </a:r>
            <a:r>
              <a:rPr lang="en-US" sz="1100" dirty="0">
                <a:solidFill>
                  <a:srgbClr val="8F8F8F"/>
                </a:solidFill>
                <a:latin typeface="Arial" panose="020B0604020202020204" pitchFamily="34" charset="0"/>
                <a:cs typeface="Arial" panose="020B0604020202020204" pitchFamily="34" charset="0"/>
              </a:rPr>
              <a:t> or </a:t>
            </a:r>
            <a:r>
              <a:rPr lang="en-US" sz="1100" b="1" dirty="0">
                <a:solidFill>
                  <a:srgbClr val="8F8F8F"/>
                </a:solidFill>
                <a:latin typeface="Arial" panose="020B0604020202020204" pitchFamily="34" charset="0"/>
                <a:cs typeface="Arial" panose="020B0604020202020204" pitchFamily="34" charset="0"/>
              </a:rPr>
              <a:t>Video</a:t>
            </a:r>
            <a:r>
              <a:rPr lang="en-US" sz="1100" dirty="0">
                <a:solidFill>
                  <a:srgbClr val="8F8F8F"/>
                </a:solidFill>
                <a:latin typeface="Arial" panose="020B0604020202020204" pitchFamily="34" charset="0"/>
                <a:cs typeface="Arial" panose="020B0604020202020204" pitchFamily="34" charset="0"/>
              </a:rPr>
              <a:t> to properly select your sound devices or adjust camera settings.  </a:t>
            </a:r>
          </a:p>
        </p:txBody>
      </p:sp>
      <p:grpSp>
        <p:nvGrpSpPr>
          <p:cNvPr id="58" name="Group 57">
            <a:extLst>
              <a:ext uri="{FF2B5EF4-FFF2-40B4-BE49-F238E27FC236}">
                <a16:creationId xmlns:a16="http://schemas.microsoft.com/office/drawing/2014/main" id="{FDEA24D2-0292-45B9-9EF4-3ABFF05F7578}"/>
              </a:ext>
            </a:extLst>
          </p:cNvPr>
          <p:cNvGrpSpPr/>
          <p:nvPr/>
        </p:nvGrpSpPr>
        <p:grpSpPr>
          <a:xfrm>
            <a:off x="1920736" y="10562393"/>
            <a:ext cx="697315" cy="494643"/>
            <a:chOff x="1000523" y="8067466"/>
            <a:chExt cx="638215" cy="494643"/>
          </a:xfrm>
        </p:grpSpPr>
        <p:pic>
          <p:nvPicPr>
            <p:cNvPr id="59" name="Graphic 58" descr="Lightbulb">
              <a:extLst>
                <a:ext uri="{FF2B5EF4-FFF2-40B4-BE49-F238E27FC236}">
                  <a16:creationId xmlns:a16="http://schemas.microsoft.com/office/drawing/2014/main" id="{23AF696E-CACB-4EE7-A03F-872D261D26C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00523" y="8067466"/>
              <a:ext cx="494643" cy="494643"/>
            </a:xfrm>
            <a:prstGeom prst="rect">
              <a:avLst/>
            </a:prstGeom>
          </p:spPr>
        </p:pic>
        <p:sp>
          <p:nvSpPr>
            <p:cNvPr id="60" name="TextBox 59">
              <a:extLst>
                <a:ext uri="{FF2B5EF4-FFF2-40B4-BE49-F238E27FC236}">
                  <a16:creationId xmlns:a16="http://schemas.microsoft.com/office/drawing/2014/main" id="{0007FD44-3581-46A3-B336-435DADC3046E}"/>
                </a:ext>
              </a:extLst>
            </p:cNvPr>
            <p:cNvSpPr txBox="1"/>
            <p:nvPr/>
          </p:nvSpPr>
          <p:spPr>
            <a:xfrm>
              <a:off x="1075319" y="8106797"/>
              <a:ext cx="563419" cy="261610"/>
            </a:xfrm>
            <a:prstGeom prst="rect">
              <a:avLst/>
            </a:prstGeom>
            <a:noFill/>
          </p:spPr>
          <p:txBody>
            <a:bodyPr wrap="square" rtlCol="0">
              <a:spAutoFit/>
            </a:bodyPr>
            <a:lstStyle/>
            <a:p>
              <a:r>
                <a:rPr lang="en-US" sz="1050" dirty="0"/>
                <a:t>TIP</a:t>
              </a:r>
              <a:endParaRPr lang="en-US" sz="1200" dirty="0"/>
            </a:p>
          </p:txBody>
        </p:sp>
      </p:grpSp>
      <p:pic>
        <p:nvPicPr>
          <p:cNvPr id="2" name="Picture 1">
            <a:extLst>
              <a:ext uri="{FF2B5EF4-FFF2-40B4-BE49-F238E27FC236}">
                <a16:creationId xmlns:a16="http://schemas.microsoft.com/office/drawing/2014/main" id="{290C8E4E-C2E1-F073-9096-FE415D50AAAD}"/>
              </a:ext>
            </a:extLst>
          </p:cNvPr>
          <p:cNvPicPr>
            <a:picLocks noChangeAspect="1"/>
          </p:cNvPicPr>
          <p:nvPr/>
        </p:nvPicPr>
        <p:blipFill>
          <a:blip r:embed="rId5"/>
          <a:stretch>
            <a:fillRect/>
          </a:stretch>
        </p:blipFill>
        <p:spPr>
          <a:xfrm>
            <a:off x="1038695" y="0"/>
            <a:ext cx="5722627" cy="1122828"/>
          </a:xfrm>
          <a:prstGeom prst="rect">
            <a:avLst/>
          </a:prstGeom>
        </p:spPr>
      </p:pic>
      <p:sp>
        <p:nvSpPr>
          <p:cNvPr id="5" name="Rectangle 4">
            <a:extLst>
              <a:ext uri="{FF2B5EF4-FFF2-40B4-BE49-F238E27FC236}">
                <a16:creationId xmlns:a16="http://schemas.microsoft.com/office/drawing/2014/main" id="{03CE739A-EB4C-2F01-54AF-4694613BF0D4}"/>
              </a:ext>
            </a:extLst>
          </p:cNvPr>
          <p:cNvSpPr/>
          <p:nvPr/>
        </p:nvSpPr>
        <p:spPr>
          <a:xfrm>
            <a:off x="-2940" y="1216696"/>
            <a:ext cx="7772400" cy="1175581"/>
          </a:xfrm>
          <a:prstGeom prst="rect">
            <a:avLst/>
          </a:prstGeom>
          <a:solidFill>
            <a:srgbClr val="0121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79">
              <a:latin typeface="Calibri" panose="020F0502020204030204" pitchFamily="34" charset="0"/>
              <a:cs typeface="Calibri" panose="020F0502020204030204" pitchFamily="34" charset="0"/>
            </a:endParaRPr>
          </a:p>
        </p:txBody>
      </p:sp>
      <p:sp>
        <p:nvSpPr>
          <p:cNvPr id="34" name="TextBox 33">
            <a:extLst>
              <a:ext uri="{FF2B5EF4-FFF2-40B4-BE49-F238E27FC236}">
                <a16:creationId xmlns:a16="http://schemas.microsoft.com/office/drawing/2014/main" id="{A6F72638-306F-7F4E-8938-D6DE3248D6F2}"/>
              </a:ext>
            </a:extLst>
          </p:cNvPr>
          <p:cNvSpPr txBox="1"/>
          <p:nvPr/>
        </p:nvSpPr>
        <p:spPr>
          <a:xfrm>
            <a:off x="160523" y="1773252"/>
            <a:ext cx="7362496" cy="553998"/>
          </a:xfrm>
          <a:prstGeom prst="rect">
            <a:avLst/>
          </a:prstGeom>
          <a:noFill/>
        </p:spPr>
        <p:txBody>
          <a:bodyPr wrap="square" rtlCol="0">
            <a:spAutoFit/>
          </a:bodyPr>
          <a:lstStyle/>
          <a:p>
            <a:pPr algn="ctr"/>
            <a:r>
              <a:rPr lang="en-US" sz="1500" dirty="0">
                <a:solidFill>
                  <a:schemeClr val="bg1"/>
                </a:solidFill>
                <a:latin typeface="Arial" panose="020B0604020202020204" pitchFamily="34" charset="0"/>
                <a:cs typeface="Arial" panose="020B0604020202020204" pitchFamily="34" charset="0"/>
              </a:rPr>
              <a:t>Quick Reference Guide for </a:t>
            </a:r>
          </a:p>
          <a:p>
            <a:pPr algn="ctr"/>
            <a:r>
              <a:rPr lang="en-US" sz="1500" dirty="0">
                <a:solidFill>
                  <a:schemeClr val="bg1"/>
                </a:solidFill>
                <a:latin typeface="Arial" panose="020B0604020202020204" pitchFamily="34" charset="0"/>
                <a:cs typeface="Arial" panose="020B0604020202020204" pitchFamily="34" charset="0"/>
              </a:rPr>
              <a:t>Webex Best Practices</a:t>
            </a:r>
          </a:p>
        </p:txBody>
      </p:sp>
      <p:sp>
        <p:nvSpPr>
          <p:cNvPr id="39" name="Rectangle 38">
            <a:extLst>
              <a:ext uri="{FF2B5EF4-FFF2-40B4-BE49-F238E27FC236}">
                <a16:creationId xmlns:a16="http://schemas.microsoft.com/office/drawing/2014/main" id="{030D2E6C-0C2A-614C-A42E-EBAA7D706613}"/>
              </a:ext>
            </a:extLst>
          </p:cNvPr>
          <p:cNvSpPr/>
          <p:nvPr/>
        </p:nvSpPr>
        <p:spPr>
          <a:xfrm>
            <a:off x="654818" y="1231058"/>
            <a:ext cx="6426144" cy="477054"/>
          </a:xfrm>
          <a:prstGeom prst="rect">
            <a:avLst/>
          </a:prstGeom>
        </p:spPr>
        <p:txBody>
          <a:bodyPr wrap="square">
            <a:spAutoFit/>
          </a:bodyPr>
          <a:lstStyle/>
          <a:p>
            <a:pPr algn="ctr"/>
            <a:r>
              <a:rPr lang="en-US" sz="2500" dirty="0">
                <a:solidFill>
                  <a:schemeClr val="bg1"/>
                </a:solidFill>
                <a:latin typeface="Arial" panose="020B0604020202020204" pitchFamily="34" charset="0"/>
                <a:cs typeface="Arial" panose="020B0604020202020204" pitchFamily="34" charset="0"/>
              </a:rPr>
              <a:t>Webex – Best Practices</a:t>
            </a:r>
          </a:p>
        </p:txBody>
      </p:sp>
    </p:spTree>
    <p:extLst>
      <p:ext uri="{BB962C8B-B14F-4D97-AF65-F5344CB8AC3E}">
        <p14:creationId xmlns:p14="http://schemas.microsoft.com/office/powerpoint/2010/main" val="228933053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8EB417389142B439F7ABFCCDC517BE4" ma:contentTypeVersion="13" ma:contentTypeDescription="Create a new document." ma:contentTypeScope="" ma:versionID="4023dfb69dbcf30af038019197cf1eb5">
  <xsd:schema xmlns:xsd="http://www.w3.org/2001/XMLSchema" xmlns:xs="http://www.w3.org/2001/XMLSchema" xmlns:p="http://schemas.microsoft.com/office/2006/metadata/properties" xmlns:ns2="f57229c3-d91c-47f7-ac66-dfbc81978b0c" xmlns:ns3="9192d66f-c360-4b12-9e8a-6d9ecc4ba57b" targetNamespace="http://schemas.microsoft.com/office/2006/metadata/properties" ma:root="true" ma:fieldsID="6e2e597173f4606911625ad84842b09d" ns2:_="" ns3:_="">
    <xsd:import namespace="f57229c3-d91c-47f7-ac66-dfbc81978b0c"/>
    <xsd:import namespace="9192d66f-c360-4b12-9e8a-6d9ecc4ba57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ServiceDateTaken"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57229c3-d91c-47f7-ac66-dfbc81978b0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192d66f-c360-4b12-9e8a-6d9ecc4ba57b"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21922E7-8EB8-474D-98F0-40AE8D163282}">
  <ds:schemaRefs>
    <ds:schemaRef ds:uri="http://purl.org/dc/terms/"/>
    <ds:schemaRef ds:uri="http://schemas.microsoft.com/office/2006/metadata/properties"/>
    <ds:schemaRef ds:uri="901d7aea-e42e-4362-a3ac-23c68ec3c0cf"/>
    <ds:schemaRef ds:uri="http://purl.org/dc/dcmitype/"/>
    <ds:schemaRef ds:uri="34c2ebca-6872-4da1-9d14-a0153c48bfb8"/>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F004B9A0-0994-4BED-A99A-DB1E1BE95F27}">
  <ds:schemaRefs>
    <ds:schemaRef ds:uri="http://schemas.microsoft.com/sharepoint/v3/contenttype/forms"/>
  </ds:schemaRefs>
</ds:datastoreItem>
</file>

<file path=customXml/itemProps3.xml><?xml version="1.0" encoding="utf-8"?>
<ds:datastoreItem xmlns:ds="http://schemas.openxmlformats.org/officeDocument/2006/customXml" ds:itemID="{C87141F6-0755-4625-80FA-1CA1D55BB0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7229c3-d91c-47f7-ac66-dfbc81978b0c"/>
    <ds:schemaRef ds:uri="9192d66f-c360-4b12-9e8a-6d9ecc4ba57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5086</TotalTime>
  <Words>380</Words>
  <Application>Microsoft Office PowerPoint</Application>
  <PresentationFormat>Custom</PresentationFormat>
  <Paragraphs>35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Maxfield, Jennifer</dc:creator>
  <cp:lastModifiedBy>Kelly, Daniel</cp:lastModifiedBy>
  <cp:revision>53</cp:revision>
  <dcterms:created xsi:type="dcterms:W3CDTF">2018-06-16T11:01:54Z</dcterms:created>
  <dcterms:modified xsi:type="dcterms:W3CDTF">2022-10-06T17:48:27Z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0x010100F8EB417389142B439F7ABFCCDC517BE4</vt:lpwstr>
  </property>
</Properties>
</file>