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9" r:id="rId6"/>
    <p:sldId id="260" r:id="rId7"/>
  </p:sldIdLst>
  <p:sldSz cx="7772400" cy="12801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1056" userDrawn="1">
          <p15:clr>
            <a:srgbClr val="A4A3A4"/>
          </p15:clr>
        </p15:guide>
        <p15:guide id="4" pos="5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field, Jen" initials="MJ" lastIdx="2" clrIdx="0">
    <p:extLst>
      <p:ext uri="{19B8F6BF-5375-455C-9EA6-DF929625EA0E}">
        <p15:presenceInfo xmlns:p15="http://schemas.microsoft.com/office/powerpoint/2012/main" userId="S::maxfielj@wwt.com::0a02e96e-5d07-45ac-a86c-4eb002982a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667"/>
    <a:srgbClr val="4472C4"/>
    <a:srgbClr val="7B7C7E"/>
    <a:srgbClr val="8026FF"/>
    <a:srgbClr val="FF1A58"/>
    <a:srgbClr val="E70000"/>
    <a:srgbClr val="2D719F"/>
    <a:srgbClr val="29CE4B"/>
    <a:srgbClr val="062968"/>
    <a:srgbClr val="00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2E751-B5B3-4258-BEB9-6ABBA506ED46}" v="5" dt="2021-04-19T14:42:46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/>
    <p:restoredTop sz="96208"/>
  </p:normalViewPr>
  <p:slideViewPr>
    <p:cSldViewPr snapToGrid="0" snapToObjects="1" showGuides="1">
      <p:cViewPr>
        <p:scale>
          <a:sx n="70" d="100"/>
          <a:sy n="70" d="100"/>
        </p:scale>
        <p:origin x="3216" y="-96"/>
      </p:cViewPr>
      <p:guideLst>
        <p:guide orient="horz" pos="4032"/>
        <p:guide pos="2448"/>
        <p:guide pos="1056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095078"/>
            <a:ext cx="6606540" cy="445685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6723804"/>
            <a:ext cx="5829300" cy="3090756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681567"/>
            <a:ext cx="1675924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681567"/>
            <a:ext cx="4930616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7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3191514"/>
            <a:ext cx="6703695" cy="5325109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8567000"/>
            <a:ext cx="6703695" cy="2800349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2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81570"/>
            <a:ext cx="670369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3138171"/>
            <a:ext cx="3288089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4676140"/>
            <a:ext cx="3288089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3138171"/>
            <a:ext cx="3304282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4676140"/>
            <a:ext cx="3304282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843196"/>
            <a:ext cx="3934778" cy="909743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843196"/>
            <a:ext cx="3934778" cy="909743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681570"/>
            <a:ext cx="67036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3407833"/>
            <a:ext cx="670369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24C4A-986D-2D40-A478-25089DC83F7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11865189"/>
            <a:ext cx="262318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80513-960B-CA48-BCDB-DD2966E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Graphical user interface&#10;&#10;Description automatically generated">
            <a:extLst>
              <a:ext uri="{FF2B5EF4-FFF2-40B4-BE49-F238E27FC236}">
                <a16:creationId xmlns:a16="http://schemas.microsoft.com/office/drawing/2014/main" id="{5C0379A7-BB4C-4D90-BDD7-2AA81E271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90" y="9723610"/>
            <a:ext cx="1116575" cy="241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50B0883-C3CF-49BE-BE6B-B10017B41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73"/>
          <a:stretch/>
        </p:blipFill>
        <p:spPr>
          <a:xfrm>
            <a:off x="5314281" y="9001062"/>
            <a:ext cx="1140880" cy="158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4106DE-1062-4E46-B6EC-CF1B6C7A91B3}"/>
              </a:ext>
            </a:extLst>
          </p:cNvPr>
          <p:cNvSpPr/>
          <p:nvPr/>
        </p:nvSpPr>
        <p:spPr>
          <a:xfrm>
            <a:off x="956371" y="865126"/>
            <a:ext cx="58596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NeueLT Pro 55 Roman" panose="020B060402020202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effectLst/>
              <a:latin typeface="HelveticaNeueLT Pro 55 Roman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DD49DA-7B83-A442-A2FB-7BB15A51F24E}"/>
              </a:ext>
            </a:extLst>
          </p:cNvPr>
          <p:cNvSpPr txBox="1"/>
          <p:nvPr/>
        </p:nvSpPr>
        <p:spPr>
          <a:xfrm>
            <a:off x="1171927" y="2575307"/>
            <a:ext cx="5953464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Download and Sign-in to Cisco </a:t>
            </a:r>
            <a:r>
              <a:rPr lang="en-US" sz="1400" b="1" dirty="0" err="1">
                <a:latin typeface="HelveticaNeueLT Pro 55 Roman" panose="020B0604020202020204" pitchFamily="34" charset="0"/>
                <a:cs typeface="Arial" panose="020B0604020202020204" pitchFamily="34" charset="0"/>
              </a:rPr>
              <a:t>Webex</a:t>
            </a:r>
            <a:endParaRPr lang="en-US" sz="1400" b="1" dirty="0"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US" sz="500" b="1" dirty="0"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200" dirty="0" err="1">
                <a:latin typeface="HelveticaNeueLT Pro 55 Roman" panose="020B0604020202020204" pitchFamily="34" charset="0"/>
                <a:cs typeface="Arial" panose="020B0604020202020204" pitchFamily="34" charset="0"/>
              </a:rPr>
              <a:t>Webex</a:t>
            </a:r>
            <a:r>
              <a:rPr lang="en-US" sz="12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 Mobile app by searching in the Android Play Store or iOS App Store</a:t>
            </a:r>
            <a:r>
              <a:rPr lang="en-US" sz="1200" kern="14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409B68C-E556-45F8-A1C5-8AAEA6EA7485}"/>
              </a:ext>
            </a:extLst>
          </p:cNvPr>
          <p:cNvSpPr/>
          <p:nvPr/>
        </p:nvSpPr>
        <p:spPr>
          <a:xfrm>
            <a:off x="773491" y="2529916"/>
            <a:ext cx="365760" cy="36576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68EEF4-B7E5-4CAC-9234-F90F4063F926}"/>
              </a:ext>
            </a:extLst>
          </p:cNvPr>
          <p:cNvSpPr txBox="1"/>
          <p:nvPr/>
        </p:nvSpPr>
        <p:spPr>
          <a:xfrm>
            <a:off x="3495939" y="5548324"/>
            <a:ext cx="1914439" cy="51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Use your e-mail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32B02-F6BA-4604-AC5B-5E26DCB7BA7F}"/>
              </a:ext>
            </a:extLst>
          </p:cNvPr>
          <p:cNvSpPr txBox="1"/>
          <p:nvPr/>
        </p:nvSpPr>
        <p:spPr>
          <a:xfrm>
            <a:off x="1962150" y="3189186"/>
            <a:ext cx="8096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B4C92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Android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11DCD2-E0D5-437A-9FC4-2876B7B538D6}"/>
              </a:ext>
            </a:extLst>
          </p:cNvPr>
          <p:cNvSpPr txBox="1"/>
          <p:nvPr/>
        </p:nvSpPr>
        <p:spPr>
          <a:xfrm>
            <a:off x="5718363" y="3189186"/>
            <a:ext cx="5145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B4C92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iOS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7B1E9F-FAB4-4FE6-92AC-50D7EC5B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14281" y="4520051"/>
            <a:ext cx="1322739" cy="286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DD58D0-ADFD-48B5-ABAC-D8461F8D0CF8}"/>
              </a:ext>
            </a:extLst>
          </p:cNvPr>
          <p:cNvCxnSpPr>
            <a:cxnSpLocks/>
          </p:cNvCxnSpPr>
          <p:nvPr/>
        </p:nvCxnSpPr>
        <p:spPr>
          <a:xfrm>
            <a:off x="465492" y="7604770"/>
            <a:ext cx="6893653" cy="0"/>
          </a:xfrm>
          <a:prstGeom prst="line">
            <a:avLst/>
          </a:prstGeom>
          <a:ln>
            <a:solidFill>
              <a:srgbClr val="0146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ED3DC8D-C28F-4C74-A2E6-E553F5C58882}"/>
              </a:ext>
            </a:extLst>
          </p:cNvPr>
          <p:cNvSpPr txBox="1"/>
          <p:nvPr/>
        </p:nvSpPr>
        <p:spPr>
          <a:xfrm>
            <a:off x="1171927" y="7766049"/>
            <a:ext cx="5769890" cy="78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Settings and Tab Navigation</a:t>
            </a:r>
          </a:p>
          <a:p>
            <a:endParaRPr lang="en-US" sz="500" b="1" dirty="0"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Select your profile picture to bring up additional settings.  Navigate through the </a:t>
            </a:r>
            <a:r>
              <a:rPr lang="en-US" sz="1200" dirty="0" err="1">
                <a:latin typeface="HelveticaNeueLT Pro 55 Roman" panose="020B0604020202020204" pitchFamily="34" charset="0"/>
                <a:cs typeface="Arial" panose="020B0604020202020204" pitchFamily="34" charset="0"/>
              </a:rPr>
              <a:t>Webex</a:t>
            </a:r>
            <a:r>
              <a:rPr lang="en-US" sz="12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 App functions at the bottom of the screen.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736A4A5-0975-4EFC-B355-B1DF00615A50}"/>
              </a:ext>
            </a:extLst>
          </p:cNvPr>
          <p:cNvSpPr/>
          <p:nvPr/>
        </p:nvSpPr>
        <p:spPr>
          <a:xfrm>
            <a:off x="773491" y="7720658"/>
            <a:ext cx="365760" cy="36576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678730-384D-4870-A942-DF1AAD97C6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34520" y="8479150"/>
            <a:ext cx="1626613" cy="3528925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822B56A-06E4-4B0E-BBBF-AE8F74AC7C19}"/>
              </a:ext>
            </a:extLst>
          </p:cNvPr>
          <p:cNvCxnSpPr>
            <a:cxnSpLocks/>
          </p:cNvCxnSpPr>
          <p:nvPr/>
        </p:nvCxnSpPr>
        <p:spPr>
          <a:xfrm>
            <a:off x="5176839" y="8981545"/>
            <a:ext cx="0" cy="167403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C385E3-9448-4993-BFD7-3645DCEB2D11}"/>
              </a:ext>
            </a:extLst>
          </p:cNvPr>
          <p:cNvCxnSpPr>
            <a:cxnSpLocks/>
          </p:cNvCxnSpPr>
          <p:nvPr/>
        </p:nvCxnSpPr>
        <p:spPr>
          <a:xfrm>
            <a:off x="2924177" y="9906355"/>
            <a:ext cx="4761" cy="187669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48710A7-0BD8-45E9-8522-AAC34631F3B9}"/>
              </a:ext>
            </a:extLst>
          </p:cNvPr>
          <p:cNvSpPr txBox="1"/>
          <p:nvPr/>
        </p:nvSpPr>
        <p:spPr>
          <a:xfrm>
            <a:off x="5116513" y="11498698"/>
            <a:ext cx="23383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Choose your collaboration tool at the bottom navigation bar.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9B24898-3745-4802-9783-49C67FEEC4B3}"/>
              </a:ext>
            </a:extLst>
          </p:cNvPr>
          <p:cNvCxnSpPr>
            <a:cxnSpLocks/>
          </p:cNvCxnSpPr>
          <p:nvPr/>
        </p:nvCxnSpPr>
        <p:spPr>
          <a:xfrm flipH="1">
            <a:off x="4784141" y="11698753"/>
            <a:ext cx="32105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ED8347A-A200-4378-BE3F-6FC362138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350" y="3696869"/>
            <a:ext cx="2290514" cy="57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1A29A2-B27C-4CAF-99CD-0ABD8EAFBC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6722"/>
          <a:stretch/>
        </p:blipFill>
        <p:spPr>
          <a:xfrm>
            <a:off x="1320524" y="3559408"/>
            <a:ext cx="2097898" cy="81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F71101-55B6-43FB-9B69-6A93EB7498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1927" y="4648568"/>
            <a:ext cx="2440459" cy="2187998"/>
          </a:xfrm>
          <a:prstGeom prst="rect">
            <a:avLst/>
          </a:prstGeom>
        </p:spPr>
      </p:pic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B936E1-B48E-4C8C-9260-3573E784A0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2886" y="8802183"/>
            <a:ext cx="1293953" cy="280024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238E3F1-7860-47D8-B041-6319FAE98EDD}"/>
              </a:ext>
            </a:extLst>
          </p:cNvPr>
          <p:cNvCxnSpPr>
            <a:cxnSpLocks/>
          </p:cNvCxnSpPr>
          <p:nvPr/>
        </p:nvCxnSpPr>
        <p:spPr>
          <a:xfrm flipH="1">
            <a:off x="4135212" y="10364579"/>
            <a:ext cx="104162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6758E4A-0886-4039-81BD-8380F79207C4}"/>
              </a:ext>
            </a:extLst>
          </p:cNvPr>
          <p:cNvCxnSpPr>
            <a:cxnSpLocks/>
          </p:cNvCxnSpPr>
          <p:nvPr/>
        </p:nvCxnSpPr>
        <p:spPr>
          <a:xfrm flipH="1">
            <a:off x="2928938" y="10758024"/>
            <a:ext cx="39682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1510FF6-C7A8-04B3-AEC8-6FD8B1069F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141" y="0"/>
            <a:ext cx="5722627" cy="11228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EACFE2-8083-3DBD-BE46-E99B2646C7E3}"/>
              </a:ext>
            </a:extLst>
          </p:cNvPr>
          <p:cNvSpPr/>
          <p:nvPr/>
        </p:nvSpPr>
        <p:spPr>
          <a:xfrm>
            <a:off x="-21494" y="1216696"/>
            <a:ext cx="7772400" cy="1175581"/>
          </a:xfrm>
          <a:prstGeom prst="rect">
            <a:avLst/>
          </a:prstGeom>
          <a:solidFill>
            <a:srgbClr val="01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F72638-306F-7F4E-8938-D6DE3248D6F2}"/>
              </a:ext>
            </a:extLst>
          </p:cNvPr>
          <p:cNvSpPr txBox="1"/>
          <p:nvPr/>
        </p:nvSpPr>
        <p:spPr>
          <a:xfrm>
            <a:off x="231666" y="1826539"/>
            <a:ext cx="7362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Quick Reference Guide with Detailed Steps </a:t>
            </a:r>
            <a:b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for Using the </a:t>
            </a:r>
            <a:r>
              <a:rPr lang="en-US" sz="1500" dirty="0" err="1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Webex</a:t>
            </a:r>
            <a: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Mobile App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0D2E6C-0C2A-614C-A42E-EBAA7D706613}"/>
              </a:ext>
            </a:extLst>
          </p:cNvPr>
          <p:cNvSpPr/>
          <p:nvPr/>
        </p:nvSpPr>
        <p:spPr>
          <a:xfrm>
            <a:off x="725961" y="1284345"/>
            <a:ext cx="642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Webex</a:t>
            </a:r>
            <a:r>
              <a:rPr lang="en-US" sz="2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– Mobile App</a:t>
            </a:r>
          </a:p>
        </p:txBody>
      </p:sp>
    </p:spTree>
    <p:extLst>
      <p:ext uri="{BB962C8B-B14F-4D97-AF65-F5344CB8AC3E}">
        <p14:creationId xmlns:p14="http://schemas.microsoft.com/office/powerpoint/2010/main" val="228933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3FF5DCD-7137-4632-ADDC-207E76AF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83" y="2578779"/>
            <a:ext cx="1677042" cy="362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07C4597-69D3-4403-9513-E0E8B7276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828" y="7618528"/>
            <a:ext cx="1684256" cy="364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CB1AC79-0DAC-48FF-A86F-C1AEAFC6A3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239"/>
          <a:stretch/>
        </p:blipFill>
        <p:spPr>
          <a:xfrm>
            <a:off x="5408914" y="4882598"/>
            <a:ext cx="1422593" cy="150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792B62-01DD-4D56-BC45-777387DEC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3" y="2722286"/>
            <a:ext cx="1336769" cy="289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4DD49DA-7B83-A442-A2FB-7BB15A51F24E}"/>
              </a:ext>
            </a:extLst>
          </p:cNvPr>
          <p:cNvSpPr txBox="1"/>
          <p:nvPr/>
        </p:nvSpPr>
        <p:spPr>
          <a:xfrm>
            <a:off x="1171927" y="1730003"/>
            <a:ext cx="5953464" cy="77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endParaRPr lang="en-US" sz="500" b="1" dirty="0"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Organize frequent contacts into groups or create a new custom contact. These are different than your contacts on your phone.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409B68C-E556-45F8-A1C5-8AAEA6EA7485}"/>
              </a:ext>
            </a:extLst>
          </p:cNvPr>
          <p:cNvSpPr/>
          <p:nvPr/>
        </p:nvSpPr>
        <p:spPr>
          <a:xfrm>
            <a:off x="773491" y="1684612"/>
            <a:ext cx="365760" cy="36576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DD58D0-ADFD-48B5-ABAC-D8461F8D0CF8}"/>
              </a:ext>
            </a:extLst>
          </p:cNvPr>
          <p:cNvCxnSpPr>
            <a:cxnSpLocks/>
          </p:cNvCxnSpPr>
          <p:nvPr/>
        </p:nvCxnSpPr>
        <p:spPr>
          <a:xfrm>
            <a:off x="465492" y="6588016"/>
            <a:ext cx="6893653" cy="0"/>
          </a:xfrm>
          <a:prstGeom prst="line">
            <a:avLst/>
          </a:prstGeom>
          <a:ln>
            <a:solidFill>
              <a:srgbClr val="0146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ED3DC8D-C28F-4C74-A2E6-E553F5C58882}"/>
              </a:ext>
            </a:extLst>
          </p:cNvPr>
          <p:cNvSpPr txBox="1"/>
          <p:nvPr/>
        </p:nvSpPr>
        <p:spPr>
          <a:xfrm>
            <a:off x="1171927" y="6837673"/>
            <a:ext cx="5769890" cy="78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NeueLT Pro 55 Roman" panose="020B0604020202020204" pitchFamily="34" charset="0"/>
                <a:cs typeface="Calibri" panose="020F0502020204030204" pitchFamily="34" charset="0"/>
              </a:rPr>
              <a:t>Calling and Voicemail</a:t>
            </a:r>
          </a:p>
          <a:p>
            <a:endParaRPr lang="en-US" sz="500" b="1" dirty="0">
              <a:latin typeface="HelveticaNeueLT Pro 55 Roman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NeueLT Pro 55 Roman" panose="020B0604020202020204" pitchFamily="34" charset="0"/>
                <a:cs typeface="Calibri" panose="020F0502020204030204" pitchFamily="34" charset="0"/>
              </a:rPr>
              <a:t>View recent meetings or </a:t>
            </a:r>
            <a:r>
              <a:rPr lang="en-US" sz="1200" dirty="0" err="1">
                <a:latin typeface="HelveticaNeueLT Pro 55 Roman" panose="020B0604020202020204" pitchFamily="34" charset="0"/>
                <a:cs typeface="Calibri" panose="020F0502020204030204" pitchFamily="34" charset="0"/>
              </a:rPr>
              <a:t>Webex</a:t>
            </a:r>
            <a:r>
              <a:rPr lang="en-US" sz="1200" dirty="0">
                <a:latin typeface="HelveticaNeueLT Pro 55 Roman" panose="020B0604020202020204" pitchFamily="34" charset="0"/>
                <a:cs typeface="Calibri" panose="020F0502020204030204" pitchFamily="34" charset="0"/>
              </a:rPr>
              <a:t> Calls (not standard telephone calls), use the dial pad to enter and navigate through the voicemail system.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736A4A5-0975-4EFC-B355-B1DF00615A50}"/>
              </a:ext>
            </a:extLst>
          </p:cNvPr>
          <p:cNvSpPr/>
          <p:nvPr/>
        </p:nvSpPr>
        <p:spPr>
          <a:xfrm>
            <a:off x="773491" y="6792282"/>
            <a:ext cx="365760" cy="36576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2D4DCE-EDBA-4979-9B80-F5A1B19A4470}"/>
              </a:ext>
            </a:extLst>
          </p:cNvPr>
          <p:cNvSpPr txBox="1"/>
          <p:nvPr/>
        </p:nvSpPr>
        <p:spPr>
          <a:xfrm>
            <a:off x="642003" y="5613998"/>
            <a:ext cx="172148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HelveticaNeueLT Pro 55 Roman" panose="020B0604020202020204" pitchFamily="34" charset="0"/>
                <a:cs typeface="Calibri" panose="020F0502020204030204" pitchFamily="34" charset="0"/>
              </a:rPr>
              <a:t>View information and contact them directly with a message or call.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A17EF52-231F-4CE5-B438-6B2FCB599CC0}"/>
              </a:ext>
            </a:extLst>
          </p:cNvPr>
          <p:cNvCxnSpPr>
            <a:cxnSpLocks/>
          </p:cNvCxnSpPr>
          <p:nvPr/>
        </p:nvCxnSpPr>
        <p:spPr>
          <a:xfrm>
            <a:off x="2265875" y="2833322"/>
            <a:ext cx="1075" cy="262240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77BF433-403B-471C-AE25-4BDACF9FF9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428" b="11428"/>
          <a:stretch/>
        </p:blipFill>
        <p:spPr>
          <a:xfrm>
            <a:off x="5396709" y="2391908"/>
            <a:ext cx="1416540" cy="236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95AFD5-BA92-4334-A17A-3CC8BC6B6A54}"/>
              </a:ext>
            </a:extLst>
          </p:cNvPr>
          <p:cNvCxnSpPr>
            <a:cxnSpLocks/>
          </p:cNvCxnSpPr>
          <p:nvPr/>
        </p:nvCxnSpPr>
        <p:spPr>
          <a:xfrm flipH="1">
            <a:off x="2266950" y="3281742"/>
            <a:ext cx="31330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F0A50B-8A2F-42CD-8605-B65F5F83EA00}"/>
              </a:ext>
            </a:extLst>
          </p:cNvPr>
          <p:cNvCxnSpPr>
            <a:cxnSpLocks/>
          </p:cNvCxnSpPr>
          <p:nvPr/>
        </p:nvCxnSpPr>
        <p:spPr>
          <a:xfrm flipH="1" flipV="1">
            <a:off x="4271463" y="3060584"/>
            <a:ext cx="1033965" cy="13294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2E473EA-F8B3-44D0-8E76-D3B5A85CCCF7}"/>
              </a:ext>
            </a:extLst>
          </p:cNvPr>
          <p:cNvCxnSpPr>
            <a:cxnSpLocks/>
          </p:cNvCxnSpPr>
          <p:nvPr/>
        </p:nvCxnSpPr>
        <p:spPr>
          <a:xfrm flipH="1" flipV="1">
            <a:off x="4271463" y="3337879"/>
            <a:ext cx="1033963" cy="202701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6EEC8DD-1980-444C-9D45-F0DC06B37582}"/>
              </a:ext>
            </a:extLst>
          </p:cNvPr>
          <p:cNvCxnSpPr>
            <a:cxnSpLocks/>
          </p:cNvCxnSpPr>
          <p:nvPr/>
        </p:nvCxnSpPr>
        <p:spPr>
          <a:xfrm flipH="1">
            <a:off x="5305425" y="2800373"/>
            <a:ext cx="1" cy="78630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E7DF90-7319-435C-A94F-21D1742700A5}"/>
              </a:ext>
            </a:extLst>
          </p:cNvPr>
          <p:cNvCxnSpPr>
            <a:cxnSpLocks/>
          </p:cNvCxnSpPr>
          <p:nvPr/>
        </p:nvCxnSpPr>
        <p:spPr>
          <a:xfrm>
            <a:off x="5305425" y="4927674"/>
            <a:ext cx="0" cy="87444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2925E5F8-371A-41C5-9F2A-E4BC28C07A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597" b="9597"/>
          <a:stretch/>
        </p:blipFill>
        <p:spPr>
          <a:xfrm>
            <a:off x="4517603" y="7619722"/>
            <a:ext cx="2084185" cy="3644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F351AEB-1CD3-40C1-A767-972F6B09DDEA}"/>
              </a:ext>
            </a:extLst>
          </p:cNvPr>
          <p:cNvCxnSpPr>
            <a:cxnSpLocks/>
          </p:cNvCxnSpPr>
          <p:nvPr/>
        </p:nvCxnSpPr>
        <p:spPr>
          <a:xfrm flipH="1">
            <a:off x="3347041" y="7892137"/>
            <a:ext cx="106145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094FA5-DFD4-49D1-BD60-E5D8A1999F9F}"/>
              </a:ext>
            </a:extLst>
          </p:cNvPr>
          <p:cNvCxnSpPr>
            <a:cxnSpLocks/>
          </p:cNvCxnSpPr>
          <p:nvPr/>
        </p:nvCxnSpPr>
        <p:spPr>
          <a:xfrm>
            <a:off x="4408491" y="7619722"/>
            <a:ext cx="0" cy="359193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6B54A85-054C-450D-82CB-C4D115B0B56B}"/>
              </a:ext>
            </a:extLst>
          </p:cNvPr>
          <p:cNvSpPr/>
          <p:nvPr/>
        </p:nvSpPr>
        <p:spPr>
          <a:xfrm>
            <a:off x="956371" y="2024485"/>
            <a:ext cx="58596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NeueLT Pro 55 Roman" panose="020B060402020202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effectLst/>
              <a:latin typeface="HelveticaNeueLT Pro 55 Roman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F51542-4E3A-1CB0-BB2C-993438CB5310}"/>
              </a:ext>
            </a:extLst>
          </p:cNvPr>
          <p:cNvSpPr/>
          <p:nvPr/>
        </p:nvSpPr>
        <p:spPr>
          <a:xfrm>
            <a:off x="-21494" y="20943"/>
            <a:ext cx="7772400" cy="1175581"/>
          </a:xfrm>
          <a:prstGeom prst="rect">
            <a:avLst/>
          </a:prstGeom>
          <a:solidFill>
            <a:srgbClr val="01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48F3F-BD9C-8F44-E78E-3B03237E5C91}"/>
              </a:ext>
            </a:extLst>
          </p:cNvPr>
          <p:cNvSpPr txBox="1"/>
          <p:nvPr/>
        </p:nvSpPr>
        <p:spPr>
          <a:xfrm>
            <a:off x="231666" y="630786"/>
            <a:ext cx="7362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Quick Reference Guide with Detailed Steps </a:t>
            </a:r>
            <a:b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for Using the </a:t>
            </a:r>
            <a:r>
              <a:rPr lang="en-US" sz="1500" dirty="0" err="1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Webex</a:t>
            </a:r>
            <a: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Mobile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FB84F3-CF9D-1B9C-8F07-35E0ABE29A52}"/>
              </a:ext>
            </a:extLst>
          </p:cNvPr>
          <p:cNvSpPr/>
          <p:nvPr/>
        </p:nvSpPr>
        <p:spPr>
          <a:xfrm>
            <a:off x="725961" y="88592"/>
            <a:ext cx="642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Webex</a:t>
            </a:r>
            <a:r>
              <a:rPr lang="en-US" sz="2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– Mobile App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08E7BD-E7CE-FC56-0D3C-1C905DE7DFA7}"/>
              </a:ext>
            </a:extLst>
          </p:cNvPr>
          <p:cNvSpPr/>
          <p:nvPr/>
        </p:nvSpPr>
        <p:spPr>
          <a:xfrm>
            <a:off x="866775" y="4205288"/>
            <a:ext cx="600075" cy="8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65398F-02C1-A2A2-9723-927EC049DA29}"/>
              </a:ext>
            </a:extLst>
          </p:cNvPr>
          <p:cNvSpPr/>
          <p:nvPr/>
        </p:nvSpPr>
        <p:spPr>
          <a:xfrm>
            <a:off x="876293" y="4433891"/>
            <a:ext cx="600075" cy="8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D4FA9-4E28-9C87-4C76-CECF53D5A3E1}"/>
              </a:ext>
            </a:extLst>
          </p:cNvPr>
          <p:cNvSpPr/>
          <p:nvPr/>
        </p:nvSpPr>
        <p:spPr>
          <a:xfrm>
            <a:off x="885811" y="4857763"/>
            <a:ext cx="690577" cy="69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02E8D-5053-D148-6137-C45DE180EB4A}"/>
              </a:ext>
            </a:extLst>
          </p:cNvPr>
          <p:cNvSpPr/>
          <p:nvPr/>
        </p:nvSpPr>
        <p:spPr>
          <a:xfrm>
            <a:off x="860360" y="4639032"/>
            <a:ext cx="690577" cy="69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8CE1FD-8701-5617-8337-36842EF1DCA5}"/>
              </a:ext>
            </a:extLst>
          </p:cNvPr>
          <p:cNvSpPr/>
          <p:nvPr/>
        </p:nvSpPr>
        <p:spPr>
          <a:xfrm>
            <a:off x="2265875" y="9886950"/>
            <a:ext cx="748788" cy="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3B5E34-1CA8-5F3D-3D43-0CBE62FA9A55}"/>
              </a:ext>
            </a:extLst>
          </p:cNvPr>
          <p:cNvSpPr/>
          <p:nvPr/>
        </p:nvSpPr>
        <p:spPr>
          <a:xfrm>
            <a:off x="2265875" y="10493862"/>
            <a:ext cx="748788" cy="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D7D0A9-5CAE-CA6D-0971-4DA7DE86E68E}"/>
              </a:ext>
            </a:extLst>
          </p:cNvPr>
          <p:cNvSpPr/>
          <p:nvPr/>
        </p:nvSpPr>
        <p:spPr>
          <a:xfrm>
            <a:off x="2205857" y="10777115"/>
            <a:ext cx="748788" cy="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631C22-A4E1-E7DB-984E-1A3D9E0C2BB9}"/>
              </a:ext>
            </a:extLst>
          </p:cNvPr>
          <p:cNvSpPr/>
          <p:nvPr/>
        </p:nvSpPr>
        <p:spPr>
          <a:xfrm>
            <a:off x="2177972" y="9599643"/>
            <a:ext cx="748788" cy="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109F8-D22A-9047-1286-35569904C2FA}"/>
              </a:ext>
            </a:extLst>
          </p:cNvPr>
          <p:cNvSpPr/>
          <p:nvPr/>
        </p:nvSpPr>
        <p:spPr>
          <a:xfrm>
            <a:off x="2205857" y="8693644"/>
            <a:ext cx="748788" cy="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6FA91-C797-05EA-A534-B2062DC20BA3}"/>
              </a:ext>
            </a:extLst>
          </p:cNvPr>
          <p:cNvSpPr/>
          <p:nvPr/>
        </p:nvSpPr>
        <p:spPr>
          <a:xfrm>
            <a:off x="2266950" y="9277279"/>
            <a:ext cx="748788" cy="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2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948EB669-952A-4E1E-98AC-D09B3A94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32" y="7654270"/>
            <a:ext cx="1676546" cy="362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9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09D22E-3770-4EAE-8FD3-AFE90B55C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36" y="7596055"/>
            <a:ext cx="1679720" cy="363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8B7FCF-2C5A-4EEE-B3BC-B95CA5272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7" y="2594228"/>
            <a:ext cx="1660066" cy="359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B836A5-907E-4F0F-BB4C-3A4D28A96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150" y="2594225"/>
            <a:ext cx="1693335" cy="366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4106DE-1062-4E46-B6EC-CF1B6C7A91B3}"/>
              </a:ext>
            </a:extLst>
          </p:cNvPr>
          <p:cNvSpPr/>
          <p:nvPr/>
        </p:nvSpPr>
        <p:spPr>
          <a:xfrm>
            <a:off x="956371" y="775977"/>
            <a:ext cx="58596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NeueLT Pro 55 Roman" panose="020B060402020202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effectLst/>
              <a:latin typeface="HelveticaNeueLT Pro 55 Roman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DD49DA-7B83-A442-A2FB-7BB15A51F24E}"/>
              </a:ext>
            </a:extLst>
          </p:cNvPr>
          <p:cNvSpPr txBox="1"/>
          <p:nvPr/>
        </p:nvSpPr>
        <p:spPr>
          <a:xfrm>
            <a:off x="1171927" y="1747588"/>
            <a:ext cx="5953464" cy="57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Calling and Voicemail continued…</a:t>
            </a:r>
          </a:p>
          <a:p>
            <a:endParaRPr lang="en-US" sz="500" b="1" dirty="0"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Within Calling, you can select the tab to listen to Voicemail.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409B68C-E556-45F8-A1C5-8AAEA6EA7485}"/>
              </a:ext>
            </a:extLst>
          </p:cNvPr>
          <p:cNvSpPr/>
          <p:nvPr/>
        </p:nvSpPr>
        <p:spPr>
          <a:xfrm>
            <a:off x="773491" y="1702197"/>
            <a:ext cx="365760" cy="36576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DD58D0-ADFD-48B5-ABAC-D8461F8D0CF8}"/>
              </a:ext>
            </a:extLst>
          </p:cNvPr>
          <p:cNvCxnSpPr>
            <a:cxnSpLocks/>
          </p:cNvCxnSpPr>
          <p:nvPr/>
        </p:nvCxnSpPr>
        <p:spPr>
          <a:xfrm>
            <a:off x="465492" y="6605601"/>
            <a:ext cx="6893653" cy="0"/>
          </a:xfrm>
          <a:prstGeom prst="line">
            <a:avLst/>
          </a:prstGeom>
          <a:ln>
            <a:solidFill>
              <a:srgbClr val="0146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ED3DC8D-C28F-4C74-A2E6-E553F5C58882}"/>
              </a:ext>
            </a:extLst>
          </p:cNvPr>
          <p:cNvSpPr txBox="1"/>
          <p:nvPr/>
        </p:nvSpPr>
        <p:spPr>
          <a:xfrm>
            <a:off x="1171927" y="6855258"/>
            <a:ext cx="5769890" cy="70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Meetings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View upcoming meetings and join when applicable or jump directly into your personal room.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736A4A5-0975-4EFC-B355-B1DF00615A50}"/>
              </a:ext>
            </a:extLst>
          </p:cNvPr>
          <p:cNvSpPr/>
          <p:nvPr/>
        </p:nvSpPr>
        <p:spPr>
          <a:xfrm>
            <a:off x="773491" y="6809867"/>
            <a:ext cx="365760" cy="36576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85A7DF-553E-49E4-926F-3481AFB2405B}"/>
              </a:ext>
            </a:extLst>
          </p:cNvPr>
          <p:cNvCxnSpPr>
            <a:cxnSpLocks/>
          </p:cNvCxnSpPr>
          <p:nvPr/>
        </p:nvCxnSpPr>
        <p:spPr>
          <a:xfrm flipH="1">
            <a:off x="3616592" y="3267808"/>
            <a:ext cx="106413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B04E4B-903D-4B67-9ACD-339EC20751E4}"/>
              </a:ext>
            </a:extLst>
          </p:cNvPr>
          <p:cNvCxnSpPr>
            <a:cxnSpLocks/>
          </p:cNvCxnSpPr>
          <p:nvPr/>
        </p:nvCxnSpPr>
        <p:spPr>
          <a:xfrm>
            <a:off x="4694241" y="2594224"/>
            <a:ext cx="0" cy="359193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A727B77-DDDB-4A5D-8B50-A21CB79679F4}"/>
              </a:ext>
            </a:extLst>
          </p:cNvPr>
          <p:cNvSpPr/>
          <p:nvPr/>
        </p:nvSpPr>
        <p:spPr>
          <a:xfrm>
            <a:off x="3036861" y="3190344"/>
            <a:ext cx="654153" cy="271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NeueLT Pro 55 Roman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7E2CF0-0DBA-4A9C-9F53-972C1B8A94BB}"/>
              </a:ext>
            </a:extLst>
          </p:cNvPr>
          <p:cNvSpPr txBox="1"/>
          <p:nvPr/>
        </p:nvSpPr>
        <p:spPr>
          <a:xfrm>
            <a:off x="3734062" y="4709107"/>
            <a:ext cx="910320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kern="1400" dirty="0">
                <a:latin typeface="HelveticaNeueLT Pro 55 Roman" panose="020B0604020202020204" pitchFamily="34" charset="0"/>
                <a:cs typeface="Segoe UI" panose="020B0502040204020203" pitchFamily="34" charset="0"/>
              </a:rPr>
              <a:t>Play to listen</a:t>
            </a:r>
            <a:endParaRPr lang="en-US" sz="1000" dirty="0">
              <a:latin typeface="HelveticaNeueLT Pro 55 Roman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786A42-BBC3-449D-B9B1-AFDF54012E22}"/>
              </a:ext>
            </a:extLst>
          </p:cNvPr>
          <p:cNvSpPr txBox="1"/>
          <p:nvPr/>
        </p:nvSpPr>
        <p:spPr>
          <a:xfrm>
            <a:off x="4958111" y="5590620"/>
            <a:ext cx="16101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kern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55 Roman" panose="020B0604020202020204" pitchFamily="34" charset="0"/>
                <a:cs typeface="Segoe UI" panose="020B0502040204020203" pitchFamily="34" charset="0"/>
              </a:rPr>
              <a:t>Call back or manage the voicemail</a:t>
            </a:r>
            <a:endParaRPr lang="en-US" sz="1000" dirty="0">
              <a:latin typeface="HelveticaNeueLT Pro 55 Roman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CC8F7-0616-4962-9292-223E6A8806B4}"/>
              </a:ext>
            </a:extLst>
          </p:cNvPr>
          <p:cNvSpPr/>
          <p:nvPr/>
        </p:nvSpPr>
        <p:spPr>
          <a:xfrm>
            <a:off x="5001567" y="4181448"/>
            <a:ext cx="257168" cy="246222"/>
          </a:xfrm>
          <a:prstGeom prst="rect">
            <a:avLst/>
          </a:prstGeom>
          <a:noFill/>
          <a:ln>
            <a:solidFill>
              <a:srgbClr val="E7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NeueLT Pro 55 Roman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D39AEC-D2D0-4DC0-8C34-B0B2A665084E}"/>
              </a:ext>
            </a:extLst>
          </p:cNvPr>
          <p:cNvSpPr/>
          <p:nvPr/>
        </p:nvSpPr>
        <p:spPr>
          <a:xfrm>
            <a:off x="2039158" y="10599615"/>
            <a:ext cx="1665700" cy="261146"/>
          </a:xfrm>
          <a:prstGeom prst="rect">
            <a:avLst/>
          </a:prstGeom>
          <a:noFill/>
          <a:ln>
            <a:solidFill>
              <a:srgbClr val="E7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NeueLT Pro 55 Roman" panose="020B06040202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E7F8ED-488A-41A7-9504-45C73DEA422F}"/>
              </a:ext>
            </a:extLst>
          </p:cNvPr>
          <p:cNvCxnSpPr>
            <a:cxnSpLocks/>
          </p:cNvCxnSpPr>
          <p:nvPr/>
        </p:nvCxnSpPr>
        <p:spPr>
          <a:xfrm flipH="1">
            <a:off x="3744467" y="9963312"/>
            <a:ext cx="782135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8B30160-ED6F-4054-86E5-22CC907D7187}"/>
              </a:ext>
            </a:extLst>
          </p:cNvPr>
          <p:cNvCxnSpPr>
            <a:cxnSpLocks/>
          </p:cNvCxnSpPr>
          <p:nvPr/>
        </p:nvCxnSpPr>
        <p:spPr>
          <a:xfrm>
            <a:off x="4526601" y="7637307"/>
            <a:ext cx="0" cy="359193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AB77C9E-747B-4418-9A83-9E9D1883A53D}"/>
              </a:ext>
            </a:extLst>
          </p:cNvPr>
          <p:cNvSpPr txBox="1"/>
          <p:nvPr/>
        </p:nvSpPr>
        <p:spPr>
          <a:xfrm>
            <a:off x="6743144" y="8661854"/>
            <a:ext cx="1007332" cy="6924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Click to join meeting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028FC00-BF98-49CF-95DF-2D93840B0FA8}"/>
              </a:ext>
            </a:extLst>
          </p:cNvPr>
          <p:cNvCxnSpPr>
            <a:cxnSpLocks/>
          </p:cNvCxnSpPr>
          <p:nvPr/>
        </p:nvCxnSpPr>
        <p:spPr>
          <a:xfrm flipH="1">
            <a:off x="5258735" y="8861909"/>
            <a:ext cx="1576785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EF78323-E190-454C-88F6-24D730E5288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694241" y="4304559"/>
            <a:ext cx="307326" cy="52758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E16A370-7BC7-4E5B-B87E-5B42091F03BB}"/>
              </a:ext>
            </a:extLst>
          </p:cNvPr>
          <p:cNvSpPr/>
          <p:nvPr/>
        </p:nvSpPr>
        <p:spPr>
          <a:xfrm>
            <a:off x="956371" y="775977"/>
            <a:ext cx="58596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NeueLT Pro 55 Roman" panose="020B060402020202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effectLst/>
              <a:latin typeface="HelveticaNeueLT Pro 55 Roman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70826D-1B13-4C98-9B9D-1A6744C1AE75}"/>
              </a:ext>
            </a:extLst>
          </p:cNvPr>
          <p:cNvSpPr txBox="1"/>
          <p:nvPr/>
        </p:nvSpPr>
        <p:spPr>
          <a:xfrm>
            <a:off x="6750764" y="10650674"/>
            <a:ext cx="1007332" cy="6924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HelveticaNeueLT Pro 55 Roman" panose="020B0604020202020204" pitchFamily="34" charset="0"/>
                <a:cs typeface="Arial" panose="020B0604020202020204" pitchFamily="34" charset="0"/>
              </a:rPr>
              <a:t>Click to join meeting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6AE2A16-6593-4F28-A20E-ED66F0B3EE0A}"/>
              </a:ext>
            </a:extLst>
          </p:cNvPr>
          <p:cNvCxnSpPr>
            <a:cxnSpLocks/>
          </p:cNvCxnSpPr>
          <p:nvPr/>
        </p:nvCxnSpPr>
        <p:spPr>
          <a:xfrm flipH="1">
            <a:off x="5769272" y="11010749"/>
            <a:ext cx="106624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805CF61-EFCD-FEC1-4166-CF4B58B0DFEA}"/>
              </a:ext>
            </a:extLst>
          </p:cNvPr>
          <p:cNvSpPr/>
          <p:nvPr/>
        </p:nvSpPr>
        <p:spPr>
          <a:xfrm>
            <a:off x="-21494" y="20943"/>
            <a:ext cx="7772400" cy="1175581"/>
          </a:xfrm>
          <a:prstGeom prst="rect">
            <a:avLst/>
          </a:prstGeom>
          <a:solidFill>
            <a:srgbClr val="01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57792-21D3-F52C-5B2C-7BCE96B6E727}"/>
              </a:ext>
            </a:extLst>
          </p:cNvPr>
          <p:cNvSpPr txBox="1"/>
          <p:nvPr/>
        </p:nvSpPr>
        <p:spPr>
          <a:xfrm>
            <a:off x="231666" y="630786"/>
            <a:ext cx="7362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Quick Reference Guide with Detailed Steps </a:t>
            </a:r>
            <a:b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for Using the </a:t>
            </a:r>
            <a:r>
              <a:rPr lang="en-US" sz="1500" dirty="0" err="1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Webex</a:t>
            </a:r>
            <a:r>
              <a:rPr lang="en-US" sz="1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Mobile App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328C2-FCAA-58A4-F417-92204466C968}"/>
              </a:ext>
            </a:extLst>
          </p:cNvPr>
          <p:cNvSpPr/>
          <p:nvPr/>
        </p:nvSpPr>
        <p:spPr>
          <a:xfrm>
            <a:off x="725961" y="88592"/>
            <a:ext cx="642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Webex</a:t>
            </a:r>
            <a:r>
              <a:rPr lang="en-US" sz="2500" dirty="0">
                <a:solidFill>
                  <a:schemeClr val="bg1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– Mobile App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E951C-A198-8D99-0D86-1D0663E0111D}"/>
              </a:ext>
            </a:extLst>
          </p:cNvPr>
          <p:cNvSpPr/>
          <p:nvPr/>
        </p:nvSpPr>
        <p:spPr>
          <a:xfrm>
            <a:off x="5676900" y="3829050"/>
            <a:ext cx="404812" cy="7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66DD3A-3070-4951-CCD5-A84A800A9EF8}"/>
              </a:ext>
            </a:extLst>
          </p:cNvPr>
          <p:cNvSpPr/>
          <p:nvPr/>
        </p:nvSpPr>
        <p:spPr>
          <a:xfrm>
            <a:off x="4700532" y="10167938"/>
            <a:ext cx="1257356" cy="176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5A2B7-BAC3-01C6-FC60-42C32B8E4A02}"/>
              </a:ext>
            </a:extLst>
          </p:cNvPr>
          <p:cNvSpPr/>
          <p:nvPr/>
        </p:nvSpPr>
        <p:spPr>
          <a:xfrm>
            <a:off x="4981207" y="8575513"/>
            <a:ext cx="1329106" cy="176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B417389142B439F7ABFCCDC517BE4" ma:contentTypeVersion="13" ma:contentTypeDescription="Create a new document." ma:contentTypeScope="" ma:versionID="4023dfb69dbcf30af038019197cf1eb5">
  <xsd:schema xmlns:xsd="http://www.w3.org/2001/XMLSchema" xmlns:xs="http://www.w3.org/2001/XMLSchema" xmlns:p="http://schemas.microsoft.com/office/2006/metadata/properties" xmlns:ns2="f57229c3-d91c-47f7-ac66-dfbc81978b0c" xmlns:ns3="9192d66f-c360-4b12-9e8a-6d9ecc4ba57b" targetNamespace="http://schemas.microsoft.com/office/2006/metadata/properties" ma:root="true" ma:fieldsID="6e2e597173f4606911625ad84842b09d" ns2:_="" ns3:_="">
    <xsd:import namespace="f57229c3-d91c-47f7-ac66-dfbc81978b0c"/>
    <xsd:import namespace="9192d66f-c360-4b12-9e8a-6d9ecc4ba5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229c3-d91c-47f7-ac66-dfbc81978b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2d66f-c360-4b12-9e8a-6d9ecc4b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75D6FB-BCB9-4435-9D21-38D1B1B6D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C2FAA-B749-4E92-A174-9B5122892B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229c3-d91c-47f7-ac66-dfbc81978b0c"/>
    <ds:schemaRef ds:uri="9192d66f-c360-4b12-9e8a-6d9ecc4b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53541-8946-467E-BBBC-8B7629F7655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e9e0b04-4083-49f3-b38c-d21a470aee88"/>
    <ds:schemaRef ds:uri="0db7d9b9-2e36-4bad-b9ca-06a4b920a3e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8213</TotalTime>
  <Words>241</Words>
  <Application>Microsoft Office PowerPoint</Application>
  <PresentationFormat>Custom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HelveticaNeueLT Pro 55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Maxfield, Jennifer</dc:creator>
  <cp:lastModifiedBy>Kelly, Daniel</cp:lastModifiedBy>
  <cp:revision>69</cp:revision>
  <dcterms:created xsi:type="dcterms:W3CDTF">2018-06-16T11:01:54Z</dcterms:created>
  <dcterms:modified xsi:type="dcterms:W3CDTF">2022-10-06T17:41:55Z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0x010100F8EB417389142B439F7ABFCCDC517BE4</vt:lpwstr>
  </property>
  <property fmtid="{D5CDD505-2E9C-101B-9397-08002B2CF9AE}" pid="3" name="ArticulateGUID">
    <vt:lpwstr>772E16E5-9056-4CB5-8B64-21EAAB8424C0</vt:lpwstr>
  </property>
  <property fmtid="{D5CDD505-2E9C-101B-9397-08002B2CF9AE}" pid="4" name="ArticulatePath">
    <vt:lpwstr>https://wwt.sharepoint.com/sites/AdoptionDelivery/Shared Documents/Customer Engagements/138446_CBP_Webex/QRGs/QRG_Hosting a Webex Meeting_CBP</vt:lpwstr>
  </property>
</Properties>
</file>