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2" r:id="rId4"/>
    <p:sldMasterId id="2147483777" r:id="rId5"/>
    <p:sldMasterId id="2147483824" r:id="rId6"/>
  </p:sldMasterIdLst>
  <p:notesMasterIdLst>
    <p:notesMasterId r:id="rId21"/>
  </p:notesMasterIdLst>
  <p:sldIdLst>
    <p:sldId id="2147483594" r:id="rId7"/>
    <p:sldId id="2147308469" r:id="rId8"/>
    <p:sldId id="2147470295" r:id="rId9"/>
    <p:sldId id="2147308418" r:id="rId10"/>
    <p:sldId id="2147479211" r:id="rId11"/>
    <p:sldId id="331" r:id="rId12"/>
    <p:sldId id="356" r:id="rId13"/>
    <p:sldId id="2147307568" r:id="rId14"/>
    <p:sldId id="2147309200" r:id="rId15"/>
    <p:sldId id="258" r:id="rId16"/>
    <p:sldId id="2147309273" r:id="rId17"/>
    <p:sldId id="311" r:id="rId18"/>
    <p:sldId id="2147483595" r:id="rId19"/>
    <p:sldId id="214747920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svg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441FAD-3CF6-4751-8A74-3BA1C9711946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E2DD78D-D6AE-409C-840B-D8F9F30E5B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•Scale and Efficiency </a:t>
          </a:r>
        </a:p>
      </dgm:t>
    </dgm:pt>
    <dgm:pt modelId="{641D8A90-00E1-4245-9F4D-477032519F88}" type="parTrans" cxnId="{D1580102-004D-422B-8AFB-C6508C89D01D}">
      <dgm:prSet/>
      <dgm:spPr/>
      <dgm:t>
        <a:bodyPr/>
        <a:lstStyle/>
        <a:p>
          <a:endParaRPr lang="en-US" sz="1400"/>
        </a:p>
      </dgm:t>
    </dgm:pt>
    <dgm:pt modelId="{6766770A-1385-4E68-B0DF-6E919CCF9FD8}" type="sibTrans" cxnId="{D1580102-004D-422B-8AFB-C6508C89D01D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00B3D472-DA0F-4074-AE5D-347A472C39D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•Establish trends/best practices and predict behavior</a:t>
          </a:r>
        </a:p>
      </dgm:t>
    </dgm:pt>
    <dgm:pt modelId="{65C95DB1-28B8-419C-8755-C238C767FE06}" type="parTrans" cxnId="{B7A1469C-726A-43E1-BFAF-01DA988DDEEB}">
      <dgm:prSet/>
      <dgm:spPr/>
      <dgm:t>
        <a:bodyPr/>
        <a:lstStyle/>
        <a:p>
          <a:endParaRPr lang="en-US" sz="1400"/>
        </a:p>
      </dgm:t>
    </dgm:pt>
    <dgm:pt modelId="{3DE15F20-2963-45EF-817C-CC10B623F807}" type="sibTrans" cxnId="{B7A1469C-726A-43E1-BFAF-01DA988DDEEB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AC0942B0-C781-4FDA-A53F-77B060A8025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•Proactive vs Reactive</a:t>
          </a:r>
        </a:p>
      </dgm:t>
    </dgm:pt>
    <dgm:pt modelId="{097CEED5-AC9E-4ACE-86A1-B54E8765A7D4}" type="parTrans" cxnId="{5DF9406C-D19F-4A7E-BB26-0916CA71C38A}">
      <dgm:prSet/>
      <dgm:spPr/>
      <dgm:t>
        <a:bodyPr/>
        <a:lstStyle/>
        <a:p>
          <a:endParaRPr lang="en-US" sz="1400"/>
        </a:p>
      </dgm:t>
    </dgm:pt>
    <dgm:pt modelId="{414137BB-CDCB-4CB5-A76C-2E32A110689D}" type="sibTrans" cxnId="{5DF9406C-D19F-4A7E-BB26-0916CA71C38A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9F417F57-ADA6-469C-A307-2BD530EA80A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•Contract Health Scoring</a:t>
          </a:r>
        </a:p>
      </dgm:t>
    </dgm:pt>
    <dgm:pt modelId="{DA161D6C-09AE-4ED2-92BE-C4E4F07C0E0E}" type="parTrans" cxnId="{E2B0B6F8-9A26-4FBA-867D-49546DB32A97}">
      <dgm:prSet/>
      <dgm:spPr/>
      <dgm:t>
        <a:bodyPr/>
        <a:lstStyle/>
        <a:p>
          <a:endParaRPr lang="en-US" sz="1400"/>
        </a:p>
      </dgm:t>
    </dgm:pt>
    <dgm:pt modelId="{B39179F8-4B83-47FF-97F8-D017884B105F}" type="sibTrans" cxnId="{E2B0B6F8-9A26-4FBA-867D-49546DB32A97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171CCDDB-CA20-4B12-9969-D9BD919F7A9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•Real time visibility</a:t>
          </a:r>
        </a:p>
      </dgm:t>
    </dgm:pt>
    <dgm:pt modelId="{4953104B-F81F-44BC-BDB9-C83D5BEFE47F}" type="parTrans" cxnId="{294D6F36-EE87-4D5E-B4ED-D539114797B0}">
      <dgm:prSet/>
      <dgm:spPr/>
      <dgm:t>
        <a:bodyPr/>
        <a:lstStyle/>
        <a:p>
          <a:endParaRPr lang="en-US" sz="1400"/>
        </a:p>
      </dgm:t>
    </dgm:pt>
    <dgm:pt modelId="{C7BB1EFC-74D1-4813-8783-E491BB23B537}" type="sibTrans" cxnId="{294D6F36-EE87-4D5E-B4ED-D539114797B0}">
      <dgm:prSet/>
      <dgm:spPr/>
      <dgm:t>
        <a:bodyPr/>
        <a:lstStyle/>
        <a:p>
          <a:pPr>
            <a:lnSpc>
              <a:spcPct val="100000"/>
            </a:lnSpc>
          </a:pPr>
          <a:endParaRPr lang="en-US" sz="1400"/>
        </a:p>
      </dgm:t>
    </dgm:pt>
    <dgm:pt modelId="{3C7E64EF-2D10-49FF-A152-9A80C07C6D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/>
            <a:t>•Expansion &amp; Retention</a:t>
          </a:r>
        </a:p>
      </dgm:t>
    </dgm:pt>
    <dgm:pt modelId="{13BBCF2E-2CD7-49CF-AC16-21C8D4DDE6AB}" type="parTrans" cxnId="{CF9CA5C4-DF2F-4897-B0A0-61D27E332AB3}">
      <dgm:prSet/>
      <dgm:spPr/>
      <dgm:t>
        <a:bodyPr/>
        <a:lstStyle/>
        <a:p>
          <a:endParaRPr lang="en-US" sz="1400"/>
        </a:p>
      </dgm:t>
    </dgm:pt>
    <dgm:pt modelId="{986A2900-1971-4170-B44B-2BAE57FF91F4}" type="sibTrans" cxnId="{CF9CA5C4-DF2F-4897-B0A0-61D27E332AB3}">
      <dgm:prSet/>
      <dgm:spPr/>
      <dgm:t>
        <a:bodyPr/>
        <a:lstStyle/>
        <a:p>
          <a:endParaRPr lang="en-US" sz="1400"/>
        </a:p>
      </dgm:t>
    </dgm:pt>
    <dgm:pt modelId="{964E92B3-2D71-42C0-A8F2-75A5DBE35347}" type="pres">
      <dgm:prSet presAssocID="{98441FAD-3CF6-4751-8A74-3BA1C9711946}" presName="root" presStyleCnt="0">
        <dgm:presLayoutVars>
          <dgm:dir/>
          <dgm:resizeHandles val="exact"/>
        </dgm:presLayoutVars>
      </dgm:prSet>
      <dgm:spPr/>
    </dgm:pt>
    <dgm:pt modelId="{79724005-0CA3-4022-A4BA-163A6C841457}" type="pres">
      <dgm:prSet presAssocID="{98441FAD-3CF6-4751-8A74-3BA1C9711946}" presName="container" presStyleCnt="0">
        <dgm:presLayoutVars>
          <dgm:dir/>
          <dgm:resizeHandles val="exact"/>
        </dgm:presLayoutVars>
      </dgm:prSet>
      <dgm:spPr/>
    </dgm:pt>
    <dgm:pt modelId="{B4C047DF-96A2-4681-8FFD-4AA26A348CB6}" type="pres">
      <dgm:prSet presAssocID="{EE2DD78D-D6AE-409C-840B-D8F9F30E5B4E}" presName="compNode" presStyleCnt="0"/>
      <dgm:spPr/>
    </dgm:pt>
    <dgm:pt modelId="{E4265DEF-1C4B-43C3-93AC-65D260EEBA12}" type="pres">
      <dgm:prSet presAssocID="{EE2DD78D-D6AE-409C-840B-D8F9F30E5B4E}" presName="iconBgRect" presStyleLbl="bgShp" presStyleIdx="0" presStyleCnt="6"/>
      <dgm:spPr/>
    </dgm:pt>
    <dgm:pt modelId="{8590F4E9-B38F-47C1-A569-3635CA3E121C}" type="pres">
      <dgm:prSet presAssocID="{EE2DD78D-D6AE-409C-840B-D8F9F30E5B4E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C7B6CB59-9C55-4E4F-963C-167E83A860F4}" type="pres">
      <dgm:prSet presAssocID="{EE2DD78D-D6AE-409C-840B-D8F9F30E5B4E}" presName="spaceRect" presStyleCnt="0"/>
      <dgm:spPr/>
    </dgm:pt>
    <dgm:pt modelId="{DEFEF293-EBF2-45D7-B5BF-435A51EDE3DB}" type="pres">
      <dgm:prSet presAssocID="{EE2DD78D-D6AE-409C-840B-D8F9F30E5B4E}" presName="textRect" presStyleLbl="revTx" presStyleIdx="0" presStyleCnt="6">
        <dgm:presLayoutVars>
          <dgm:chMax val="1"/>
          <dgm:chPref val="1"/>
        </dgm:presLayoutVars>
      </dgm:prSet>
      <dgm:spPr/>
    </dgm:pt>
    <dgm:pt modelId="{B0B81674-59C7-4258-A412-722B3C6ED8A6}" type="pres">
      <dgm:prSet presAssocID="{6766770A-1385-4E68-B0DF-6E919CCF9FD8}" presName="sibTrans" presStyleLbl="sibTrans2D1" presStyleIdx="0" presStyleCnt="0"/>
      <dgm:spPr/>
    </dgm:pt>
    <dgm:pt modelId="{9B15040E-5B4A-4869-90BC-C67360DE83CA}" type="pres">
      <dgm:prSet presAssocID="{00B3D472-DA0F-4074-AE5D-347A472C39D8}" presName="compNode" presStyleCnt="0"/>
      <dgm:spPr/>
    </dgm:pt>
    <dgm:pt modelId="{10BB79B6-1C50-4494-95BA-FE6866915F9B}" type="pres">
      <dgm:prSet presAssocID="{00B3D472-DA0F-4074-AE5D-347A472C39D8}" presName="iconBgRect" presStyleLbl="bgShp" presStyleIdx="1" presStyleCnt="6"/>
      <dgm:spPr/>
    </dgm:pt>
    <dgm:pt modelId="{E4882B34-7F2A-4CF9-8147-E1A6794162BA}" type="pres">
      <dgm:prSet presAssocID="{00B3D472-DA0F-4074-AE5D-347A472C39D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DB694F6D-7955-4921-88C4-C20CD4E1B7BE}" type="pres">
      <dgm:prSet presAssocID="{00B3D472-DA0F-4074-AE5D-347A472C39D8}" presName="spaceRect" presStyleCnt="0"/>
      <dgm:spPr/>
    </dgm:pt>
    <dgm:pt modelId="{6EA4E4BC-6167-47CC-A555-B146689709BF}" type="pres">
      <dgm:prSet presAssocID="{00B3D472-DA0F-4074-AE5D-347A472C39D8}" presName="textRect" presStyleLbl="revTx" presStyleIdx="1" presStyleCnt="6">
        <dgm:presLayoutVars>
          <dgm:chMax val="1"/>
          <dgm:chPref val="1"/>
        </dgm:presLayoutVars>
      </dgm:prSet>
      <dgm:spPr/>
    </dgm:pt>
    <dgm:pt modelId="{D327BFFC-EDBE-423D-8F36-A27F2274A4C5}" type="pres">
      <dgm:prSet presAssocID="{3DE15F20-2963-45EF-817C-CC10B623F807}" presName="sibTrans" presStyleLbl="sibTrans2D1" presStyleIdx="0" presStyleCnt="0"/>
      <dgm:spPr/>
    </dgm:pt>
    <dgm:pt modelId="{FA9D556C-4A66-40AF-BCA5-D52BAB47BD42}" type="pres">
      <dgm:prSet presAssocID="{AC0942B0-C781-4FDA-A53F-77B060A80254}" presName="compNode" presStyleCnt="0"/>
      <dgm:spPr/>
    </dgm:pt>
    <dgm:pt modelId="{386EEF42-3B1B-4DB2-ABAA-77100DCA50B9}" type="pres">
      <dgm:prSet presAssocID="{AC0942B0-C781-4FDA-A53F-77B060A80254}" presName="iconBgRect" presStyleLbl="bgShp" presStyleIdx="2" presStyleCnt="6"/>
      <dgm:spPr/>
    </dgm:pt>
    <dgm:pt modelId="{96ABF50C-FC51-45F5-BC1E-65B16E703535}" type="pres">
      <dgm:prSet presAssocID="{AC0942B0-C781-4FDA-A53F-77B060A8025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 with solid fill"/>
        </a:ext>
      </dgm:extLst>
    </dgm:pt>
    <dgm:pt modelId="{682F09A9-F2CA-4255-9DAB-AF82A2ABD268}" type="pres">
      <dgm:prSet presAssocID="{AC0942B0-C781-4FDA-A53F-77B060A80254}" presName="spaceRect" presStyleCnt="0"/>
      <dgm:spPr/>
    </dgm:pt>
    <dgm:pt modelId="{EC60FA40-331E-45DE-ADCE-0F1181A9B77B}" type="pres">
      <dgm:prSet presAssocID="{AC0942B0-C781-4FDA-A53F-77B060A80254}" presName="textRect" presStyleLbl="revTx" presStyleIdx="2" presStyleCnt="6">
        <dgm:presLayoutVars>
          <dgm:chMax val="1"/>
          <dgm:chPref val="1"/>
        </dgm:presLayoutVars>
      </dgm:prSet>
      <dgm:spPr/>
    </dgm:pt>
    <dgm:pt modelId="{33733C01-6782-444C-8C67-B3E769948CF5}" type="pres">
      <dgm:prSet presAssocID="{414137BB-CDCB-4CB5-A76C-2E32A110689D}" presName="sibTrans" presStyleLbl="sibTrans2D1" presStyleIdx="0" presStyleCnt="0"/>
      <dgm:spPr/>
    </dgm:pt>
    <dgm:pt modelId="{972BBB0B-3AA0-4D27-B52D-86B872D675BC}" type="pres">
      <dgm:prSet presAssocID="{9F417F57-ADA6-469C-A307-2BD530EA80A5}" presName="compNode" presStyleCnt="0"/>
      <dgm:spPr/>
    </dgm:pt>
    <dgm:pt modelId="{4684D970-E085-4C55-959E-153274CBD8D1}" type="pres">
      <dgm:prSet presAssocID="{9F417F57-ADA6-469C-A307-2BD530EA80A5}" presName="iconBgRect" presStyleLbl="bgShp" presStyleIdx="3" presStyleCnt="6"/>
      <dgm:spPr/>
    </dgm:pt>
    <dgm:pt modelId="{CECB7AED-3C34-4CCD-A714-22DFD71C467E}" type="pres">
      <dgm:prSet presAssocID="{9F417F57-ADA6-469C-A307-2BD530EA80A5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Checked with solid fill"/>
        </a:ext>
      </dgm:extLst>
    </dgm:pt>
    <dgm:pt modelId="{8DE5094B-942E-4F57-9A57-544F3C80E04B}" type="pres">
      <dgm:prSet presAssocID="{9F417F57-ADA6-469C-A307-2BD530EA80A5}" presName="spaceRect" presStyleCnt="0"/>
      <dgm:spPr/>
    </dgm:pt>
    <dgm:pt modelId="{5347206E-A22A-42CE-8A53-7EA6B5318032}" type="pres">
      <dgm:prSet presAssocID="{9F417F57-ADA6-469C-A307-2BD530EA80A5}" presName="textRect" presStyleLbl="revTx" presStyleIdx="3" presStyleCnt="6">
        <dgm:presLayoutVars>
          <dgm:chMax val="1"/>
          <dgm:chPref val="1"/>
        </dgm:presLayoutVars>
      </dgm:prSet>
      <dgm:spPr/>
    </dgm:pt>
    <dgm:pt modelId="{D4903048-6AFC-4364-85E1-F14EA52DA266}" type="pres">
      <dgm:prSet presAssocID="{B39179F8-4B83-47FF-97F8-D017884B105F}" presName="sibTrans" presStyleLbl="sibTrans2D1" presStyleIdx="0" presStyleCnt="0"/>
      <dgm:spPr/>
    </dgm:pt>
    <dgm:pt modelId="{F49470BF-6CCC-4440-9EFB-D7E14919B6CE}" type="pres">
      <dgm:prSet presAssocID="{171CCDDB-CA20-4B12-9969-D9BD919F7A90}" presName="compNode" presStyleCnt="0"/>
      <dgm:spPr/>
    </dgm:pt>
    <dgm:pt modelId="{217E3611-3858-4B21-8BD0-3AEF241ED67A}" type="pres">
      <dgm:prSet presAssocID="{171CCDDB-CA20-4B12-9969-D9BD919F7A90}" presName="iconBgRect" presStyleLbl="bgShp" presStyleIdx="4" presStyleCnt="6"/>
      <dgm:spPr/>
    </dgm:pt>
    <dgm:pt modelId="{31015E81-02BA-4263-9B5C-42D7135AA6B9}" type="pres">
      <dgm:prSet presAssocID="{171CCDDB-CA20-4B12-9969-D9BD919F7A9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8FC0829E-EB27-4FD0-A284-6871A5E0C306}" type="pres">
      <dgm:prSet presAssocID="{171CCDDB-CA20-4B12-9969-D9BD919F7A90}" presName="spaceRect" presStyleCnt="0"/>
      <dgm:spPr/>
    </dgm:pt>
    <dgm:pt modelId="{E170541A-D9B4-4DFB-86E9-8670F22E6BDB}" type="pres">
      <dgm:prSet presAssocID="{171CCDDB-CA20-4B12-9969-D9BD919F7A90}" presName="textRect" presStyleLbl="revTx" presStyleIdx="4" presStyleCnt="6">
        <dgm:presLayoutVars>
          <dgm:chMax val="1"/>
          <dgm:chPref val="1"/>
        </dgm:presLayoutVars>
      </dgm:prSet>
      <dgm:spPr/>
    </dgm:pt>
    <dgm:pt modelId="{6F56E34F-7DD6-482C-82F5-0215556DA4B9}" type="pres">
      <dgm:prSet presAssocID="{C7BB1EFC-74D1-4813-8783-E491BB23B537}" presName="sibTrans" presStyleLbl="sibTrans2D1" presStyleIdx="0" presStyleCnt="0"/>
      <dgm:spPr/>
    </dgm:pt>
    <dgm:pt modelId="{3D4ADC1A-F29D-41F8-BB25-A23329B5E7B9}" type="pres">
      <dgm:prSet presAssocID="{3C7E64EF-2D10-49FF-A152-9A80C07C6D45}" presName="compNode" presStyleCnt="0"/>
      <dgm:spPr/>
    </dgm:pt>
    <dgm:pt modelId="{9E338952-BF41-4464-BAA3-D6C1D362472E}" type="pres">
      <dgm:prSet presAssocID="{3C7E64EF-2D10-49FF-A152-9A80C07C6D45}" presName="iconBgRect" presStyleLbl="bgShp" presStyleIdx="5" presStyleCnt="6"/>
      <dgm:spPr/>
    </dgm:pt>
    <dgm:pt modelId="{7B32068A-505C-47E2-8B6D-A4698132D566}" type="pres">
      <dgm:prSet presAssocID="{3C7E64EF-2D10-49FF-A152-9A80C07C6D45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iness Growth"/>
        </a:ext>
      </dgm:extLst>
    </dgm:pt>
    <dgm:pt modelId="{B771E3B4-3AD7-4DCB-B80D-23EFC592E60C}" type="pres">
      <dgm:prSet presAssocID="{3C7E64EF-2D10-49FF-A152-9A80C07C6D45}" presName="spaceRect" presStyleCnt="0"/>
      <dgm:spPr/>
    </dgm:pt>
    <dgm:pt modelId="{90290EF2-ED69-4BC7-A4CF-3E45DD7B4CF9}" type="pres">
      <dgm:prSet presAssocID="{3C7E64EF-2D10-49FF-A152-9A80C07C6D45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D1580102-004D-422B-8AFB-C6508C89D01D}" srcId="{98441FAD-3CF6-4751-8A74-3BA1C9711946}" destId="{EE2DD78D-D6AE-409C-840B-D8F9F30E5B4E}" srcOrd="0" destOrd="0" parTransId="{641D8A90-00E1-4245-9F4D-477032519F88}" sibTransId="{6766770A-1385-4E68-B0DF-6E919CCF9FD8}"/>
    <dgm:cxn modelId="{16D60209-6885-407F-B3A9-BEE1E91D1A41}" type="presOf" srcId="{3DE15F20-2963-45EF-817C-CC10B623F807}" destId="{D327BFFC-EDBE-423D-8F36-A27F2274A4C5}" srcOrd="0" destOrd="0" presId="urn:microsoft.com/office/officeart/2018/2/layout/IconCircleList"/>
    <dgm:cxn modelId="{AEED9B14-2FF3-4029-B3DF-5CD462FEC249}" type="presOf" srcId="{B39179F8-4B83-47FF-97F8-D017884B105F}" destId="{D4903048-6AFC-4364-85E1-F14EA52DA266}" srcOrd="0" destOrd="0" presId="urn:microsoft.com/office/officeart/2018/2/layout/IconCircleList"/>
    <dgm:cxn modelId="{BFA5C324-4132-45D0-A264-D1B4E71B12C1}" type="presOf" srcId="{6766770A-1385-4E68-B0DF-6E919CCF9FD8}" destId="{B0B81674-59C7-4258-A412-722B3C6ED8A6}" srcOrd="0" destOrd="0" presId="urn:microsoft.com/office/officeart/2018/2/layout/IconCircleList"/>
    <dgm:cxn modelId="{3BF6DA2A-B717-451E-BC40-16CE06573475}" type="presOf" srcId="{9F417F57-ADA6-469C-A307-2BD530EA80A5}" destId="{5347206E-A22A-42CE-8A53-7EA6B5318032}" srcOrd="0" destOrd="0" presId="urn:microsoft.com/office/officeart/2018/2/layout/IconCircleList"/>
    <dgm:cxn modelId="{7F09AF2F-4313-4090-9919-3DA4EAA9AD66}" type="presOf" srcId="{414137BB-CDCB-4CB5-A76C-2E32A110689D}" destId="{33733C01-6782-444C-8C67-B3E769948CF5}" srcOrd="0" destOrd="0" presId="urn:microsoft.com/office/officeart/2018/2/layout/IconCircleList"/>
    <dgm:cxn modelId="{294D6F36-EE87-4D5E-B4ED-D539114797B0}" srcId="{98441FAD-3CF6-4751-8A74-3BA1C9711946}" destId="{171CCDDB-CA20-4B12-9969-D9BD919F7A90}" srcOrd="4" destOrd="0" parTransId="{4953104B-F81F-44BC-BDB9-C83D5BEFE47F}" sibTransId="{C7BB1EFC-74D1-4813-8783-E491BB23B537}"/>
    <dgm:cxn modelId="{5DF9406C-D19F-4A7E-BB26-0916CA71C38A}" srcId="{98441FAD-3CF6-4751-8A74-3BA1C9711946}" destId="{AC0942B0-C781-4FDA-A53F-77B060A80254}" srcOrd="2" destOrd="0" parTransId="{097CEED5-AC9E-4ACE-86A1-B54E8765A7D4}" sibTransId="{414137BB-CDCB-4CB5-A76C-2E32A110689D}"/>
    <dgm:cxn modelId="{762FF26F-26B4-420C-8AA4-D7C337826EE5}" type="presOf" srcId="{98441FAD-3CF6-4751-8A74-3BA1C9711946}" destId="{964E92B3-2D71-42C0-A8F2-75A5DBE35347}" srcOrd="0" destOrd="0" presId="urn:microsoft.com/office/officeart/2018/2/layout/IconCircleList"/>
    <dgm:cxn modelId="{AFE46781-E810-4A3A-8DDC-08D8BF06A41C}" type="presOf" srcId="{EE2DD78D-D6AE-409C-840B-D8F9F30E5B4E}" destId="{DEFEF293-EBF2-45D7-B5BF-435A51EDE3DB}" srcOrd="0" destOrd="0" presId="urn:microsoft.com/office/officeart/2018/2/layout/IconCircleList"/>
    <dgm:cxn modelId="{B7A1469C-726A-43E1-BFAF-01DA988DDEEB}" srcId="{98441FAD-3CF6-4751-8A74-3BA1C9711946}" destId="{00B3D472-DA0F-4074-AE5D-347A472C39D8}" srcOrd="1" destOrd="0" parTransId="{65C95DB1-28B8-419C-8755-C238C767FE06}" sibTransId="{3DE15F20-2963-45EF-817C-CC10B623F807}"/>
    <dgm:cxn modelId="{456D729D-7D03-4BF9-9F50-6A8770A6B6D6}" type="presOf" srcId="{AC0942B0-C781-4FDA-A53F-77B060A80254}" destId="{EC60FA40-331E-45DE-ADCE-0F1181A9B77B}" srcOrd="0" destOrd="0" presId="urn:microsoft.com/office/officeart/2018/2/layout/IconCircleList"/>
    <dgm:cxn modelId="{E07DCCB4-7E4E-426B-B0DD-392A21FBD49B}" type="presOf" srcId="{3C7E64EF-2D10-49FF-A152-9A80C07C6D45}" destId="{90290EF2-ED69-4BC7-A4CF-3E45DD7B4CF9}" srcOrd="0" destOrd="0" presId="urn:microsoft.com/office/officeart/2018/2/layout/IconCircleList"/>
    <dgm:cxn modelId="{CF9CA5C4-DF2F-4897-B0A0-61D27E332AB3}" srcId="{98441FAD-3CF6-4751-8A74-3BA1C9711946}" destId="{3C7E64EF-2D10-49FF-A152-9A80C07C6D45}" srcOrd="5" destOrd="0" parTransId="{13BBCF2E-2CD7-49CF-AC16-21C8D4DDE6AB}" sibTransId="{986A2900-1971-4170-B44B-2BAE57FF91F4}"/>
    <dgm:cxn modelId="{28D6ABCB-39C4-4ACC-8EE6-8C134FE29EFD}" type="presOf" srcId="{00B3D472-DA0F-4074-AE5D-347A472C39D8}" destId="{6EA4E4BC-6167-47CC-A555-B146689709BF}" srcOrd="0" destOrd="0" presId="urn:microsoft.com/office/officeart/2018/2/layout/IconCircleList"/>
    <dgm:cxn modelId="{32BB03DE-A4C7-4EA7-B163-3C32A12242D1}" type="presOf" srcId="{171CCDDB-CA20-4B12-9969-D9BD919F7A90}" destId="{E170541A-D9B4-4DFB-86E9-8670F22E6BDB}" srcOrd="0" destOrd="0" presId="urn:microsoft.com/office/officeart/2018/2/layout/IconCircleList"/>
    <dgm:cxn modelId="{67A37EF3-B0B3-4C9B-BE1A-7673C66627C1}" type="presOf" srcId="{C7BB1EFC-74D1-4813-8783-E491BB23B537}" destId="{6F56E34F-7DD6-482C-82F5-0215556DA4B9}" srcOrd="0" destOrd="0" presId="urn:microsoft.com/office/officeart/2018/2/layout/IconCircleList"/>
    <dgm:cxn modelId="{E2B0B6F8-9A26-4FBA-867D-49546DB32A97}" srcId="{98441FAD-3CF6-4751-8A74-3BA1C9711946}" destId="{9F417F57-ADA6-469C-A307-2BD530EA80A5}" srcOrd="3" destOrd="0" parTransId="{DA161D6C-09AE-4ED2-92BE-C4E4F07C0E0E}" sibTransId="{B39179F8-4B83-47FF-97F8-D017884B105F}"/>
    <dgm:cxn modelId="{9C166A54-DE3C-4C2D-8BFB-5020101E143C}" type="presParOf" srcId="{964E92B3-2D71-42C0-A8F2-75A5DBE35347}" destId="{79724005-0CA3-4022-A4BA-163A6C841457}" srcOrd="0" destOrd="0" presId="urn:microsoft.com/office/officeart/2018/2/layout/IconCircleList"/>
    <dgm:cxn modelId="{8647C0E7-56E9-4DA7-AC3A-E50B559ECE17}" type="presParOf" srcId="{79724005-0CA3-4022-A4BA-163A6C841457}" destId="{B4C047DF-96A2-4681-8FFD-4AA26A348CB6}" srcOrd="0" destOrd="0" presId="urn:microsoft.com/office/officeart/2018/2/layout/IconCircleList"/>
    <dgm:cxn modelId="{3BB9992E-0672-4E90-9B89-28882F5E7CB5}" type="presParOf" srcId="{B4C047DF-96A2-4681-8FFD-4AA26A348CB6}" destId="{E4265DEF-1C4B-43C3-93AC-65D260EEBA12}" srcOrd="0" destOrd="0" presId="urn:microsoft.com/office/officeart/2018/2/layout/IconCircleList"/>
    <dgm:cxn modelId="{DCB18761-4DCE-43FC-AF70-53AA4AE5D370}" type="presParOf" srcId="{B4C047DF-96A2-4681-8FFD-4AA26A348CB6}" destId="{8590F4E9-B38F-47C1-A569-3635CA3E121C}" srcOrd="1" destOrd="0" presId="urn:microsoft.com/office/officeart/2018/2/layout/IconCircleList"/>
    <dgm:cxn modelId="{157DFA12-1502-423D-9287-47BA91FC4182}" type="presParOf" srcId="{B4C047DF-96A2-4681-8FFD-4AA26A348CB6}" destId="{C7B6CB59-9C55-4E4F-963C-167E83A860F4}" srcOrd="2" destOrd="0" presId="urn:microsoft.com/office/officeart/2018/2/layout/IconCircleList"/>
    <dgm:cxn modelId="{AA525198-9E03-4A46-8799-9D32EA40E6D2}" type="presParOf" srcId="{B4C047DF-96A2-4681-8FFD-4AA26A348CB6}" destId="{DEFEF293-EBF2-45D7-B5BF-435A51EDE3DB}" srcOrd="3" destOrd="0" presId="urn:microsoft.com/office/officeart/2018/2/layout/IconCircleList"/>
    <dgm:cxn modelId="{31B41A33-60F8-4661-A21B-6767AA72200A}" type="presParOf" srcId="{79724005-0CA3-4022-A4BA-163A6C841457}" destId="{B0B81674-59C7-4258-A412-722B3C6ED8A6}" srcOrd="1" destOrd="0" presId="urn:microsoft.com/office/officeart/2018/2/layout/IconCircleList"/>
    <dgm:cxn modelId="{BE24072F-8925-4994-8B47-532101122A36}" type="presParOf" srcId="{79724005-0CA3-4022-A4BA-163A6C841457}" destId="{9B15040E-5B4A-4869-90BC-C67360DE83CA}" srcOrd="2" destOrd="0" presId="urn:microsoft.com/office/officeart/2018/2/layout/IconCircleList"/>
    <dgm:cxn modelId="{E3C95B31-9540-4B3B-B63D-EEDA7A7920DF}" type="presParOf" srcId="{9B15040E-5B4A-4869-90BC-C67360DE83CA}" destId="{10BB79B6-1C50-4494-95BA-FE6866915F9B}" srcOrd="0" destOrd="0" presId="urn:microsoft.com/office/officeart/2018/2/layout/IconCircleList"/>
    <dgm:cxn modelId="{86A6C22E-90E7-4E74-A29A-5CC1BBA06517}" type="presParOf" srcId="{9B15040E-5B4A-4869-90BC-C67360DE83CA}" destId="{E4882B34-7F2A-4CF9-8147-E1A6794162BA}" srcOrd="1" destOrd="0" presId="urn:microsoft.com/office/officeart/2018/2/layout/IconCircleList"/>
    <dgm:cxn modelId="{70D0500C-E160-406D-9C87-EF088B90C209}" type="presParOf" srcId="{9B15040E-5B4A-4869-90BC-C67360DE83CA}" destId="{DB694F6D-7955-4921-88C4-C20CD4E1B7BE}" srcOrd="2" destOrd="0" presId="urn:microsoft.com/office/officeart/2018/2/layout/IconCircleList"/>
    <dgm:cxn modelId="{19192C02-7F6F-49F9-81C3-AAF63DDDEDBA}" type="presParOf" srcId="{9B15040E-5B4A-4869-90BC-C67360DE83CA}" destId="{6EA4E4BC-6167-47CC-A555-B146689709BF}" srcOrd="3" destOrd="0" presId="urn:microsoft.com/office/officeart/2018/2/layout/IconCircleList"/>
    <dgm:cxn modelId="{916E0C25-8742-4697-BB07-965F0002EEF5}" type="presParOf" srcId="{79724005-0CA3-4022-A4BA-163A6C841457}" destId="{D327BFFC-EDBE-423D-8F36-A27F2274A4C5}" srcOrd="3" destOrd="0" presId="urn:microsoft.com/office/officeart/2018/2/layout/IconCircleList"/>
    <dgm:cxn modelId="{8532EAB0-735B-4CCF-9BB1-0BF710CD48E7}" type="presParOf" srcId="{79724005-0CA3-4022-A4BA-163A6C841457}" destId="{FA9D556C-4A66-40AF-BCA5-D52BAB47BD42}" srcOrd="4" destOrd="0" presId="urn:microsoft.com/office/officeart/2018/2/layout/IconCircleList"/>
    <dgm:cxn modelId="{D962E8F6-2CBE-415F-B788-8B28A4534CEB}" type="presParOf" srcId="{FA9D556C-4A66-40AF-BCA5-D52BAB47BD42}" destId="{386EEF42-3B1B-4DB2-ABAA-77100DCA50B9}" srcOrd="0" destOrd="0" presId="urn:microsoft.com/office/officeart/2018/2/layout/IconCircleList"/>
    <dgm:cxn modelId="{348E048A-881C-4F79-B491-6A16E26CCB15}" type="presParOf" srcId="{FA9D556C-4A66-40AF-BCA5-D52BAB47BD42}" destId="{96ABF50C-FC51-45F5-BC1E-65B16E703535}" srcOrd="1" destOrd="0" presId="urn:microsoft.com/office/officeart/2018/2/layout/IconCircleList"/>
    <dgm:cxn modelId="{96EFEA5D-FC86-4881-8757-6D1BE2EBC8A2}" type="presParOf" srcId="{FA9D556C-4A66-40AF-BCA5-D52BAB47BD42}" destId="{682F09A9-F2CA-4255-9DAB-AF82A2ABD268}" srcOrd="2" destOrd="0" presId="urn:microsoft.com/office/officeart/2018/2/layout/IconCircleList"/>
    <dgm:cxn modelId="{9D90231D-CDA0-4C16-BFE4-D03EE9DBC89E}" type="presParOf" srcId="{FA9D556C-4A66-40AF-BCA5-D52BAB47BD42}" destId="{EC60FA40-331E-45DE-ADCE-0F1181A9B77B}" srcOrd="3" destOrd="0" presId="urn:microsoft.com/office/officeart/2018/2/layout/IconCircleList"/>
    <dgm:cxn modelId="{2A676B6B-BD68-4751-B17E-490DCE299790}" type="presParOf" srcId="{79724005-0CA3-4022-A4BA-163A6C841457}" destId="{33733C01-6782-444C-8C67-B3E769948CF5}" srcOrd="5" destOrd="0" presId="urn:microsoft.com/office/officeart/2018/2/layout/IconCircleList"/>
    <dgm:cxn modelId="{EB1ADE48-452F-443F-B492-465F95CA3004}" type="presParOf" srcId="{79724005-0CA3-4022-A4BA-163A6C841457}" destId="{972BBB0B-3AA0-4D27-B52D-86B872D675BC}" srcOrd="6" destOrd="0" presId="urn:microsoft.com/office/officeart/2018/2/layout/IconCircleList"/>
    <dgm:cxn modelId="{63233634-5AD2-4FA2-BFA8-FE55D190848D}" type="presParOf" srcId="{972BBB0B-3AA0-4D27-B52D-86B872D675BC}" destId="{4684D970-E085-4C55-959E-153274CBD8D1}" srcOrd="0" destOrd="0" presId="urn:microsoft.com/office/officeart/2018/2/layout/IconCircleList"/>
    <dgm:cxn modelId="{2A13BB9F-F5F0-474C-AD2F-87E6DF3DE047}" type="presParOf" srcId="{972BBB0B-3AA0-4D27-B52D-86B872D675BC}" destId="{CECB7AED-3C34-4CCD-A714-22DFD71C467E}" srcOrd="1" destOrd="0" presId="urn:microsoft.com/office/officeart/2018/2/layout/IconCircleList"/>
    <dgm:cxn modelId="{AB518085-80CC-46FD-BF7C-B979EA08958E}" type="presParOf" srcId="{972BBB0B-3AA0-4D27-B52D-86B872D675BC}" destId="{8DE5094B-942E-4F57-9A57-544F3C80E04B}" srcOrd="2" destOrd="0" presId="urn:microsoft.com/office/officeart/2018/2/layout/IconCircleList"/>
    <dgm:cxn modelId="{6C6E21CA-0730-4422-A3E1-19FEBBD6AEC5}" type="presParOf" srcId="{972BBB0B-3AA0-4D27-B52D-86B872D675BC}" destId="{5347206E-A22A-42CE-8A53-7EA6B5318032}" srcOrd="3" destOrd="0" presId="urn:microsoft.com/office/officeart/2018/2/layout/IconCircleList"/>
    <dgm:cxn modelId="{EF6CBBC5-3EDF-48B2-9CBB-6A946647FD06}" type="presParOf" srcId="{79724005-0CA3-4022-A4BA-163A6C841457}" destId="{D4903048-6AFC-4364-85E1-F14EA52DA266}" srcOrd="7" destOrd="0" presId="urn:microsoft.com/office/officeart/2018/2/layout/IconCircleList"/>
    <dgm:cxn modelId="{F735E7D1-F128-4D7B-A440-A62FBB59CD1F}" type="presParOf" srcId="{79724005-0CA3-4022-A4BA-163A6C841457}" destId="{F49470BF-6CCC-4440-9EFB-D7E14919B6CE}" srcOrd="8" destOrd="0" presId="urn:microsoft.com/office/officeart/2018/2/layout/IconCircleList"/>
    <dgm:cxn modelId="{D60FAA81-356C-4201-8AA8-B146E474D429}" type="presParOf" srcId="{F49470BF-6CCC-4440-9EFB-D7E14919B6CE}" destId="{217E3611-3858-4B21-8BD0-3AEF241ED67A}" srcOrd="0" destOrd="0" presId="urn:microsoft.com/office/officeart/2018/2/layout/IconCircleList"/>
    <dgm:cxn modelId="{617AC8F7-163B-45A5-BB80-C19D5243CAEC}" type="presParOf" srcId="{F49470BF-6CCC-4440-9EFB-D7E14919B6CE}" destId="{31015E81-02BA-4263-9B5C-42D7135AA6B9}" srcOrd="1" destOrd="0" presId="urn:microsoft.com/office/officeart/2018/2/layout/IconCircleList"/>
    <dgm:cxn modelId="{CAFED8E7-7E9E-4ADE-83DA-41210FCF805B}" type="presParOf" srcId="{F49470BF-6CCC-4440-9EFB-D7E14919B6CE}" destId="{8FC0829E-EB27-4FD0-A284-6871A5E0C306}" srcOrd="2" destOrd="0" presId="urn:microsoft.com/office/officeart/2018/2/layout/IconCircleList"/>
    <dgm:cxn modelId="{3D8FA89F-6850-491F-9D9E-4219BB0384B3}" type="presParOf" srcId="{F49470BF-6CCC-4440-9EFB-D7E14919B6CE}" destId="{E170541A-D9B4-4DFB-86E9-8670F22E6BDB}" srcOrd="3" destOrd="0" presId="urn:microsoft.com/office/officeart/2018/2/layout/IconCircleList"/>
    <dgm:cxn modelId="{13A47CD8-30E9-4FD4-984F-7223268F902D}" type="presParOf" srcId="{79724005-0CA3-4022-A4BA-163A6C841457}" destId="{6F56E34F-7DD6-482C-82F5-0215556DA4B9}" srcOrd="9" destOrd="0" presId="urn:microsoft.com/office/officeart/2018/2/layout/IconCircleList"/>
    <dgm:cxn modelId="{B2FEB037-FCA5-497D-89A7-F0F1A5FC3DDE}" type="presParOf" srcId="{79724005-0CA3-4022-A4BA-163A6C841457}" destId="{3D4ADC1A-F29D-41F8-BB25-A23329B5E7B9}" srcOrd="10" destOrd="0" presId="urn:microsoft.com/office/officeart/2018/2/layout/IconCircleList"/>
    <dgm:cxn modelId="{8DD2212E-178D-41EB-854C-42C72A816B31}" type="presParOf" srcId="{3D4ADC1A-F29D-41F8-BB25-A23329B5E7B9}" destId="{9E338952-BF41-4464-BAA3-D6C1D362472E}" srcOrd="0" destOrd="0" presId="urn:microsoft.com/office/officeart/2018/2/layout/IconCircleList"/>
    <dgm:cxn modelId="{71F3B454-9E23-4932-A0B1-0DF2BFE0186C}" type="presParOf" srcId="{3D4ADC1A-F29D-41F8-BB25-A23329B5E7B9}" destId="{7B32068A-505C-47E2-8B6D-A4698132D566}" srcOrd="1" destOrd="0" presId="urn:microsoft.com/office/officeart/2018/2/layout/IconCircleList"/>
    <dgm:cxn modelId="{64E55DF8-3C36-4D79-AF79-B24B146EE905}" type="presParOf" srcId="{3D4ADC1A-F29D-41F8-BB25-A23329B5E7B9}" destId="{B771E3B4-3AD7-4DCB-B80D-23EFC592E60C}" srcOrd="2" destOrd="0" presId="urn:microsoft.com/office/officeart/2018/2/layout/IconCircleList"/>
    <dgm:cxn modelId="{822AC86F-4EC5-41D7-AA48-AF50B08769D7}" type="presParOf" srcId="{3D4ADC1A-F29D-41F8-BB25-A23329B5E7B9}" destId="{90290EF2-ED69-4BC7-A4CF-3E45DD7B4CF9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65DEF-1C4B-43C3-93AC-65D260EEBA12}">
      <dsp:nvSpPr>
        <dsp:cNvPr id="0" name=""/>
        <dsp:cNvSpPr/>
      </dsp:nvSpPr>
      <dsp:spPr>
        <a:xfrm>
          <a:off x="87379" y="474971"/>
          <a:ext cx="727703" cy="7277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0F4E9-B38F-47C1-A569-3635CA3E121C}">
      <dsp:nvSpPr>
        <dsp:cNvPr id="0" name=""/>
        <dsp:cNvSpPr/>
      </dsp:nvSpPr>
      <dsp:spPr>
        <a:xfrm>
          <a:off x="240197" y="627789"/>
          <a:ext cx="422067" cy="4220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EF293-EBF2-45D7-B5BF-435A51EDE3DB}">
      <dsp:nvSpPr>
        <dsp:cNvPr id="0" name=""/>
        <dsp:cNvSpPr/>
      </dsp:nvSpPr>
      <dsp:spPr>
        <a:xfrm>
          <a:off x="971018" y="474971"/>
          <a:ext cx="1715300" cy="727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•Scale and Efficiency </a:t>
          </a:r>
        </a:p>
      </dsp:txBody>
      <dsp:txXfrm>
        <a:off x="971018" y="474971"/>
        <a:ext cx="1715300" cy="727703"/>
      </dsp:txXfrm>
    </dsp:sp>
    <dsp:sp modelId="{10BB79B6-1C50-4494-95BA-FE6866915F9B}">
      <dsp:nvSpPr>
        <dsp:cNvPr id="0" name=""/>
        <dsp:cNvSpPr/>
      </dsp:nvSpPr>
      <dsp:spPr>
        <a:xfrm>
          <a:off x="2985197" y="474971"/>
          <a:ext cx="727703" cy="7277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82B34-7F2A-4CF9-8147-E1A6794162BA}">
      <dsp:nvSpPr>
        <dsp:cNvPr id="0" name=""/>
        <dsp:cNvSpPr/>
      </dsp:nvSpPr>
      <dsp:spPr>
        <a:xfrm>
          <a:off x="3138014" y="627789"/>
          <a:ext cx="422067" cy="4220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4E4BC-6167-47CC-A555-B146689709BF}">
      <dsp:nvSpPr>
        <dsp:cNvPr id="0" name=""/>
        <dsp:cNvSpPr/>
      </dsp:nvSpPr>
      <dsp:spPr>
        <a:xfrm>
          <a:off x="3868836" y="474971"/>
          <a:ext cx="1715300" cy="727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•Establish trends/best practices and predict behavior</a:t>
          </a:r>
        </a:p>
      </dsp:txBody>
      <dsp:txXfrm>
        <a:off x="3868836" y="474971"/>
        <a:ext cx="1715300" cy="727703"/>
      </dsp:txXfrm>
    </dsp:sp>
    <dsp:sp modelId="{386EEF42-3B1B-4DB2-ABAA-77100DCA50B9}">
      <dsp:nvSpPr>
        <dsp:cNvPr id="0" name=""/>
        <dsp:cNvSpPr/>
      </dsp:nvSpPr>
      <dsp:spPr>
        <a:xfrm>
          <a:off x="87379" y="2009673"/>
          <a:ext cx="727703" cy="7277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ABF50C-FC51-45F5-BC1E-65B16E703535}">
      <dsp:nvSpPr>
        <dsp:cNvPr id="0" name=""/>
        <dsp:cNvSpPr/>
      </dsp:nvSpPr>
      <dsp:spPr>
        <a:xfrm>
          <a:off x="240197" y="2162491"/>
          <a:ext cx="422067" cy="4220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0FA40-331E-45DE-ADCE-0F1181A9B77B}">
      <dsp:nvSpPr>
        <dsp:cNvPr id="0" name=""/>
        <dsp:cNvSpPr/>
      </dsp:nvSpPr>
      <dsp:spPr>
        <a:xfrm>
          <a:off x="971018" y="2009673"/>
          <a:ext cx="1715300" cy="727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•Proactive vs Reactive</a:t>
          </a:r>
        </a:p>
      </dsp:txBody>
      <dsp:txXfrm>
        <a:off x="971018" y="2009673"/>
        <a:ext cx="1715300" cy="727703"/>
      </dsp:txXfrm>
    </dsp:sp>
    <dsp:sp modelId="{4684D970-E085-4C55-959E-153274CBD8D1}">
      <dsp:nvSpPr>
        <dsp:cNvPr id="0" name=""/>
        <dsp:cNvSpPr/>
      </dsp:nvSpPr>
      <dsp:spPr>
        <a:xfrm>
          <a:off x="2985197" y="2009673"/>
          <a:ext cx="727703" cy="72770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B7AED-3C34-4CCD-A714-22DFD71C467E}">
      <dsp:nvSpPr>
        <dsp:cNvPr id="0" name=""/>
        <dsp:cNvSpPr/>
      </dsp:nvSpPr>
      <dsp:spPr>
        <a:xfrm>
          <a:off x="3138014" y="2162491"/>
          <a:ext cx="422067" cy="4220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7206E-A22A-42CE-8A53-7EA6B5318032}">
      <dsp:nvSpPr>
        <dsp:cNvPr id="0" name=""/>
        <dsp:cNvSpPr/>
      </dsp:nvSpPr>
      <dsp:spPr>
        <a:xfrm>
          <a:off x="3868836" y="2009673"/>
          <a:ext cx="1715300" cy="727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•Contract Health Scoring</a:t>
          </a:r>
        </a:p>
      </dsp:txBody>
      <dsp:txXfrm>
        <a:off x="3868836" y="2009673"/>
        <a:ext cx="1715300" cy="727703"/>
      </dsp:txXfrm>
    </dsp:sp>
    <dsp:sp modelId="{217E3611-3858-4B21-8BD0-3AEF241ED67A}">
      <dsp:nvSpPr>
        <dsp:cNvPr id="0" name=""/>
        <dsp:cNvSpPr/>
      </dsp:nvSpPr>
      <dsp:spPr>
        <a:xfrm>
          <a:off x="87379" y="3544375"/>
          <a:ext cx="727703" cy="7277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15E81-02BA-4263-9B5C-42D7135AA6B9}">
      <dsp:nvSpPr>
        <dsp:cNvPr id="0" name=""/>
        <dsp:cNvSpPr/>
      </dsp:nvSpPr>
      <dsp:spPr>
        <a:xfrm>
          <a:off x="240197" y="3697192"/>
          <a:ext cx="422067" cy="4220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0541A-D9B4-4DFB-86E9-8670F22E6BDB}">
      <dsp:nvSpPr>
        <dsp:cNvPr id="0" name=""/>
        <dsp:cNvSpPr/>
      </dsp:nvSpPr>
      <dsp:spPr>
        <a:xfrm>
          <a:off x="971018" y="3544375"/>
          <a:ext cx="1715300" cy="727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•Real time visibility</a:t>
          </a:r>
        </a:p>
      </dsp:txBody>
      <dsp:txXfrm>
        <a:off x="971018" y="3544375"/>
        <a:ext cx="1715300" cy="727703"/>
      </dsp:txXfrm>
    </dsp:sp>
    <dsp:sp modelId="{9E338952-BF41-4464-BAA3-D6C1D362472E}">
      <dsp:nvSpPr>
        <dsp:cNvPr id="0" name=""/>
        <dsp:cNvSpPr/>
      </dsp:nvSpPr>
      <dsp:spPr>
        <a:xfrm>
          <a:off x="2985197" y="3544375"/>
          <a:ext cx="727703" cy="7277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2068A-505C-47E2-8B6D-A4698132D566}">
      <dsp:nvSpPr>
        <dsp:cNvPr id="0" name=""/>
        <dsp:cNvSpPr/>
      </dsp:nvSpPr>
      <dsp:spPr>
        <a:xfrm>
          <a:off x="3138014" y="3697192"/>
          <a:ext cx="422067" cy="4220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90EF2-ED69-4BC7-A4CF-3E45DD7B4CF9}">
      <dsp:nvSpPr>
        <dsp:cNvPr id="0" name=""/>
        <dsp:cNvSpPr/>
      </dsp:nvSpPr>
      <dsp:spPr>
        <a:xfrm>
          <a:off x="3868836" y="3544375"/>
          <a:ext cx="1715300" cy="7277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•Expansion &amp; Retention</a:t>
          </a:r>
        </a:p>
      </dsp:txBody>
      <dsp:txXfrm>
        <a:off x="3868836" y="3544375"/>
        <a:ext cx="1715300" cy="727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0C00D-ABCD-B046-B627-D6B26F1477FD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55910-B7CD-0540-9153-9DBCBCD58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340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What is the WWT secret sauce?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01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477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showing the Pre WPA HW SPEND / SPEND WITHOUT WPA = $24.04 </a:t>
            </a:r>
          </a:p>
          <a:p>
            <a:r>
              <a:rPr lang="en-US"/>
              <a:t>Or you say, this is SAVINGS, as SPEND with WPA is $0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01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A1FA6-25DE-9E4E-A34D-CF67DE7DB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820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06F76E-E60C-4C54-B47A-C2C406EC8F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31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3A747A-FE52-403C-A8CE-EDCACBCA79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467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2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emf"/><Relationship Id="rId4" Type="http://schemas.openxmlformats.org/officeDocument/2006/relationships/image" Target="../media/image28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0"/>
            <a:ext cx="7375650" cy="1655763"/>
          </a:xfrm>
        </p:spPr>
        <p:txBody>
          <a:bodyPr anchor="b">
            <a:noAutofit/>
          </a:bodyPr>
          <a:lstStyle>
            <a:lvl1pPr algn="l">
              <a:spcBef>
                <a:spcPct val="0"/>
              </a:spcBef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Autofit/>
          </a:bodyPr>
          <a:lstStyle>
            <a:lvl1pPr marL="0" indent="0" algn="l">
              <a:spcBef>
                <a:spcPct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2" y="916283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1329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798970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>
            <a:noAutofit/>
          </a:bodyPr>
          <a:lstStyle>
            <a:lvl1pPr>
              <a:spcBef>
                <a:spcPct val="0"/>
              </a:spcBef>
              <a:spcAft>
                <a:spcPct val="0"/>
              </a:spcAft>
              <a:defRPr sz="2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26583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3" y="1410511"/>
            <a:ext cx="4099641" cy="476645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759531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389771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7999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087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2370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>
            <a:noAutofit/>
          </a:bodyPr>
          <a:lstStyle>
            <a:lvl1pPr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ct val="0"/>
              </a:spcBef>
              <a:spcAft>
                <a:spcPct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65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ct val="0"/>
              </a:spcBef>
              <a:spcAft>
                <a:spcPct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5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3840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2339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>
            <a:noAutofit/>
          </a:bodyPr>
          <a:lstStyle>
            <a:lvl1pPr>
              <a:spcBef>
                <a:spcPct val="0"/>
              </a:spcBef>
              <a:spcAft>
                <a:spcPct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>
            <a:noAutofit/>
          </a:bodyPr>
          <a:lstStyle>
            <a:lvl1pPr>
              <a:defRPr sz="2699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>
            <a:noAutofit/>
          </a:bodyPr>
          <a:lstStyle>
            <a:lvl1pPr marL="0" indent="0">
              <a:spcBef>
                <a:spcPct val="0"/>
              </a:spcBef>
              <a:spcAft>
                <a:spcPct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2E16-32A4-AF4B-9059-DD4B3639EB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598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spcBef>
                <a:spcPct val="0"/>
              </a:spcBef>
              <a:spcAft>
                <a:spcPct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ct val="0"/>
              </a:spcBef>
              <a:spcAft>
                <a:spcPct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F55B-0C82-0C4F-A4E7-7BE9E9694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927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2"/>
          </a:xfrm>
        </p:spPr>
        <p:txBody>
          <a:bodyPr anchor="b">
            <a:noAutofit/>
          </a:bodyPr>
          <a:lstStyle>
            <a:lvl1pPr algn="l">
              <a:spcBef>
                <a:spcPct val="0"/>
              </a:spcBef>
              <a:defRPr sz="3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Autofit/>
          </a:bodyPr>
          <a:lstStyle>
            <a:lvl1pPr marL="0" indent="0" algn="l">
              <a:spcBef>
                <a:spcPct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2" y="916283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8380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782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23" y="2707341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24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23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7869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58300" y="6423915"/>
            <a:ext cx="1052510" cy="365125"/>
          </a:xfrm>
          <a:prstGeom prst="rect">
            <a:avLst/>
          </a:prstGeo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356CB9E-B16E-4BCE-B448-E32CC0B94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25002" y="6529676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 sz="1400" i="1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/>
              <a:t>WWT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81037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2" y="1854200"/>
            <a:ext cx="7375649" cy="1655763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2" y="3602038"/>
            <a:ext cx="7375649" cy="1655763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7" indent="0" algn="ctr">
              <a:buNone/>
              <a:defRPr sz="1600"/>
            </a:lvl4pPr>
            <a:lvl5pPr marL="1828663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2" y="5716164"/>
            <a:ext cx="2004500" cy="4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97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2" y="1854202"/>
            <a:ext cx="7375649" cy="1655763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2" y="3602038"/>
            <a:ext cx="7375649" cy="1655763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7" indent="0" algn="ctr">
              <a:buNone/>
              <a:defRPr sz="1600"/>
            </a:lvl4pPr>
            <a:lvl5pPr marL="1828663" indent="0" algn="ctr">
              <a:buNone/>
              <a:defRPr sz="1600"/>
            </a:lvl5pPr>
            <a:lvl6pPr marL="2285829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2" y="916283"/>
            <a:ext cx="2792832" cy="79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78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0" y="1569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6"/>
            <a:ext cx="10515600" cy="130631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89"/>
            <a:ext cx="2293584" cy="50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07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0" y="1569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6"/>
            <a:ext cx="10515600" cy="17419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7458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0" y="1569"/>
            <a:ext cx="12184841" cy="6854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D4E13D-E6BD-5E16-1532-CF750712F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" y="0"/>
            <a:ext cx="12190412" cy="685800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6"/>
            <a:ext cx="10515600" cy="17419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175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0"/>
            <a:ext cx="7375650" cy="1655763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2" y="5716163"/>
            <a:ext cx="2004500" cy="44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8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ct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306309"/>
          </a:xfrm>
        </p:spPr>
        <p:txBody>
          <a:bodyPr>
            <a:noAutofit/>
          </a:bodyPr>
          <a:lstStyle>
            <a:lvl1pPr marL="0" indent="0" algn="ctr">
              <a:spcBef>
                <a:spcPct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20608" r="8339" b="34816"/>
          <a:stretch>
            <a:fillRect/>
          </a:stretch>
        </p:blipFill>
        <p:spPr>
          <a:xfrm>
            <a:off x="4949208" y="5156189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358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2"/>
          </a:xfrm>
        </p:spPr>
        <p:txBody>
          <a:bodyPr anchor="b">
            <a:normAutofit/>
          </a:bodyPr>
          <a:lstStyle>
            <a:lvl1pPr algn="l">
              <a:spcBef>
                <a:spcPts val="0"/>
              </a:spcBef>
              <a:defRPr sz="3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2" y="916283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19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30630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89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36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86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BF699-C522-A74A-B2A8-4A5364C0BB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8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411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85054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37665-E4FF-2E45-B26C-60631B29F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4"/>
            <a:ext cx="491158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0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188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7675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5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641572"/>
            <a:ext cx="6220898" cy="547704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46029"/>
            <a:ext cx="6220898" cy="490161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287080"/>
            <a:ext cx="6221286" cy="35427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7" y="0"/>
            <a:ext cx="4824596" cy="3429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2" indent="0">
              <a:buNone/>
              <a:defRPr sz="2400"/>
            </a:lvl3pPr>
            <a:lvl4pPr marL="1371497" indent="0">
              <a:buNone/>
              <a:defRPr sz="2000"/>
            </a:lvl4pPr>
            <a:lvl5pPr marL="1828663" indent="0">
              <a:buNone/>
              <a:defRPr sz="2000"/>
            </a:lvl5pPr>
            <a:lvl6pPr marL="2285829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20"/>
            <a:ext cx="3952064" cy="267971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084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ct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Autofit/>
          </a:bodyPr>
          <a:lstStyle>
            <a:lvl1pPr marL="0" indent="0" algn="ctr">
              <a:spcBef>
                <a:spcPct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21261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6" y="0"/>
            <a:ext cx="5091734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5957381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10512"/>
            <a:ext cx="5957381" cy="476645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4" y="1410512"/>
            <a:ext cx="4099641" cy="476645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213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6" y="0"/>
            <a:ext cx="5091734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2" y="365126"/>
            <a:ext cx="5957381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10512"/>
            <a:ext cx="5957381" cy="476645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4" y="365126"/>
            <a:ext cx="4099641" cy="581183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2" indent="0">
              <a:buNone/>
              <a:defRPr sz="2400"/>
            </a:lvl3pPr>
            <a:lvl4pPr marL="1371497" indent="0">
              <a:buNone/>
              <a:defRPr sz="2000"/>
            </a:lvl4pPr>
            <a:lvl5pPr marL="1828663" indent="0">
              <a:buNone/>
              <a:defRPr sz="2000"/>
            </a:lvl5pPr>
            <a:lvl6pPr marL="2285829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82983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4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80" y="365126"/>
            <a:ext cx="5957381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80" y="1410512"/>
            <a:ext cx="5957381" cy="476645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0"/>
            <a:ext cx="4900972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2" indent="0">
              <a:buNone/>
              <a:defRPr sz="2400"/>
            </a:lvl3pPr>
            <a:lvl4pPr marL="1371497" indent="0">
              <a:buNone/>
              <a:defRPr sz="2000"/>
            </a:lvl4pPr>
            <a:lvl5pPr marL="1828663" indent="0">
              <a:buNone/>
              <a:defRPr sz="2000"/>
            </a:lvl5pPr>
            <a:lvl6pPr marL="2285829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17136-3924-A348-BB83-DF46399AF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4"/>
            <a:ext cx="491158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02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37665-E4FF-2E45-B26C-60631B29F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30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845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9854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60096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3" y="1410511"/>
            <a:ext cx="4099641" cy="476645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7415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5230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317136-3924-A348-BB83-DF46399AF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2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7511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757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7" indent="0">
              <a:buNone/>
              <a:defRPr sz="1600" b="1"/>
            </a:lvl4pPr>
            <a:lvl5pPr marL="1828663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66"/>
            <a:ext cx="5157787" cy="38733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340695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7" indent="0">
              <a:buNone/>
              <a:defRPr sz="1600" b="1"/>
            </a:lvl4pPr>
            <a:lvl5pPr marL="1828663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316266"/>
            <a:ext cx="5183188" cy="38733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51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65"/>
            <a:ext cx="5157787" cy="38733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5"/>
            <a:ext cx="5183188" cy="38733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872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F5FBA-925D-F44B-A48E-1771F6435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6"/>
          </a:xfrm>
        </p:spPr>
        <p:txBody>
          <a:bodyPr>
            <a:normAutofit/>
          </a:bodyPr>
          <a:lstStyle>
            <a:lvl1pPr>
              <a:defRPr sz="27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66" indent="0">
              <a:buNone/>
              <a:defRPr sz="1400"/>
            </a:lvl2pPr>
            <a:lvl3pPr marL="914332" indent="0">
              <a:buNone/>
              <a:defRPr sz="1200"/>
            </a:lvl3pPr>
            <a:lvl4pPr marL="1371497" indent="0">
              <a:buNone/>
              <a:defRPr sz="1000"/>
            </a:lvl4pPr>
            <a:lvl5pPr marL="1828663" indent="0">
              <a:buNone/>
              <a:defRPr sz="1000"/>
            </a:lvl5pPr>
            <a:lvl6pPr marL="2285829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3984C-5E5E-1B4F-B63B-E001F56F4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4"/>
            <a:ext cx="491158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43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2" indent="0">
              <a:buNone/>
              <a:defRPr sz="2400"/>
            </a:lvl3pPr>
            <a:lvl4pPr marL="1371497" indent="0">
              <a:buNone/>
              <a:defRPr sz="2000"/>
            </a:lvl4pPr>
            <a:lvl5pPr marL="1828663" indent="0">
              <a:buNone/>
              <a:defRPr sz="2000"/>
            </a:lvl5pPr>
            <a:lvl6pPr marL="2285829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5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66" indent="0">
              <a:buNone/>
              <a:defRPr sz="1400"/>
            </a:lvl2pPr>
            <a:lvl3pPr marL="914332" indent="0">
              <a:buNone/>
              <a:defRPr sz="1200"/>
            </a:lvl3pPr>
            <a:lvl4pPr marL="1371497" indent="0">
              <a:buNone/>
              <a:defRPr sz="1000"/>
            </a:lvl4pPr>
            <a:lvl5pPr marL="1828663" indent="0">
              <a:buNone/>
              <a:defRPr sz="1000"/>
            </a:lvl5pPr>
            <a:lvl6pPr marL="2285829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C3188-DC0B-064C-9A8E-C4B3A5418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4"/>
            <a:ext cx="491158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4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2148" y="6367414"/>
            <a:ext cx="491158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90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>
            <a:normAutofit/>
          </a:bodyPr>
          <a:lstStyle>
            <a:lvl1pPr>
              <a:defRPr sz="2699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3984C-5E5E-1B4F-B63B-E001F56F4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433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EC3188-DC0B-064C-9A8E-C4B3A5418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1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21779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3" y="2707341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207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02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B5349-4B11-764F-B2ED-8772E8B0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1EFF7-8CB6-2D46-906D-4812C9328F79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084A39-B503-D54C-95D2-2C7C77BB8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BC647-3BBB-7D40-AA43-1995B7C5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02A4-40C2-4A48-AFD0-5AED10089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800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82253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9226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008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" y="1578"/>
            <a:ext cx="12184841" cy="6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: White Box + Diagon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52F8A25-C4DB-1A6C-4A5E-9F849E5C6876}"/>
              </a:ext>
            </a:extLst>
          </p:cNvPr>
          <p:cNvSpPr/>
          <p:nvPr userDrawn="1"/>
        </p:nvSpPr>
        <p:spPr>
          <a:xfrm>
            <a:off x="2874578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5EA1FA9-14F5-DC4A-80F6-42F04114C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3854EEF-47C8-6138-8AB8-E0CDC9333BE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8699"/>
            <a:ext cx="10257692" cy="25391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041E96-EE56-75CA-C1A2-196A766C9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8" y="1039860"/>
            <a:ext cx="10257693" cy="707758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3999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D2C57A-2D54-1D5F-6BDC-A2D89CF43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1" y="1920240"/>
            <a:ext cx="10257693" cy="4114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BF4CFB-7386-6287-933F-A0E0908C4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70"/>
            <a:ext cx="493776" cy="249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C8C47-05E9-15E8-DA6C-A5B0D5B4953A}"/>
              </a:ext>
            </a:extLst>
          </p:cNvPr>
          <p:cNvSpPr txBox="1"/>
          <p:nvPr userDrawn="1"/>
        </p:nvSpPr>
        <p:spPr>
          <a:xfrm>
            <a:off x="5124767" y="6596241"/>
            <a:ext cx="1851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7668715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C2C13E7-B626-091C-0181-2C638FF08C19}"/>
              </a:ext>
            </a:extLst>
          </p:cNvPr>
          <p:cNvCxnSpPr/>
          <p:nvPr userDrawn="1"/>
        </p:nvCxnSpPr>
        <p:spPr>
          <a:xfrm>
            <a:off x="0" y="951345"/>
            <a:ext cx="12192000" cy="0"/>
          </a:xfrm>
          <a:prstGeom prst="line">
            <a:avLst/>
          </a:prstGeom>
          <a:ln w="47625">
            <a:gradFill flip="none" rotWithShape="1">
              <a:gsLst>
                <a:gs pos="100000">
                  <a:schemeClr val="accent4"/>
                </a:gs>
                <a:gs pos="26000">
                  <a:srgbClr val="EFEFEF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38B46F2-CB7F-9409-98B6-CFDF724BD667}"/>
              </a:ext>
            </a:extLst>
          </p:cNvPr>
          <p:cNvSpPr/>
          <p:nvPr userDrawn="1"/>
        </p:nvSpPr>
        <p:spPr>
          <a:xfrm>
            <a:off x="0" y="0"/>
            <a:ext cx="12192000" cy="942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564" y="69562"/>
            <a:ext cx="4223327" cy="81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 descr="A red and blue x and black background&#10;&#10;Description automatically generated">
            <a:extLst>
              <a:ext uri="{FF2B5EF4-FFF2-40B4-BE49-F238E27FC236}">
                <a16:creationId xmlns:a16="http://schemas.microsoft.com/office/drawing/2014/main" id="{AB4D2AB9-79FD-B314-820C-CA04F4198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51" y="286324"/>
            <a:ext cx="712992" cy="36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12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6401" y="1602317"/>
            <a:ext cx="11036459" cy="451908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04792" indent="-228594">
              <a:lnSpc>
                <a:spcPct val="95000"/>
              </a:lnSpc>
              <a:spcBef>
                <a:spcPts val="1480"/>
              </a:spcBef>
              <a:buClr>
                <a:schemeClr val="tx1"/>
              </a:buClr>
              <a:buSzPct val="80000"/>
              <a:buFont typeface="Arial"/>
              <a:buChar char="•"/>
              <a:defRPr sz="26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1pPr>
            <a:lvl2pPr marL="609585" indent="-220128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4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2pPr>
            <a:lvl3pPr marL="914377" indent="-146047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3pPr>
            <a:lvl4pPr marL="1214683" indent="-228548">
              <a:buClr>
                <a:schemeClr val="tx1"/>
              </a:buClr>
              <a:buSzPct val="80000"/>
              <a:buFont typeface="Arial"/>
              <a:buChar char="•"/>
              <a:defRPr sz="1867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4pPr>
            <a:lvl5pPr marL="1443231" indent="-22431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ea typeface="CiscoSansTT Thin" charset="0"/>
                <a:cs typeface="CiscoSansTT Thin" charset="0"/>
              </a:defRPr>
            </a:lvl5pPr>
          </a:lstStyle>
          <a:p>
            <a:pPr lvl="0"/>
            <a:r>
              <a:rPr lang="en-GB"/>
              <a:t>First level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688" y="455085"/>
            <a:ext cx="11127317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45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02239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3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0"/>
            <a:ext cx="12192000" cy="6858000"/>
            <a:chOff x="0" y="0"/>
            <a:chExt cx="14630400" cy="8229600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0"/>
              <a:ext cx="14630400" cy="8229600"/>
            </a:xfrm>
            <a:prstGeom prst="rect">
              <a:avLst/>
            </a:prstGeom>
            <a:gradFill>
              <a:gsLst>
                <a:gs pos="0">
                  <a:srgbClr val="004CA3"/>
                </a:gs>
                <a:gs pos="100000">
                  <a:srgbClr val="0080DD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80"/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023" y="7548447"/>
              <a:ext cx="1752600" cy="5221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7400" y="7548447"/>
              <a:ext cx="969668" cy="52212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204" y="365127"/>
            <a:ext cx="10788871" cy="86633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>
                <a:solidFill>
                  <a:srgbClr val="FFFFFF"/>
                </a:solidFill>
                <a:latin typeface="Myriad Pro"/>
                <a:cs typeface="Myriad Pro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12800" y="1436701"/>
            <a:ext cx="10769600" cy="4430701"/>
          </a:xfrm>
          <a:prstGeom prst="rect">
            <a:avLst/>
          </a:prstGeom>
        </p:spPr>
        <p:txBody>
          <a:bodyPr>
            <a:normAutofit/>
          </a:bodyPr>
          <a:lstStyle>
            <a:lvl1pPr marL="304772" indent="-304772" algn="l">
              <a:buFont typeface="Arial" pitchFamily="34" charset="0"/>
              <a:buChar char="•"/>
              <a:defRPr sz="2133" b="0">
                <a:solidFill>
                  <a:schemeClr val="bg1"/>
                </a:solidFill>
              </a:defRPr>
            </a:lvl1pPr>
            <a:lvl2pPr marL="838125" indent="-228580" algn="l">
              <a:buFont typeface="Arial" pitchFamily="34" charset="0"/>
              <a:buChar char="•"/>
              <a:defRPr sz="1867" b="0">
                <a:solidFill>
                  <a:srgbClr val="C4CACE"/>
                </a:solidFill>
              </a:defRPr>
            </a:lvl2pPr>
            <a:lvl3pPr marL="1447670" indent="-228580" algn="l">
              <a:buFont typeface="Arial" pitchFamily="34" charset="0"/>
              <a:buChar char="•"/>
              <a:defRPr sz="1467" b="0">
                <a:solidFill>
                  <a:srgbClr val="7DC7F4"/>
                </a:solidFill>
              </a:defRPr>
            </a:lvl3pPr>
            <a:lvl4pPr marL="2057216" indent="-228580" algn="l">
              <a:buFont typeface="Arial" pitchFamily="34" charset="0"/>
              <a:buChar char="•"/>
              <a:defRPr sz="1467" b="0">
                <a:solidFill>
                  <a:srgbClr val="F19C1B"/>
                </a:solidFill>
              </a:defRPr>
            </a:lvl4pPr>
            <a:lvl5pPr marL="2438181" indent="0" algn="l">
              <a:buFont typeface="Arial" pitchFamily="34" charset="0"/>
              <a:buNone/>
              <a:defRPr sz="1467" b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86883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0"/>
            <a:ext cx="7375650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2" y="916283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96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2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2" y="916283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186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30630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89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699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08213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938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0139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35353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97FE-DEA1-6D44-9EA0-08CAF10ED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7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97FE-DEA1-6D44-9EA0-08CAF10EDF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0431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19010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5674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68897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3" y="1410511"/>
            <a:ext cx="4099641" cy="476645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6110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967342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44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337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65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5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461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157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>
            <a:noAutofit/>
          </a:bodyPr>
          <a:lstStyle>
            <a:lvl1pPr>
              <a:defRPr sz="2699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2E16-32A4-AF4B-9059-DD4B3639E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33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ct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ct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709236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F55B-0C82-0C4F-A4E7-7BE9E9694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612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95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ult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 userDrawn="1"/>
        </p:nvGrpSpPr>
        <p:grpSpPr>
          <a:xfrm>
            <a:off x="4369" y="-1"/>
            <a:ext cx="12187631" cy="6858001"/>
            <a:chOff x="8739" y="-1"/>
            <a:chExt cx="24378435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9" y="5723738"/>
              <a:ext cx="799226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739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1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8B860-788E-C94C-8B7F-A0F8612C5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043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lob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 userDrawn="1"/>
        </p:nvGrpSpPr>
        <p:grpSpPr>
          <a:xfrm>
            <a:off x="5214" y="-1"/>
            <a:ext cx="12186786" cy="6858001"/>
            <a:chOff x="10429" y="-1"/>
            <a:chExt cx="24376745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29" y="5723738"/>
              <a:ext cx="798888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429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1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26E35-AE92-3445-9E54-A0E496165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544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AT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47A49E-927A-1344-A669-95309DFE1783}"/>
              </a:ext>
            </a:extLst>
          </p:cNvPr>
          <p:cNvGrpSpPr/>
          <p:nvPr userDrawn="1"/>
        </p:nvGrpSpPr>
        <p:grpSpPr>
          <a:xfrm>
            <a:off x="5214" y="-1"/>
            <a:ext cx="12192203" cy="6858001"/>
            <a:chOff x="10429" y="-1"/>
            <a:chExt cx="24387581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429" y="-1"/>
              <a:ext cx="24366316" cy="137160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104CA5-8EFF-954C-B094-7039A5192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14813" y="5724144"/>
              <a:ext cx="7983197" cy="79918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25124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774390" cy="81192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0511"/>
            <a:ext cx="5774390" cy="4766453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670390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3" y="2707341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698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3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6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slideLayout" Target="../slideLayouts/slideLayout71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ED53-A5FA-8D4F-ADCE-5DCCB631199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37FD-3ED2-7F49-A5A0-DA7E06EAD1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055DA5-90BC-5E33-CB4B-96AD1F5525A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383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14" r:id="rId2"/>
    <p:sldLayoutId id="2147483715" r:id="rId3"/>
    <p:sldLayoutId id="2147483716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724" r:id="rId12"/>
    <p:sldLayoutId id="2147483811" r:id="rId13"/>
    <p:sldLayoutId id="2147483726" r:id="rId14"/>
    <p:sldLayoutId id="2147483812" r:id="rId15"/>
    <p:sldLayoutId id="2147483813" r:id="rId16"/>
    <p:sldLayoutId id="2147483814" r:id="rId17"/>
    <p:sldLayoutId id="2147483730" r:id="rId18"/>
    <p:sldLayoutId id="2147483731" r:id="rId19"/>
    <p:sldLayoutId id="2147483815" r:id="rId20"/>
    <p:sldLayoutId id="2147483816" r:id="rId21"/>
    <p:sldLayoutId id="2147483734" r:id="rId22"/>
    <p:sldLayoutId id="2147483735" r:id="rId23"/>
  </p:sldLayoutIdLst>
  <p:transition/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kern="1200">
          <a:solidFill>
            <a:srgbClr val="33333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Font typeface="Arial" pitchFamily="34" charset="0"/>
        <a:buChar char="•"/>
        <a:defRPr sz="2200" kern="1200">
          <a:solidFill>
            <a:srgbClr val="333333"/>
          </a:solidFill>
          <a:latin typeface="Arial" pitchFamily="34" charset="0"/>
          <a:ea typeface="+mn-ea"/>
          <a:cs typeface="Arial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Font typeface="Arial" pitchFamily="34" charset="0"/>
        <a:buChar char="•"/>
        <a:defRPr sz="1800" kern="1200">
          <a:solidFill>
            <a:srgbClr val="333333"/>
          </a:solidFill>
          <a:latin typeface="Arial" pitchFamily="34" charset="0"/>
          <a:ea typeface="+mn-ea"/>
          <a:cs typeface="Arial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rgbClr val="333333"/>
          </a:solidFill>
          <a:latin typeface="Arial" pitchFamily="34" charset="0"/>
          <a:ea typeface="+mn-ea"/>
          <a:cs typeface="Arial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Font typeface="Arial" pitchFamily="34" charset="0"/>
        <a:buChar char="•"/>
        <a:defRPr sz="1200" kern="1200">
          <a:solidFill>
            <a:srgbClr val="333333"/>
          </a:solidFill>
          <a:latin typeface="Arial" pitchFamily="34" charset="0"/>
          <a:ea typeface="+mn-ea"/>
          <a:cs typeface="Arial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Font typeface="Arial" pitchFamily="34" charset="0"/>
        <a:buChar char="•"/>
        <a:defRPr sz="1200" kern="1200">
          <a:solidFill>
            <a:srgbClr val="333333"/>
          </a:solidFill>
          <a:latin typeface="Arial" pitchFamily="34" charset="0"/>
          <a:ea typeface="+mn-ea"/>
          <a:cs typeface="Arial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A7ED53-A5FA-8D4F-ADCE-5DCCB6311998}" type="datetimeFigureOut">
              <a:rPr lang="en-US" smtClean="0"/>
              <a:pPr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92B24-866B-7194-B331-C7D2DF35B74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8283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25" r:id="rId28"/>
    <p:sldLayoutId id="2147483793" r:id="rId29"/>
    <p:sldLayoutId id="2147483794" r:id="rId30"/>
    <p:sldLayoutId id="2147483727" r:id="rId31"/>
    <p:sldLayoutId id="2147483728" r:id="rId32"/>
    <p:sldLayoutId id="2147483729" r:id="rId33"/>
    <p:sldLayoutId id="2147483795" r:id="rId34"/>
    <p:sldLayoutId id="2147483796" r:id="rId35"/>
    <p:sldLayoutId id="2147483797" r:id="rId36"/>
    <p:sldLayoutId id="2147483798" r:id="rId37"/>
    <p:sldLayoutId id="2147483799" r:id="rId38"/>
    <p:sldLayoutId id="2147483732" r:id="rId39"/>
    <p:sldLayoutId id="2147483694" r:id="rId40"/>
    <p:sldLayoutId id="2147483692" r:id="rId41"/>
    <p:sldLayoutId id="2147483693" r:id="rId42"/>
    <p:sldLayoutId id="2147483733" r:id="rId43"/>
    <p:sldLayoutId id="2147483801" r:id="rId44"/>
    <p:sldLayoutId id="2147483820" r:id="rId45"/>
    <p:sldLayoutId id="2147483821" r:id="rId46"/>
    <p:sldLayoutId id="2147483673" r:id="rId47"/>
    <p:sldLayoutId id="2147483674" r:id="rId48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ED53-A5FA-8D4F-ADCE-5DCCB6311998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37FD-3ED2-7F49-A5A0-DA7E06EAD1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2A43B-CD73-C604-B93F-4DACB23A1F3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1203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svg"/><Relationship Id="rId7" Type="http://schemas.openxmlformats.org/officeDocument/2006/relationships/image" Target="../media/image74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admin.apps.wwt.com/pages/371716" TargetMode="Externa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diagramData" Target="../diagrams/data1.xml"/><Relationship Id="rId5" Type="http://schemas.openxmlformats.org/officeDocument/2006/relationships/image" Target="../media/image54.png"/><Relationship Id="rId10" Type="http://schemas.microsoft.com/office/2007/relationships/diagramDrawing" Target="../diagrams/drawing1.xml"/><Relationship Id="rId4" Type="http://schemas.openxmlformats.org/officeDocument/2006/relationships/image" Target="../media/image53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FFDC4E4-6AD0-6B99-F0B2-513849127AD5}"/>
              </a:ext>
            </a:extLst>
          </p:cNvPr>
          <p:cNvSpPr/>
          <p:nvPr/>
        </p:nvSpPr>
        <p:spPr>
          <a:xfrm>
            <a:off x="656209" y="2695733"/>
            <a:ext cx="3151989" cy="321922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26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88FFDE0-B997-3CAB-C09C-E3C196DF2D43}"/>
              </a:ext>
            </a:extLst>
          </p:cNvPr>
          <p:cNvSpPr txBox="1">
            <a:spLocks/>
          </p:cNvSpPr>
          <p:nvPr/>
        </p:nvSpPr>
        <p:spPr>
          <a:xfrm>
            <a:off x="666965" y="2771417"/>
            <a:ext cx="3141233" cy="848448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effectLst/>
        </p:spPr>
        <p:txBody>
          <a:bodyPr vert="horz" lIns="731520" tIns="0" rIns="182880" bIns="0" rtlCol="0" anchor="ctr">
            <a:no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Right</a:t>
            </a:r>
          </a:p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Decisions Faster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2BD6F-DB67-B6B5-D093-9F40D1540D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91" y="3000762"/>
            <a:ext cx="425290" cy="38662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695207-ED20-021A-A4C9-C18E73CFA707}"/>
              </a:ext>
            </a:extLst>
          </p:cNvPr>
          <p:cNvSpPr txBox="1"/>
          <p:nvPr/>
        </p:nvSpPr>
        <p:spPr>
          <a:xfrm>
            <a:off x="868671" y="5149379"/>
            <a:ext cx="2638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Advanced Technology Center Labs</a:t>
            </a:r>
          </a:p>
        </p:txBody>
      </p:sp>
      <p:pic>
        <p:nvPicPr>
          <p:cNvPr id="11" name="Picture 10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BEE1E7AA-1BCB-B9BA-232F-7E5116FABE2B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216" y="3595329"/>
            <a:ext cx="3151992" cy="1426746"/>
          </a:xfrm>
          <a:prstGeom prst="roundRect">
            <a:avLst>
              <a:gd name="adj" fmla="val 0"/>
            </a:avLst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2D3478FE-9EED-F1C1-7749-C68DDB700123}"/>
              </a:ext>
            </a:extLst>
          </p:cNvPr>
          <p:cNvSpPr/>
          <p:nvPr/>
        </p:nvSpPr>
        <p:spPr>
          <a:xfrm>
            <a:off x="7172" y="1741012"/>
            <a:ext cx="12184828" cy="10219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0412" algn="ctr" rotWithShape="0">
              <a:schemeClr val="accent4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F31A10-23EE-8E91-9B5C-EBDE20A8F027}"/>
              </a:ext>
            </a:extLst>
          </p:cNvPr>
          <p:cNvSpPr txBox="1"/>
          <p:nvPr/>
        </p:nvSpPr>
        <p:spPr>
          <a:xfrm>
            <a:off x="696002" y="1959609"/>
            <a:ext cx="33189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12189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WWT strives to be considered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 extension of your leadership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8B5792-F802-861C-C14B-7950C2710AB7}"/>
              </a:ext>
            </a:extLst>
          </p:cNvPr>
          <p:cNvSpPr txBox="1"/>
          <p:nvPr/>
        </p:nvSpPr>
        <p:spPr>
          <a:xfrm>
            <a:off x="4527581" y="1991883"/>
            <a:ext cx="2706528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12189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Expansive cross-utilization of WWT services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8070FC0-5654-0983-172E-A8DE89C9D745}"/>
              </a:ext>
            </a:extLst>
          </p:cNvPr>
          <p:cNvSpPr txBox="1"/>
          <p:nvPr/>
        </p:nvSpPr>
        <p:spPr>
          <a:xfrm>
            <a:off x="8088416" y="1967245"/>
            <a:ext cx="3562116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121890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Identifiable, meaningful value brought to IT, sourcing and business units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628BB30-D4C7-5813-ED0D-3A62A2E25218}"/>
              </a:ext>
            </a:extLst>
          </p:cNvPr>
          <p:cNvSpPr/>
          <p:nvPr/>
        </p:nvSpPr>
        <p:spPr>
          <a:xfrm>
            <a:off x="4423183" y="2740556"/>
            <a:ext cx="3151989" cy="321922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26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C19896BB-105E-DFFA-5798-34C967F9876A}"/>
              </a:ext>
            </a:extLst>
          </p:cNvPr>
          <p:cNvSpPr txBox="1">
            <a:spLocks/>
          </p:cNvSpPr>
          <p:nvPr/>
        </p:nvSpPr>
        <p:spPr>
          <a:xfrm>
            <a:off x="4410633" y="2783966"/>
            <a:ext cx="3164539" cy="848448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effectLst/>
        </p:spPr>
        <p:txBody>
          <a:bodyPr vert="horz" lIns="731520" tIns="0" rIns="182880" bIns="0" rtlCol="0" anchor="ctr">
            <a:no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Deployment at</a:t>
            </a:r>
          </a:p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Scale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573A62-17DB-6735-A1C4-E1BE30F77F9C}"/>
              </a:ext>
            </a:extLst>
          </p:cNvPr>
          <p:cNvSpPr txBox="1"/>
          <p:nvPr/>
        </p:nvSpPr>
        <p:spPr>
          <a:xfrm>
            <a:off x="4689433" y="5149379"/>
            <a:ext cx="2638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Supply Chain &amp; Integration Centers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FF8D5C2-BC81-0B1E-8B8A-D6C0CE0230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4533" y="3025971"/>
            <a:ext cx="400754" cy="400754"/>
          </a:xfrm>
          <a:prstGeom prst="rect">
            <a:avLst/>
          </a:prstGeom>
          <a:noFill/>
        </p:spPr>
      </p:pic>
      <p:pic>
        <p:nvPicPr>
          <p:cNvPr id="32" name="Picture 31" descr="A picture containing indoor, yellow, platform, ceiling&#10;&#10;Description automatically generated">
            <a:extLst>
              <a:ext uri="{FF2B5EF4-FFF2-40B4-BE49-F238E27FC236}">
                <a16:creationId xmlns:a16="http://schemas.microsoft.com/office/drawing/2014/main" id="{B833A159-540B-6902-27EC-0E5175C3C577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4844" y="3616841"/>
            <a:ext cx="3158536" cy="1405234"/>
          </a:xfrm>
          <a:prstGeom prst="roundRect">
            <a:avLst>
              <a:gd name="adj" fmla="val 0"/>
            </a:avLst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97C7FE8-2543-0939-9AB4-0B7556FA26DE}"/>
              </a:ext>
            </a:extLst>
          </p:cNvPr>
          <p:cNvSpPr/>
          <p:nvPr/>
        </p:nvSpPr>
        <p:spPr>
          <a:xfrm>
            <a:off x="8243941" y="2695733"/>
            <a:ext cx="3151989" cy="321922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</a:schemeClr>
              </a:gs>
              <a:gs pos="26000">
                <a:schemeClr val="bg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 Placeholder 11">
            <a:extLst>
              <a:ext uri="{FF2B5EF4-FFF2-40B4-BE49-F238E27FC236}">
                <a16:creationId xmlns:a16="http://schemas.microsoft.com/office/drawing/2014/main" id="{38C7CE2C-B3EE-78B3-B6C5-F520E5AB8616}"/>
              </a:ext>
            </a:extLst>
          </p:cNvPr>
          <p:cNvSpPr txBox="1">
            <a:spLocks/>
          </p:cNvSpPr>
          <p:nvPr/>
        </p:nvSpPr>
        <p:spPr>
          <a:xfrm>
            <a:off x="8254697" y="2771417"/>
            <a:ext cx="3141233" cy="848448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effectLst/>
        </p:spPr>
        <p:txBody>
          <a:bodyPr vert="horz" lIns="731520" tIns="0" rIns="182880" bIns="0" rtlCol="0" anchor="ctr">
            <a:no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Simplified</a:t>
            </a:r>
          </a:p>
          <a:p>
            <a:pPr marL="0" marR="0" lvl="0" indent="0" algn="l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Transformation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347DB30-AE0D-BE38-ED27-8F38BE876E9B}"/>
              </a:ext>
            </a:extLst>
          </p:cNvPr>
          <p:cNvSpPr txBox="1"/>
          <p:nvPr/>
        </p:nvSpPr>
        <p:spPr>
          <a:xfrm>
            <a:off x="8500778" y="5149379"/>
            <a:ext cx="2638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WWT Lifecyle Services</a:t>
            </a:r>
          </a:p>
        </p:txBody>
      </p:sp>
      <p:pic>
        <p:nvPicPr>
          <p:cNvPr id="54" name="Picture 53" descr="A picture containing text, indoor, television, screen&#10;&#10;Description automatically generated">
            <a:extLst>
              <a:ext uri="{FF2B5EF4-FFF2-40B4-BE49-F238E27FC236}">
                <a16:creationId xmlns:a16="http://schemas.microsoft.com/office/drawing/2014/main" id="{D02661C7-2A3F-35FC-04EB-D4132BCEBA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525" y="3606087"/>
            <a:ext cx="3136820" cy="1415988"/>
          </a:xfrm>
          <a:prstGeom prst="roundRect">
            <a:avLst>
              <a:gd name="adj" fmla="val 0"/>
            </a:avLst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DAB1C80A-B4C6-8241-9AD5-AB8A97E1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86" y="102813"/>
            <a:ext cx="7463949" cy="811922"/>
          </a:xfrm>
        </p:spPr>
        <p:txBody>
          <a:bodyPr>
            <a:no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Maximizing Our Partnership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BDDA07E-CFED-8441-1CED-1C965D6AA7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8870" y="3035218"/>
            <a:ext cx="425290" cy="425290"/>
          </a:xfrm>
          <a:prstGeom prst="rect">
            <a:avLst/>
          </a:prstGeom>
          <a:noFill/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174A055-653C-8FFA-04D6-5E3E6340AA86}"/>
              </a:ext>
            </a:extLst>
          </p:cNvPr>
          <p:cNvSpPr txBox="1"/>
          <p:nvPr/>
        </p:nvSpPr>
        <p:spPr>
          <a:xfrm>
            <a:off x="3132715" y="6080843"/>
            <a:ext cx="56024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and technology outcomes are accelerated as a result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partnership with WWT.</a:t>
            </a:r>
          </a:p>
        </p:txBody>
      </p:sp>
      <p:pic>
        <p:nvPicPr>
          <p:cNvPr id="2" name="Picture 4" descr="FedEx Logo transparent PNG - StickPNG">
            <a:extLst>
              <a:ext uri="{FF2B5EF4-FFF2-40B4-BE49-F238E27FC236}">
                <a16:creationId xmlns:a16="http://schemas.microsoft.com/office/drawing/2014/main" id="{7136CA87-8D44-6D18-489D-59A99F58D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9698507" y="265659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CF545B1-5542-A673-2EE8-D1CFE868283D}"/>
              </a:ext>
            </a:extLst>
          </p:cNvPr>
          <p:cNvSpPr txBox="1">
            <a:spLocks/>
          </p:cNvSpPr>
          <p:nvPr/>
        </p:nvSpPr>
        <p:spPr>
          <a:xfrm>
            <a:off x="1492153" y="1129086"/>
            <a:ext cx="8921249" cy="602895"/>
          </a:xfrm>
          <a:prstGeom prst="rect">
            <a:avLst/>
          </a:prstGeom>
        </p:spPr>
        <p:txBody>
          <a:bodyPr vert="horz" lIns="45714" tIns="22857" rIns="45714" bIns="22857" rtlCol="0" anchor="t">
            <a:no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key WWT capabilities form the foundation of our SFA practice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37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E75241-874E-2C45-6848-3A859EBE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18" y="1247408"/>
            <a:ext cx="5750027" cy="4765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0F394-4364-4B00-5E1F-2AA3939E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33" y="251226"/>
            <a:ext cx="6401228" cy="811816"/>
          </a:xfrm>
        </p:spPr>
        <p:txBody>
          <a:bodyPr anchor="ctr">
            <a:normAutofit fontScale="90000"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33">
                <a:latin typeface="Barlow Bold" panose="00000800000000000000" pitchFamily="2" charset="0"/>
              </a:rPr>
              <a:t>Summary view of term-based entitlements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5BE3E54-F023-D13C-1511-3B6DFBFB3A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118" y="1410775"/>
            <a:ext cx="4099107" cy="4765833"/>
          </a:xfrm>
        </p:spPr>
        <p:txBody>
          <a:bodyPr vert="horz" lIns="91428" tIns="45714" rIns="91428" bIns="45714" rtlCol="0" anchor="t">
            <a:norm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7965"/>
            <a:r>
              <a:rPr lang="en-US" sz="1600"/>
              <a:t>Filter by Product Type </a:t>
            </a:r>
            <a:endParaRPr lang="en-US" sz="1600">
              <a:ea typeface="Calibri"/>
              <a:cs typeface="Calibri"/>
            </a:endParaRPr>
          </a:p>
          <a:p>
            <a:pPr marL="684530" lvl="1" indent="-227330"/>
            <a:r>
              <a:rPr lang="en-US" sz="1600">
                <a:latin typeface="Arial"/>
                <a:cs typeface="Arial"/>
              </a:rPr>
              <a:t>SaaS/Subscription Products</a:t>
            </a:r>
            <a:endParaRPr lang="en-US" sz="1600">
              <a:ea typeface="Calibri"/>
              <a:cs typeface="Calibri"/>
            </a:endParaRPr>
          </a:p>
          <a:p>
            <a:pPr marL="227965" lvl="1" indent="-227965"/>
            <a:r>
              <a:rPr lang="en-US" sz="1600"/>
              <a:t>Enterprise Agreements </a:t>
            </a:r>
            <a:endParaRPr lang="en-US" sz="1600">
              <a:ea typeface="Calibri"/>
              <a:cs typeface="Calibri"/>
            </a:endParaRPr>
          </a:p>
          <a:p>
            <a:pPr marL="227965" lvl="1" indent="-227965"/>
            <a:r>
              <a:rPr lang="en-US" sz="1600"/>
              <a:t>Maintenance/Service Contracts </a:t>
            </a:r>
            <a:endParaRPr lang="en-US" sz="1600">
              <a:ea typeface="Calibri"/>
              <a:cs typeface="Calibri"/>
            </a:endParaRPr>
          </a:p>
          <a:p>
            <a:pPr marL="227965" lvl="1" indent="-227965"/>
            <a:r>
              <a:rPr lang="en-US" sz="1600" err="1"/>
              <a:t>HaaS</a:t>
            </a:r>
            <a:r>
              <a:rPr lang="en-US" sz="1600"/>
              <a:t> and more…</a:t>
            </a:r>
            <a:endParaRPr lang="en-US" sz="1600">
              <a:ea typeface="Calibri"/>
              <a:cs typeface="Calibri"/>
            </a:endParaRPr>
          </a:p>
          <a:p>
            <a:pPr indent="-227965">
              <a:defRPr/>
            </a:pPr>
            <a:r>
              <a:rPr lang="en-US" sz="1600">
                <a:solidFill>
                  <a:srgbClr val="333333"/>
                </a:solidFill>
              </a:rPr>
              <a:t>Renewal Timeline Overview </a:t>
            </a:r>
            <a:endParaRPr lang="en-US" sz="1600">
              <a:ea typeface="Calibri"/>
              <a:cs typeface="Calibri"/>
            </a:endParaRPr>
          </a:p>
          <a:p>
            <a:pPr indent="-227965">
              <a:defRPr/>
            </a:pPr>
            <a:r>
              <a:rPr lang="en-US" sz="1600">
                <a:solidFill>
                  <a:srgbClr val="333333"/>
                </a:solidFill>
              </a:rPr>
              <a:t>High level card view with term dates associated </a:t>
            </a:r>
            <a:endParaRPr lang="en-US" sz="1600">
              <a:solidFill>
                <a:srgbClr val="333333"/>
              </a:solidFill>
              <a:ea typeface="Calibri"/>
              <a:cs typeface="Calibri"/>
            </a:endParaRPr>
          </a:p>
          <a:p>
            <a:pPr marL="227965" lvl="1" indent="-227965">
              <a:defRPr/>
            </a:pPr>
            <a:r>
              <a:rPr lang="en-US" sz="1600">
                <a:solidFill>
                  <a:srgbClr val="333333"/>
                </a:solidFill>
              </a:rPr>
              <a:t>Flagging of “Renewal Due” if end date is within 1 year</a:t>
            </a:r>
            <a:endParaRPr lang="en-US" sz="1600">
              <a:solidFill>
                <a:srgbClr val="333333"/>
              </a:solidFill>
              <a:ea typeface="Calibri"/>
              <a:cs typeface="Calibri"/>
            </a:endParaRPr>
          </a:p>
          <a:p>
            <a:pPr marL="227965" lvl="1" indent="-227965">
              <a:defRPr/>
            </a:pPr>
            <a:r>
              <a:rPr lang="en-US" sz="1600">
                <a:solidFill>
                  <a:srgbClr val="333333"/>
                </a:solidFill>
              </a:rPr>
              <a:t>Contract Status </a:t>
            </a:r>
            <a:endParaRPr lang="en-US" sz="1600">
              <a:solidFill>
                <a:srgbClr val="333333"/>
              </a:solidFill>
              <a:ea typeface="Calibri"/>
              <a:cs typeface="Calibri"/>
            </a:endParaRPr>
          </a:p>
          <a:p>
            <a:pPr marL="227965" lvl="1" indent="-227965">
              <a:defRPr/>
            </a:pPr>
            <a:r>
              <a:rPr lang="en-US" sz="1600">
                <a:solidFill>
                  <a:srgbClr val="333333"/>
                </a:solidFill>
              </a:rPr>
              <a:t>OEM and Product Type </a:t>
            </a:r>
            <a:endParaRPr lang="en-US" sz="1600">
              <a:solidFill>
                <a:srgbClr val="333333"/>
              </a:solidFill>
              <a:ea typeface="Calibri"/>
              <a:cs typeface="Calibri"/>
            </a:endParaRPr>
          </a:p>
          <a:p>
            <a:pPr marL="227965" lvl="1" indent="-227965">
              <a:defRPr/>
            </a:pPr>
            <a:r>
              <a:rPr lang="en-US" sz="1600">
                <a:solidFill>
                  <a:srgbClr val="333333"/>
                </a:solidFill>
              </a:rPr>
              <a:t>Estimated Contract Value ($)</a:t>
            </a:r>
            <a:endParaRPr lang="en-US" sz="1600">
              <a:solidFill>
                <a:srgbClr val="333333"/>
              </a:solidFill>
              <a:ea typeface="Calibri"/>
              <a:cs typeface="Calibri"/>
            </a:endParaRPr>
          </a:p>
          <a:p>
            <a:pPr marL="227965" lvl="1" indent="-227965"/>
            <a:endParaRPr lang="en-US">
              <a:ea typeface="Calibri" panose="020F0502020204030204"/>
              <a:cs typeface="Calibri" panose="020F0502020204030204"/>
            </a:endParaRPr>
          </a:p>
          <a:p>
            <a:pPr marL="227965" lvl="1" indent="-227965"/>
            <a:endParaRPr lang="en-US">
              <a:ea typeface="Calibri" panose="020F0502020204030204"/>
              <a:cs typeface="Calibri" panose="020F0502020204030204"/>
            </a:endParaRPr>
          </a:p>
          <a:p>
            <a:pPr marL="227965" lvl="1" indent="-227965"/>
            <a:endParaRPr lang="en-US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1CBDC7-A277-0340-EBA4-157DD88F0D75}"/>
              </a:ext>
            </a:extLst>
          </p:cNvPr>
          <p:cNvCxnSpPr>
            <a:cxnSpLocks/>
          </p:cNvCxnSpPr>
          <p:nvPr/>
        </p:nvCxnSpPr>
        <p:spPr>
          <a:xfrm flipH="1">
            <a:off x="3443836" y="1608810"/>
            <a:ext cx="4280728" cy="163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1A2D63-5138-3C83-8790-AD45FDE6838F}"/>
              </a:ext>
            </a:extLst>
          </p:cNvPr>
          <p:cNvCxnSpPr>
            <a:cxnSpLocks/>
          </p:cNvCxnSpPr>
          <p:nvPr/>
        </p:nvCxnSpPr>
        <p:spPr>
          <a:xfrm flipH="1">
            <a:off x="4115059" y="3260115"/>
            <a:ext cx="3609505" cy="79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457868EC-3480-6129-A566-698421FB1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0833" y="3876129"/>
            <a:ext cx="1844583" cy="257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AC19B7-E828-11B8-C2E7-58DF1B233EAA}"/>
              </a:ext>
            </a:extLst>
          </p:cNvPr>
          <p:cNvCxnSpPr>
            <a:cxnSpLocks/>
          </p:cNvCxnSpPr>
          <p:nvPr/>
        </p:nvCxnSpPr>
        <p:spPr>
          <a:xfrm flipH="1">
            <a:off x="6422139" y="3637637"/>
            <a:ext cx="1302424" cy="782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019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3">
            <a:extLst>
              <a:ext uri="{FF2B5EF4-FFF2-40B4-BE49-F238E27FC236}">
                <a16:creationId xmlns:a16="http://schemas.microsoft.com/office/drawing/2014/main" id="{9019F5BC-282D-289C-823A-0B61D8B9717C}"/>
              </a:ext>
            </a:extLst>
          </p:cNvPr>
          <p:cNvGrpSpPr/>
          <p:nvPr/>
        </p:nvGrpSpPr>
        <p:grpSpPr>
          <a:xfrm>
            <a:off x="7908085" y="3757892"/>
            <a:ext cx="788735" cy="788735"/>
            <a:chOff x="0" y="0"/>
            <a:chExt cx="812800" cy="812800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99C3889C-1BBE-138F-245D-1FB4EDDED50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685E8"/>
            </a:solidFill>
          </p:spPr>
          <p:txBody>
            <a:bodyPr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38BF09E0-38B2-9666-9C29-0D9758B5F43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2" tIns="33862" rIns="33862" bIns="33862" rtlCol="0" anchor="ctr"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6">
            <a:extLst>
              <a:ext uri="{FF2B5EF4-FFF2-40B4-BE49-F238E27FC236}">
                <a16:creationId xmlns:a16="http://schemas.microsoft.com/office/drawing/2014/main" id="{D5B0D942-4E2D-AC38-A931-6C56A1D9D8B0}"/>
              </a:ext>
            </a:extLst>
          </p:cNvPr>
          <p:cNvGrpSpPr/>
          <p:nvPr/>
        </p:nvGrpSpPr>
        <p:grpSpPr>
          <a:xfrm>
            <a:off x="7908085" y="4879149"/>
            <a:ext cx="788735" cy="788735"/>
            <a:chOff x="0" y="0"/>
            <a:chExt cx="1577676" cy="1577676"/>
          </a:xfrm>
        </p:grpSpPr>
        <p:grpSp>
          <p:nvGrpSpPr>
            <p:cNvPr id="46" name="Group 7">
              <a:extLst>
                <a:ext uri="{FF2B5EF4-FFF2-40B4-BE49-F238E27FC236}">
                  <a16:creationId xmlns:a16="http://schemas.microsoft.com/office/drawing/2014/main" id="{FB00728A-B21F-F7D2-B89E-8C76D7F303CE}"/>
                </a:ext>
              </a:extLst>
            </p:cNvPr>
            <p:cNvGrpSpPr/>
            <p:nvPr/>
          </p:nvGrpSpPr>
          <p:grpSpPr>
            <a:xfrm>
              <a:off x="0" y="0"/>
              <a:ext cx="1577676" cy="1577676"/>
              <a:chOff x="0" y="0"/>
              <a:chExt cx="812800" cy="812800"/>
            </a:xfrm>
          </p:grpSpPr>
          <p:sp>
            <p:nvSpPr>
              <p:cNvPr id="48" name="Freeform 8">
                <a:extLst>
                  <a:ext uri="{FF2B5EF4-FFF2-40B4-BE49-F238E27FC236}">
                    <a16:creationId xmlns:a16="http://schemas.microsoft.com/office/drawing/2014/main" id="{2DC6876C-8839-68C0-4053-6E66EE2CAF95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685E8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450"/>
              </a:p>
            </p:txBody>
          </p:sp>
          <p:sp>
            <p:nvSpPr>
              <p:cNvPr id="49" name="TextBox 9">
                <a:extLst>
                  <a:ext uri="{FF2B5EF4-FFF2-40B4-BE49-F238E27FC236}">
                    <a16:creationId xmlns:a16="http://schemas.microsoft.com/office/drawing/2014/main" id="{74099C31-FEA8-7BF9-EB39-3422BE26C9E2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371"/>
                  </a:lnSpc>
                </a:pPr>
                <a:endParaRPr sz="1200"/>
              </a:p>
            </p:txBody>
          </p:sp>
        </p:grpSp>
        <p:pic>
          <p:nvPicPr>
            <p:cNvPr id="47" name="Picture 10">
              <a:extLst>
                <a:ext uri="{FF2B5EF4-FFF2-40B4-BE49-F238E27FC236}">
                  <a16:creationId xmlns:a16="http://schemas.microsoft.com/office/drawing/2014/main" id="{168E28A2-F300-ACE3-8F76-A91ED826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37744" y="337744"/>
              <a:ext cx="902187" cy="902187"/>
            </a:xfrm>
            <a:prstGeom prst="rect">
              <a:avLst/>
            </a:prstGeom>
          </p:spPr>
        </p:pic>
      </p:grpSp>
      <p:grpSp>
        <p:nvGrpSpPr>
          <p:cNvPr id="50" name="Group 18">
            <a:extLst>
              <a:ext uri="{FF2B5EF4-FFF2-40B4-BE49-F238E27FC236}">
                <a16:creationId xmlns:a16="http://schemas.microsoft.com/office/drawing/2014/main" id="{4449A83B-D5E4-957A-FB89-EC3C8D3CA7F0}"/>
              </a:ext>
            </a:extLst>
          </p:cNvPr>
          <p:cNvGrpSpPr/>
          <p:nvPr/>
        </p:nvGrpSpPr>
        <p:grpSpPr>
          <a:xfrm>
            <a:off x="7908085" y="2704178"/>
            <a:ext cx="788735" cy="788735"/>
            <a:chOff x="0" y="0"/>
            <a:chExt cx="812800" cy="812800"/>
          </a:xfrm>
        </p:grpSpPr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A9C3AEAA-9A01-B9E3-7440-8CD429C6BC2D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685E8"/>
            </a:solidFill>
          </p:spPr>
          <p:txBody>
            <a:bodyPr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50"/>
            </a:p>
          </p:txBody>
        </p:sp>
        <p:sp>
          <p:nvSpPr>
            <p:cNvPr id="52" name="TextBox 20">
              <a:extLst>
                <a:ext uri="{FF2B5EF4-FFF2-40B4-BE49-F238E27FC236}">
                  <a16:creationId xmlns:a16="http://schemas.microsoft.com/office/drawing/2014/main" id="{2DCF8848-094E-BA89-EEE0-8477078FC49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33862" tIns="33862" rIns="33862" bIns="33862" rtlCol="0" anchor="ctr"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3" name="Group 22">
            <a:extLst>
              <a:ext uri="{FF2B5EF4-FFF2-40B4-BE49-F238E27FC236}">
                <a16:creationId xmlns:a16="http://schemas.microsoft.com/office/drawing/2014/main" id="{B778CA29-A5B2-5A6A-20C5-A8961C7D574C}"/>
              </a:ext>
            </a:extLst>
          </p:cNvPr>
          <p:cNvGrpSpPr/>
          <p:nvPr/>
        </p:nvGrpSpPr>
        <p:grpSpPr>
          <a:xfrm>
            <a:off x="7908085" y="1577125"/>
            <a:ext cx="788735" cy="788735"/>
            <a:chOff x="0" y="0"/>
            <a:chExt cx="1577676" cy="1577676"/>
          </a:xfrm>
        </p:grpSpPr>
        <p:grpSp>
          <p:nvGrpSpPr>
            <p:cNvPr id="54" name="Group 23">
              <a:extLst>
                <a:ext uri="{FF2B5EF4-FFF2-40B4-BE49-F238E27FC236}">
                  <a16:creationId xmlns:a16="http://schemas.microsoft.com/office/drawing/2014/main" id="{38EE5A93-FB1C-64E2-4A3A-AED632644FBE}"/>
                </a:ext>
              </a:extLst>
            </p:cNvPr>
            <p:cNvGrpSpPr/>
            <p:nvPr/>
          </p:nvGrpSpPr>
          <p:grpSpPr>
            <a:xfrm>
              <a:off x="0" y="0"/>
              <a:ext cx="1577676" cy="1577676"/>
              <a:chOff x="0" y="0"/>
              <a:chExt cx="812800" cy="812800"/>
            </a:xfrm>
          </p:grpSpPr>
          <p:sp>
            <p:nvSpPr>
              <p:cNvPr id="56" name="Freeform 24">
                <a:extLst>
                  <a:ext uri="{FF2B5EF4-FFF2-40B4-BE49-F238E27FC236}">
                    <a16:creationId xmlns:a16="http://schemas.microsoft.com/office/drawing/2014/main" id="{FB14D0E5-B605-C3AF-5C9B-38316A73CF5E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685E8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450"/>
              </a:p>
            </p:txBody>
          </p:sp>
          <p:sp>
            <p:nvSpPr>
              <p:cNvPr id="57" name="TextBox 25">
                <a:extLst>
                  <a:ext uri="{FF2B5EF4-FFF2-40B4-BE49-F238E27FC236}">
                    <a16:creationId xmlns:a16="http://schemas.microsoft.com/office/drawing/2014/main" id="{5F5BFA76-3A95-864B-17DF-52240EB9F6BC}"/>
                  </a:ext>
                </a:extLst>
              </p:cNvPr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33862" tIns="33862" rIns="33862" bIns="33862" rtlCol="0" anchor="ctr"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2371"/>
                  </a:lnSpc>
                </a:pPr>
                <a:endParaRPr sz="1200"/>
              </a:p>
            </p:txBody>
          </p:sp>
        </p:grpSp>
        <p:pic>
          <p:nvPicPr>
            <p:cNvPr id="55" name="Picture 26">
              <a:extLst>
                <a:ext uri="{FF2B5EF4-FFF2-40B4-BE49-F238E27FC236}">
                  <a16:creationId xmlns:a16="http://schemas.microsoft.com/office/drawing/2014/main" id="{4216A58A-9560-4B60-BCED-D3652FD1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5164" y="308003"/>
              <a:ext cx="940837" cy="938484"/>
            </a:xfrm>
            <a:prstGeom prst="rect">
              <a:avLst/>
            </a:prstGeom>
          </p:spPr>
        </p:pic>
      </p:grpSp>
      <p:pic>
        <p:nvPicPr>
          <p:cNvPr id="58" name="Picture 29">
            <a:extLst>
              <a:ext uri="{FF2B5EF4-FFF2-40B4-BE49-F238E27FC236}">
                <a16:creationId xmlns:a16="http://schemas.microsoft.com/office/drawing/2014/main" id="{08A16414-BA54-B06C-ED12-A2A3A5271F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46648" y="3902501"/>
            <a:ext cx="511609" cy="499516"/>
          </a:xfrm>
          <a:prstGeom prst="rect">
            <a:avLst/>
          </a:prstGeom>
        </p:spPr>
      </p:pic>
      <p:pic>
        <p:nvPicPr>
          <p:cNvPr id="59" name="Picture 30">
            <a:extLst>
              <a:ext uri="{FF2B5EF4-FFF2-40B4-BE49-F238E27FC236}">
                <a16:creationId xmlns:a16="http://schemas.microsoft.com/office/drawing/2014/main" id="{00E9A8CD-C63C-3E47-10B9-C66C2BEBA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46648" y="2887490"/>
            <a:ext cx="511609" cy="441902"/>
          </a:xfrm>
          <a:prstGeom prst="rect">
            <a:avLst/>
          </a:prstGeom>
        </p:spPr>
      </p:pic>
      <p:sp>
        <p:nvSpPr>
          <p:cNvPr id="60" name="TextBox 31">
            <a:extLst>
              <a:ext uri="{FF2B5EF4-FFF2-40B4-BE49-F238E27FC236}">
                <a16:creationId xmlns:a16="http://schemas.microsoft.com/office/drawing/2014/main" id="{0E2E951C-66B7-D009-523F-9C62B88246A5}"/>
              </a:ext>
            </a:extLst>
          </p:cNvPr>
          <p:cNvSpPr txBox="1"/>
          <p:nvPr/>
        </p:nvSpPr>
        <p:spPr>
          <a:xfrm>
            <a:off x="8075645" y="698955"/>
            <a:ext cx="3152868" cy="49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183"/>
              </a:lnSpc>
              <a:spcBef>
                <a:spcPct val="0"/>
              </a:spcBef>
            </a:pPr>
            <a:r>
              <a:rPr lang="en-US" sz="2799" b="1" spc="95">
                <a:latin typeface="Barlow Bold"/>
              </a:rPr>
              <a:t>COMET PORTAL</a:t>
            </a:r>
          </a:p>
        </p:txBody>
      </p:sp>
      <p:sp>
        <p:nvSpPr>
          <p:cNvPr id="61" name="TextBox 32">
            <a:extLst>
              <a:ext uri="{FF2B5EF4-FFF2-40B4-BE49-F238E27FC236}">
                <a16:creationId xmlns:a16="http://schemas.microsoft.com/office/drawing/2014/main" id="{1D94B7FA-DBED-318B-45A2-5BFA558599FA}"/>
              </a:ext>
            </a:extLst>
          </p:cNvPr>
          <p:cNvSpPr txBox="1"/>
          <p:nvPr/>
        </p:nvSpPr>
        <p:spPr>
          <a:xfrm>
            <a:off x="8807336" y="3726145"/>
            <a:ext cx="1782442" cy="229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44"/>
              </a:lnSpc>
            </a:pPr>
            <a:r>
              <a:rPr lang="en-US" sz="1460" spc="46">
                <a:solidFill>
                  <a:srgbClr val="142740"/>
                </a:solidFill>
                <a:latin typeface="Barlow Medium Bold"/>
              </a:rPr>
              <a:t>Contracts</a:t>
            </a:r>
          </a:p>
        </p:txBody>
      </p:sp>
      <p:sp>
        <p:nvSpPr>
          <p:cNvPr id="62" name="TextBox 33">
            <a:extLst>
              <a:ext uri="{FF2B5EF4-FFF2-40B4-BE49-F238E27FC236}">
                <a16:creationId xmlns:a16="http://schemas.microsoft.com/office/drawing/2014/main" id="{82093F01-F7EC-EA06-529E-40486DA775ED}"/>
              </a:ext>
            </a:extLst>
          </p:cNvPr>
          <p:cNvSpPr txBox="1"/>
          <p:nvPr/>
        </p:nvSpPr>
        <p:spPr>
          <a:xfrm>
            <a:off x="8807336" y="4105837"/>
            <a:ext cx="2954769" cy="19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4"/>
              </a:lnSpc>
              <a:spcBef>
                <a:spcPct val="0"/>
              </a:spcBef>
            </a:pPr>
            <a:r>
              <a:rPr lang="en-US" sz="1216">
                <a:solidFill>
                  <a:srgbClr val="3C5679"/>
                </a:solidFill>
                <a:latin typeface="Barlow Medium"/>
              </a:rPr>
              <a:t>Snapshot of renewal contracts</a:t>
            </a:r>
          </a:p>
        </p:txBody>
      </p:sp>
      <p:sp>
        <p:nvSpPr>
          <p:cNvPr id="63" name="TextBox 34">
            <a:extLst>
              <a:ext uri="{FF2B5EF4-FFF2-40B4-BE49-F238E27FC236}">
                <a16:creationId xmlns:a16="http://schemas.microsoft.com/office/drawing/2014/main" id="{AE6ABD6C-74D7-6F67-719C-DA7200EE6D36}"/>
              </a:ext>
            </a:extLst>
          </p:cNvPr>
          <p:cNvSpPr txBox="1"/>
          <p:nvPr/>
        </p:nvSpPr>
        <p:spPr>
          <a:xfrm>
            <a:off x="8807336" y="4847403"/>
            <a:ext cx="1782442" cy="229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44"/>
              </a:lnSpc>
            </a:pPr>
            <a:r>
              <a:rPr lang="en-US" sz="1460" spc="46">
                <a:solidFill>
                  <a:srgbClr val="142740"/>
                </a:solidFill>
                <a:latin typeface="Barlow Medium Bold"/>
              </a:rPr>
              <a:t>End of Support</a:t>
            </a:r>
          </a:p>
        </p:txBody>
      </p:sp>
      <p:sp>
        <p:nvSpPr>
          <p:cNvPr id="64" name="TextBox 35">
            <a:extLst>
              <a:ext uri="{FF2B5EF4-FFF2-40B4-BE49-F238E27FC236}">
                <a16:creationId xmlns:a16="http://schemas.microsoft.com/office/drawing/2014/main" id="{3D098607-C457-95B0-4AC4-841833B8B7A3}"/>
              </a:ext>
            </a:extLst>
          </p:cNvPr>
          <p:cNvSpPr txBox="1"/>
          <p:nvPr/>
        </p:nvSpPr>
        <p:spPr>
          <a:xfrm>
            <a:off x="8806033" y="5242324"/>
            <a:ext cx="2956071" cy="19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4"/>
              </a:lnSpc>
              <a:spcBef>
                <a:spcPct val="0"/>
              </a:spcBef>
            </a:pPr>
            <a:r>
              <a:rPr lang="en-US" sz="1216">
                <a:solidFill>
                  <a:srgbClr val="3C5679"/>
                </a:solidFill>
                <a:latin typeface="Barlow Medium"/>
              </a:rPr>
              <a:t>Quick view of Cisco end-of-support devices</a:t>
            </a:r>
          </a:p>
        </p:txBody>
      </p:sp>
      <p:sp>
        <p:nvSpPr>
          <p:cNvPr id="65" name="TextBox 36">
            <a:extLst>
              <a:ext uri="{FF2B5EF4-FFF2-40B4-BE49-F238E27FC236}">
                <a16:creationId xmlns:a16="http://schemas.microsoft.com/office/drawing/2014/main" id="{98A376EC-3A7D-B6CB-F02A-EE1AED991683}"/>
              </a:ext>
            </a:extLst>
          </p:cNvPr>
          <p:cNvSpPr txBox="1"/>
          <p:nvPr/>
        </p:nvSpPr>
        <p:spPr>
          <a:xfrm>
            <a:off x="8797662" y="2987914"/>
            <a:ext cx="2774857" cy="412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4"/>
              </a:lnSpc>
              <a:spcBef>
                <a:spcPct val="0"/>
              </a:spcBef>
            </a:pPr>
            <a:r>
              <a:rPr lang="en-US" sz="1216">
                <a:solidFill>
                  <a:srgbClr val="3C5679"/>
                </a:solidFill>
                <a:latin typeface="Barlow Medium"/>
              </a:rPr>
              <a:t>Number of lines ending by calendar quarter or Cisco quarter</a:t>
            </a:r>
          </a:p>
        </p:txBody>
      </p:sp>
      <p:sp>
        <p:nvSpPr>
          <p:cNvPr id="66" name="TextBox 37">
            <a:extLst>
              <a:ext uri="{FF2B5EF4-FFF2-40B4-BE49-F238E27FC236}">
                <a16:creationId xmlns:a16="http://schemas.microsoft.com/office/drawing/2014/main" id="{12566532-494B-5AF5-A8CD-4C2626123FF7}"/>
              </a:ext>
            </a:extLst>
          </p:cNvPr>
          <p:cNvSpPr txBox="1"/>
          <p:nvPr/>
        </p:nvSpPr>
        <p:spPr>
          <a:xfrm>
            <a:off x="8797662" y="1545379"/>
            <a:ext cx="2179322" cy="229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44"/>
              </a:lnSpc>
            </a:pPr>
            <a:r>
              <a:rPr lang="en-US" sz="1460" spc="46">
                <a:solidFill>
                  <a:srgbClr val="142740"/>
                </a:solidFill>
                <a:latin typeface="Barlow Medium Bold"/>
              </a:rPr>
              <a:t>Contracts Expiring Soon</a:t>
            </a:r>
          </a:p>
        </p:txBody>
      </p:sp>
      <p:sp>
        <p:nvSpPr>
          <p:cNvPr id="67" name="TextBox 38">
            <a:extLst>
              <a:ext uri="{FF2B5EF4-FFF2-40B4-BE49-F238E27FC236}">
                <a16:creationId xmlns:a16="http://schemas.microsoft.com/office/drawing/2014/main" id="{99CB7C57-5FFB-CC72-181B-275B3F1B5121}"/>
              </a:ext>
            </a:extLst>
          </p:cNvPr>
          <p:cNvSpPr txBox="1"/>
          <p:nvPr/>
        </p:nvSpPr>
        <p:spPr>
          <a:xfrm>
            <a:off x="8797662" y="1946096"/>
            <a:ext cx="2774857" cy="19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4"/>
              </a:lnSpc>
              <a:spcBef>
                <a:spcPct val="0"/>
              </a:spcBef>
            </a:pPr>
            <a:r>
              <a:rPr lang="en-US" sz="1216">
                <a:solidFill>
                  <a:srgbClr val="3C5679"/>
                </a:solidFill>
                <a:latin typeface="Barlow Medium"/>
              </a:rPr>
              <a:t>Contracts expiring in 30, 60, 90 days</a:t>
            </a:r>
          </a:p>
        </p:txBody>
      </p:sp>
      <p:sp>
        <p:nvSpPr>
          <p:cNvPr id="68" name="TextBox 39">
            <a:extLst>
              <a:ext uri="{FF2B5EF4-FFF2-40B4-BE49-F238E27FC236}">
                <a16:creationId xmlns:a16="http://schemas.microsoft.com/office/drawing/2014/main" id="{DC6EED30-5EEF-B911-4CAA-91D32637D8DB}"/>
              </a:ext>
            </a:extLst>
          </p:cNvPr>
          <p:cNvSpPr txBox="1"/>
          <p:nvPr/>
        </p:nvSpPr>
        <p:spPr>
          <a:xfrm>
            <a:off x="8807336" y="2672431"/>
            <a:ext cx="1936652" cy="229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44"/>
              </a:lnSpc>
            </a:pPr>
            <a:r>
              <a:rPr lang="en-US" sz="1460" spc="46">
                <a:solidFill>
                  <a:srgbClr val="142740"/>
                </a:solidFill>
                <a:latin typeface="Barlow Medium Bold"/>
              </a:rPr>
              <a:t>Lines Due by Quarter</a:t>
            </a:r>
          </a:p>
        </p:txBody>
      </p:sp>
      <p:pic>
        <p:nvPicPr>
          <p:cNvPr id="70" name="Picture 30">
            <a:extLst>
              <a:ext uri="{FF2B5EF4-FFF2-40B4-BE49-F238E27FC236}">
                <a16:creationId xmlns:a16="http://schemas.microsoft.com/office/drawing/2014/main" id="{F67C15D5-60CD-D49B-4A8E-23C65A5FD8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0591" y="732512"/>
            <a:ext cx="7800136" cy="552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75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5">
            <a:extLst>
              <a:ext uri="{FF2B5EF4-FFF2-40B4-BE49-F238E27FC236}">
                <a16:creationId xmlns:a16="http://schemas.microsoft.com/office/drawing/2014/main" id="{A04F5B30-5014-7F4F-9C82-70330E67D50E}"/>
              </a:ext>
            </a:extLst>
          </p:cNvPr>
          <p:cNvSpPr txBox="1">
            <a:spLocks/>
          </p:cNvSpPr>
          <p:nvPr/>
        </p:nvSpPr>
        <p:spPr>
          <a:xfrm>
            <a:off x="423995" y="862026"/>
            <a:ext cx="7239829" cy="2536635"/>
          </a:xfrm>
          <a:prstGeom prst="rect">
            <a:avLst/>
          </a:prstGeom>
        </p:spPr>
        <p:txBody>
          <a:bodyPr vert="horz" lIns="45714" tIns="22857" rIns="45714" bIns="22857" rtlCol="0" anchor="t">
            <a:no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9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914217"/>
            <a:r>
              <a:rPr lang="en-US" sz="2400">
                <a:solidFill>
                  <a:srgbClr val="0070C0"/>
                </a:solidFill>
              </a:rPr>
              <a:t>Customers utilize our digital self-service </a:t>
            </a:r>
            <a:br>
              <a:rPr lang="en-US" sz="240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</a:rPr>
              <a:t>and eCommerce tools to evaluate, quote, </a:t>
            </a:r>
            <a:br>
              <a:rPr lang="en-US" sz="240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</a:rPr>
              <a:t>procure, assign, and track product.  </a:t>
            </a:r>
            <a:br>
              <a:rPr lang="en-US" sz="2400">
                <a:solidFill>
                  <a:srgbClr val="0070C0"/>
                </a:solidFill>
              </a:rPr>
            </a:br>
            <a:br>
              <a:rPr lang="en-US" sz="100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</a:rPr>
              <a:t>These capabilities provide simple ways </a:t>
            </a:r>
            <a:br>
              <a:rPr lang="en-US" sz="2400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</a:rPr>
              <a:t>to transact while reducing our customer’s dependency on WWT’s internal teams.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B8338D-9DBE-BA4A-843E-91369A5C09D9}"/>
              </a:ext>
            </a:extLst>
          </p:cNvPr>
          <p:cNvCxnSpPr>
            <a:cxnSpLocks/>
          </p:cNvCxnSpPr>
          <p:nvPr/>
        </p:nvCxnSpPr>
        <p:spPr>
          <a:xfrm>
            <a:off x="563452" y="6165762"/>
            <a:ext cx="709152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5">
            <a:extLst>
              <a:ext uri="{FF2B5EF4-FFF2-40B4-BE49-F238E27FC236}">
                <a16:creationId xmlns:a16="http://schemas.microsoft.com/office/drawing/2014/main" id="{EF3072BA-945A-3640-87E4-AF5BCA8893D5}"/>
              </a:ext>
            </a:extLst>
          </p:cNvPr>
          <p:cNvSpPr txBox="1">
            <a:spLocks/>
          </p:cNvSpPr>
          <p:nvPr/>
        </p:nvSpPr>
        <p:spPr>
          <a:xfrm>
            <a:off x="945114" y="5290230"/>
            <a:ext cx="2951371" cy="495387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217"/>
            <a:r>
              <a:rPr lang="en-US" sz="1800">
                <a:solidFill>
                  <a:srgbClr val="0070C0"/>
                </a:solidFill>
              </a:rPr>
              <a:t>Integrated &amp; </a:t>
            </a:r>
          </a:p>
          <a:p>
            <a:pPr algn="ctr" defTabSz="914217"/>
            <a:r>
              <a:rPr lang="en-US" sz="1800">
                <a:solidFill>
                  <a:srgbClr val="0070C0"/>
                </a:solidFill>
              </a:rPr>
              <a:t>Non-Integrated Checkout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9C6AC8-2B1E-574D-B9CB-C578E352A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7" y="6345914"/>
            <a:ext cx="1416658" cy="325131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C42426-50D5-044F-BDB8-CCB0999C47B2}"/>
              </a:ext>
            </a:extLst>
          </p:cNvPr>
          <p:cNvCxnSpPr>
            <a:cxnSpLocks/>
          </p:cNvCxnSpPr>
          <p:nvPr/>
        </p:nvCxnSpPr>
        <p:spPr>
          <a:xfrm>
            <a:off x="647716" y="582624"/>
            <a:ext cx="2807416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5">
            <a:extLst>
              <a:ext uri="{FF2B5EF4-FFF2-40B4-BE49-F238E27FC236}">
                <a16:creationId xmlns:a16="http://schemas.microsoft.com/office/drawing/2014/main" id="{996276D3-2272-3245-99F6-A1537989A663}"/>
              </a:ext>
            </a:extLst>
          </p:cNvPr>
          <p:cNvSpPr txBox="1">
            <a:spLocks/>
          </p:cNvSpPr>
          <p:nvPr/>
        </p:nvSpPr>
        <p:spPr>
          <a:xfrm>
            <a:off x="647715" y="328880"/>
            <a:ext cx="6792389" cy="455974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217"/>
            <a:r>
              <a:rPr lang="en-US" sz="3599">
                <a:solidFill>
                  <a:srgbClr val="0070C0"/>
                </a:solidFill>
              </a:rPr>
              <a:t>Value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1A59394-6890-E640-BC75-F400D756BF43}"/>
              </a:ext>
            </a:extLst>
          </p:cNvPr>
          <p:cNvCxnSpPr>
            <a:cxnSpLocks/>
          </p:cNvCxnSpPr>
          <p:nvPr/>
        </p:nvCxnSpPr>
        <p:spPr>
          <a:xfrm>
            <a:off x="4667085" y="585013"/>
            <a:ext cx="265832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5">
            <a:extLst>
              <a:ext uri="{FF2B5EF4-FFF2-40B4-BE49-F238E27FC236}">
                <a16:creationId xmlns:a16="http://schemas.microsoft.com/office/drawing/2014/main" id="{8932405E-DB12-8706-A8E4-5330B92B8D4B}"/>
              </a:ext>
            </a:extLst>
          </p:cNvPr>
          <p:cNvSpPr txBox="1">
            <a:spLocks/>
          </p:cNvSpPr>
          <p:nvPr/>
        </p:nvSpPr>
        <p:spPr>
          <a:xfrm>
            <a:off x="1420866" y="4132732"/>
            <a:ext cx="1999868" cy="455052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217"/>
            <a:r>
              <a:rPr lang="en-US" sz="1800">
                <a:solidFill>
                  <a:srgbClr val="0070C0"/>
                </a:solidFill>
              </a:rPr>
              <a:t>Streamlined </a:t>
            </a:r>
          </a:p>
          <a:p>
            <a:pPr algn="ctr" defTabSz="914217"/>
            <a:r>
              <a:rPr lang="en-US" sz="1800">
                <a:solidFill>
                  <a:srgbClr val="0070C0"/>
                </a:solidFill>
              </a:rPr>
              <a:t>Ordering</a:t>
            </a:r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97DD432B-0C6B-ED52-E9A2-8855F0C306B8}"/>
              </a:ext>
            </a:extLst>
          </p:cNvPr>
          <p:cNvSpPr txBox="1">
            <a:spLocks/>
          </p:cNvSpPr>
          <p:nvPr/>
        </p:nvSpPr>
        <p:spPr>
          <a:xfrm>
            <a:off x="4808990" y="4095936"/>
            <a:ext cx="1872295" cy="528644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217"/>
            <a:r>
              <a:rPr lang="en-US" sz="1800">
                <a:solidFill>
                  <a:srgbClr val="0070C0"/>
                </a:solidFill>
              </a:rPr>
              <a:t>Elimination of </a:t>
            </a:r>
          </a:p>
          <a:p>
            <a:pPr algn="ctr" defTabSz="914217"/>
            <a:r>
              <a:rPr lang="en-US" sz="1800">
                <a:solidFill>
                  <a:srgbClr val="0070C0"/>
                </a:solidFill>
              </a:rPr>
              <a:t>Manual Errors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4D114F6B-B8BF-438E-0F29-72D2146DE11F}"/>
              </a:ext>
            </a:extLst>
          </p:cNvPr>
          <p:cNvSpPr txBox="1">
            <a:spLocks/>
          </p:cNvSpPr>
          <p:nvPr/>
        </p:nvSpPr>
        <p:spPr>
          <a:xfrm>
            <a:off x="3174347" y="3489142"/>
            <a:ext cx="1869738" cy="641581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217"/>
            <a:r>
              <a:rPr lang="en-US" sz="1800">
                <a:solidFill>
                  <a:srgbClr val="0070C0"/>
                </a:solidFill>
              </a:rPr>
              <a:t>Real-time Access </a:t>
            </a:r>
          </a:p>
          <a:p>
            <a:pPr algn="ctr" defTabSz="914217"/>
            <a:r>
              <a:rPr lang="en-US" sz="1800">
                <a:solidFill>
                  <a:srgbClr val="0070C0"/>
                </a:solidFill>
              </a:rPr>
              <a:t>&amp; Availability</a:t>
            </a: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4E00C3AC-0515-B305-9653-34068BAC98FE}"/>
              </a:ext>
            </a:extLst>
          </p:cNvPr>
          <p:cNvSpPr txBox="1">
            <a:spLocks/>
          </p:cNvSpPr>
          <p:nvPr/>
        </p:nvSpPr>
        <p:spPr>
          <a:xfrm>
            <a:off x="4491278" y="5238329"/>
            <a:ext cx="2507718" cy="599189"/>
          </a:xfrm>
          <a:prstGeom prst="rect">
            <a:avLst/>
          </a:prstGeom>
        </p:spPr>
        <p:txBody>
          <a:bodyPr vert="horz" lIns="45714" tIns="22857" rIns="45714" bIns="22857" rtlCol="0" anchor="ctr">
            <a:noAutofit/>
          </a:bodyPr>
          <a:lstStyle>
            <a:lvl1pPr algn="l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914217"/>
            <a:r>
              <a:rPr lang="en-US" sz="1800">
                <a:solidFill>
                  <a:srgbClr val="0070C0"/>
                </a:solidFill>
              </a:rPr>
              <a:t>Frictionless </a:t>
            </a:r>
          </a:p>
          <a:p>
            <a:pPr algn="ctr" defTabSz="914217"/>
            <a:r>
              <a:rPr lang="en-US" sz="1800">
                <a:solidFill>
                  <a:srgbClr val="0070C0"/>
                </a:solidFill>
              </a:rPr>
              <a:t>Customer Experience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DCE7AFCB-AB09-BC30-CF13-03C7380CD1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648" y="4335184"/>
            <a:ext cx="1004524" cy="1004521"/>
          </a:xfrm>
          <a:prstGeom prst="rect">
            <a:avLst/>
          </a:prstGeom>
        </p:spPr>
      </p:pic>
      <p:pic>
        <p:nvPicPr>
          <p:cNvPr id="24" name="Picture 23" descr="A computer with a screen showing a website&#10;&#10;Description automatically generated with medium confidence">
            <a:extLst>
              <a:ext uri="{FF2B5EF4-FFF2-40B4-BE49-F238E27FC236}">
                <a16:creationId xmlns:a16="http://schemas.microsoft.com/office/drawing/2014/main" id="{8731F2C4-EAAE-50FB-7693-3F15313A2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432" y="1872103"/>
            <a:ext cx="3705364" cy="179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6AC0F-1969-4CF2-9CF5-6CDA10881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606" y="1726058"/>
            <a:ext cx="2949540" cy="20753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Digital Communities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0" i="0" u="sng">
                <a:solidFill>
                  <a:schemeClr val="tx1"/>
                </a:solidFill>
                <a:effectLst/>
                <a:latin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https://admin.apps.wwt.chttps://admin.apps.wwt.com/pages/371716</a:t>
            </a:r>
            <a:endParaRPr lang="en-US" b="0" i="0">
              <a:solidFill>
                <a:schemeClr val="tx1"/>
              </a:solidFill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b="0" i="0" u="sng">
                <a:solidFill>
                  <a:schemeClr val="tx1"/>
                </a:solidFill>
                <a:effectLst/>
                <a:latin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om/pages</a:t>
            </a:r>
            <a:r>
              <a:rPr lang="en-US" b="0" i="0" u="sng">
                <a:solidFill>
                  <a:srgbClr val="FFFFFF"/>
                </a:solidFill>
                <a:effectLst/>
                <a:latin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/371716</a:t>
            </a:r>
            <a:endParaRPr lang="en-US" b="0" i="0">
              <a:effectLst/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1E567A-5518-D6EB-FFA7-B51854745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" y="42804"/>
            <a:ext cx="8586819" cy="441617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845BD2-A9DB-AAD0-C908-0E2A0727E61B}"/>
              </a:ext>
            </a:extLst>
          </p:cNvPr>
          <p:cNvSpPr txBox="1">
            <a:spLocks/>
          </p:cNvSpPr>
          <p:nvPr/>
        </p:nvSpPr>
        <p:spPr>
          <a:xfrm>
            <a:off x="339047" y="4703851"/>
            <a:ext cx="11596099" cy="1871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54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663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771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880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6989" indent="-228554" algn="l" defTabSz="91421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Single one-stop-shop for all SFA information and utilization needs</a:t>
            </a:r>
          </a:p>
          <a:p>
            <a:r>
              <a:rPr lang="en-US" sz="1800"/>
              <a:t>“Living” content that can be easily updated to meet the needs of the customer</a:t>
            </a:r>
          </a:p>
          <a:p>
            <a:r>
              <a:rPr lang="en-US" sz="1800"/>
              <a:t>Consolidated view of all events – both WWT and Cisco, allowing customers to engage with technology experts as well as expand training skills</a:t>
            </a:r>
          </a:p>
          <a:p>
            <a:r>
              <a:rPr lang="en-US" sz="1800"/>
              <a:t>Time sensitive announcements that are pushed to Community members</a:t>
            </a:r>
          </a:p>
          <a:p>
            <a:r>
              <a:rPr lang="en-US" sz="1800"/>
              <a:t>One click engagement with Team Experts</a:t>
            </a:r>
          </a:p>
        </p:txBody>
      </p:sp>
    </p:spTree>
    <p:extLst>
      <p:ext uri="{BB962C8B-B14F-4D97-AF65-F5344CB8AC3E}">
        <p14:creationId xmlns:p14="http://schemas.microsoft.com/office/powerpoint/2010/main" val="3751765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creenshot of a data analysis&#10;&#10;Description automatically generated">
            <a:extLst>
              <a:ext uri="{FF2B5EF4-FFF2-40B4-BE49-F238E27FC236}">
                <a16:creationId xmlns:a16="http://schemas.microsoft.com/office/drawing/2014/main" id="{416B84EF-C341-43A0-AD11-17655276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20" y="43714"/>
            <a:ext cx="9724799" cy="3335369"/>
          </a:xfrm>
          <a:prstGeom prst="rect">
            <a:avLst/>
          </a:prstGeom>
        </p:spPr>
      </p:pic>
      <p:pic>
        <p:nvPicPr>
          <p:cNvPr id="23" name="Picture 22" descr="A screenshot of a graph&#10;&#10;Description automatically generated">
            <a:extLst>
              <a:ext uri="{FF2B5EF4-FFF2-40B4-BE49-F238E27FC236}">
                <a16:creationId xmlns:a16="http://schemas.microsoft.com/office/drawing/2014/main" id="{686E9BB2-2EAC-8BB1-5E66-897C73355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379083"/>
            <a:ext cx="9766167" cy="31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CA940CA-3A3F-4045-9639-5DE4B0323795}"/>
              </a:ext>
            </a:extLst>
          </p:cNvPr>
          <p:cNvSpPr/>
          <p:nvPr/>
        </p:nvSpPr>
        <p:spPr>
          <a:xfrm>
            <a:off x="220740" y="2724614"/>
            <a:ext cx="3844552" cy="3952761"/>
          </a:xfrm>
          <a:prstGeom prst="rect">
            <a:avLst/>
          </a:prstGeom>
          <a:solidFill>
            <a:srgbClr val="0070C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91428" rIns="91428" bIns="91428" rtlCol="0" anchor="ctr"/>
          <a:lstStyle/>
          <a:p>
            <a:pPr marL="0" marR="0" lvl="0" indent="0" algn="ctr" defTabSz="228594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CDCDC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F3AA96-3C65-B742-8985-CE6093C91D3D}"/>
              </a:ext>
            </a:extLst>
          </p:cNvPr>
          <p:cNvSpPr/>
          <p:nvPr/>
        </p:nvSpPr>
        <p:spPr>
          <a:xfrm>
            <a:off x="4180035" y="2728744"/>
            <a:ext cx="3844552" cy="3952761"/>
          </a:xfrm>
          <a:prstGeom prst="rect">
            <a:avLst/>
          </a:prstGeom>
          <a:solidFill>
            <a:srgbClr val="0070C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91428" rIns="91428" bIns="91428" rtlCol="0" anchor="ctr"/>
          <a:lstStyle/>
          <a:p>
            <a:pPr marL="0" marR="0" lvl="0" indent="0" algn="ctr" defTabSz="228594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CDCDC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C0BC6B-8A03-E945-90A3-C968E227AEEF}"/>
              </a:ext>
            </a:extLst>
          </p:cNvPr>
          <p:cNvSpPr/>
          <p:nvPr/>
        </p:nvSpPr>
        <p:spPr>
          <a:xfrm>
            <a:off x="8144709" y="2724614"/>
            <a:ext cx="3844552" cy="3952761"/>
          </a:xfrm>
          <a:prstGeom prst="rect">
            <a:avLst/>
          </a:prstGeom>
          <a:solidFill>
            <a:srgbClr val="0070C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91428" rIns="91428" bIns="91428" rtlCol="0" anchor="ctr"/>
          <a:lstStyle/>
          <a:p>
            <a:pPr marL="0" marR="0" lvl="0" indent="0" algn="ctr" defTabSz="228594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CDCDC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E578BF37-CCA6-AD49-8EC0-9518B9283050}"/>
              </a:ext>
            </a:extLst>
          </p:cNvPr>
          <p:cNvSpPr txBox="1">
            <a:spLocks/>
          </p:cNvSpPr>
          <p:nvPr/>
        </p:nvSpPr>
        <p:spPr>
          <a:xfrm>
            <a:off x="174630" y="-50800"/>
            <a:ext cx="6340884" cy="811711"/>
          </a:xfrm>
          <a:prstGeom prst="rect">
            <a:avLst/>
          </a:prstGeom>
        </p:spPr>
        <p:txBody>
          <a:bodyPr vert="horz" lIns="45708" tIns="22855" rIns="45708" bIns="22855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1" i="1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cs typeface="Calibri" charset="0"/>
              </a:rPr>
              <a:t> Value Overview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D70C391-7A39-3A4B-BE29-C4F32FE3AC43}"/>
              </a:ext>
            </a:extLst>
          </p:cNvPr>
          <p:cNvCxnSpPr>
            <a:cxnSpLocks/>
          </p:cNvCxnSpPr>
          <p:nvPr/>
        </p:nvCxnSpPr>
        <p:spPr>
          <a:xfrm>
            <a:off x="238344" y="965193"/>
            <a:ext cx="3106728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CA68C3A-8563-714C-A00F-8AD344080812}"/>
              </a:ext>
            </a:extLst>
          </p:cNvPr>
          <p:cNvSpPr txBox="1"/>
          <p:nvPr/>
        </p:nvSpPr>
        <p:spPr>
          <a:xfrm>
            <a:off x="264843" y="622413"/>
            <a:ext cx="10937109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b="1" kern="100" cap="all" spc="50" baseline="0">
                <a:solidFill>
                  <a:srgbClr val="7D7D7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0" indent="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US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0" indent="0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lang="en-US" b="1" kern="100" cap="all" spc="50" baseline="0" dirty="0" smtClean="0">
                <a:solidFill>
                  <a:srgbClr val="7D7D7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0" indent="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None/>
              <a:defRPr lang="en-US" b="1" kern="100" cap="all" spc="50" baseline="0" dirty="0">
                <a:solidFill>
                  <a:srgbClr val="7D7D7D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1" kern="100" cap="none" spc="0" baseline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00" cap="all" spc="50" baseline="0">
                <a:solidFill>
                  <a:schemeClr val="accent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1" kern="100" spc="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0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  <a:defRPr sz="1600" b="1" kern="100" spc="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0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1" kern="100" spc="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00" cap="all" spc="51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/>
                <a:cs typeface="Arial"/>
              </a:rPr>
              <a:t>Drive ROI and accelerate value realization of Cisco SFA</a:t>
            </a:r>
            <a:endParaRPr kumimoji="0" lang="en-US" sz="1800" b="0" i="0" u="none" strike="noStrike" kern="100" cap="all" spc="51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B511FB5-447F-2344-8BF9-6FCC8C4C80D6}"/>
              </a:ext>
            </a:extLst>
          </p:cNvPr>
          <p:cNvSpPr txBox="1">
            <a:spLocks/>
          </p:cNvSpPr>
          <p:nvPr/>
        </p:nvSpPr>
        <p:spPr>
          <a:xfrm>
            <a:off x="492650" y="2744563"/>
            <a:ext cx="3523359" cy="3760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400"/>
              </a:spcBef>
              <a:buFont typeface="Arial" panose="020B0604020202020204" pitchFamily="34" charset="0"/>
              <a:buChar char="​"/>
              <a:defRPr sz="1800" kern="1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00" spc="-2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−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−"/>
              <a:defRPr sz="12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800" b="1" kern="100" cap="none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b="1" kern="100" cap="all" spc="50" baseline="0">
                <a:solidFill>
                  <a:schemeClr val="accent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​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17145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4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42900" indent="-1714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Font typeface="Arial" panose="020B0604020202020204" pitchFamily="34" charset="0"/>
              <a:buChar char="−"/>
              <a:defRPr sz="1200" kern="1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pc="0">
                <a:solidFill>
                  <a:srgbClr val="002060"/>
                </a:solidFill>
              </a:rPr>
              <a:t>KICKOFF</a:t>
            </a:r>
            <a:r>
              <a:rPr kumimoji="0" lang="en-US" sz="18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&amp; REVIEWS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sng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Kickoff &amp; Scoping (first 60 days)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Operations Review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Vision Scoping </a:t>
            </a:r>
            <a:r>
              <a:rPr lang="en-US" sz="1200" kern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latin typeface="Arial"/>
              </a:rPr>
              <a:t>Review</a:t>
            </a:r>
            <a:endParaRPr kumimoji="0" lang="en-US" sz="1200" b="0" i="0" u="none" strike="noStrike" kern="0" cap="none" spc="-2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Operational Guide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Customer Success 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Acceleration session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Portal &amp; Tools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0" cap="none" spc="-2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sng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Monthly Reviews (Ongoing)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Operational Licensing Review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Roadmap/Project Review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200" b="0" i="0" u="none" strike="noStrike" kern="0" cap="none" spc="-2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sng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Quarterly Success Reviews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SFA entitlement consumption tracking 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Customer Success Roadmap progress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New objectives and re-prioritization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Lab &amp; Adoption activities and outcomes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Cost Avoidance Reporting 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C66619EF-21FB-0049-8A3F-265D6084819F}"/>
              </a:ext>
            </a:extLst>
          </p:cNvPr>
          <p:cNvSpPr txBox="1">
            <a:spLocks/>
          </p:cNvSpPr>
          <p:nvPr/>
        </p:nvSpPr>
        <p:spPr>
          <a:xfrm>
            <a:off x="4408209" y="2815849"/>
            <a:ext cx="3523359" cy="38164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LIFECYCLE MANAGEMENT</a:t>
            </a: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400" b="0" i="0" u="sng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Customer Experience Executive (CXE)</a:t>
            </a:r>
            <a:endParaRPr kumimoji="0" lang="en-US" sz="1400" b="0" i="0" u="none" strike="noStrike" kern="0" cap="none" spc="-2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FedEx, Cisco and WWT coordination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Single Point of Contact &amp; escalation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Tracking, Reporting &amp; Quarterly Reviews</a:t>
            </a: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400" b="0" i="0" u="sng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Software Management</a:t>
            </a:r>
            <a:endParaRPr kumimoji="0" lang="en-US" sz="1400" b="0" i="0" u="none" strike="noStrike" kern="0" cap="none" spc="-2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Entitlement consumption tracking and reporting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EOL/EOS Software Entitlement management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Cisco Smart Account Management</a:t>
            </a: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kumimoji="0" lang="en-US" sz="1400" b="0" i="0" u="sng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Maintenance Management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H/W and S/W maintenance tracking 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EOL/EOS tracking &amp; alignment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-2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</a:rPr>
              <a:t>Tracking &amp; Reporting of MACDs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BDE1BA90-D2CD-6549-AEE4-89FE0C8B5EEC}"/>
              </a:ext>
            </a:extLst>
          </p:cNvPr>
          <p:cNvSpPr txBox="1">
            <a:spLocks/>
          </p:cNvSpPr>
          <p:nvPr/>
        </p:nvSpPr>
        <p:spPr>
          <a:xfrm>
            <a:off x="8479082" y="2836157"/>
            <a:ext cx="3523359" cy="35363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</a:rPr>
              <a:t>LABS &amp; ADOPTION</a:t>
            </a: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Pre-Built Labs</a:t>
            </a:r>
            <a:endParaRPr kumimoji="0" lang="en-US" sz="1400" b="0" i="0" u="none" strike="noStrike" kern="0" cap="none" spc="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On-demand Labs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Schedulable Labs</a:t>
            </a: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Customized Labs</a:t>
            </a:r>
            <a:endParaRPr kumimoji="0" lang="en-US" sz="1400" b="0" i="0" u="none" strike="noStrike" kern="0" cap="none" spc="0" normalizeH="0" baseline="0" noProof="0">
              <a:ln>
                <a:solidFill>
                  <a:srgbClr val="FFFFFF">
                    <a:alpha val="0"/>
                  </a:srgbClr>
                </a:solidFill>
              </a:ln>
              <a:solidFill>
                <a:srgbClr val="333333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Sandbox Labs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Innovation Labs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Integration Labs</a:t>
            </a:r>
          </a:p>
          <a:p>
            <a:pPr marL="0" marR="142871" lvl="0" indent="0" algn="l" defTabSz="914377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Adoption Services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Marketing &amp; Content Creation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End-User Adoption</a:t>
            </a:r>
          </a:p>
          <a:p>
            <a:pPr marL="171446" marR="142871" lvl="0" indent="-171446" algn="l" defTabSz="91437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</a:rPr>
              <a:t>Technical Adoption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A9CA0E-3477-47DA-9E8A-9CB1766ED66E}"/>
              </a:ext>
            </a:extLst>
          </p:cNvPr>
          <p:cNvSpPr txBox="1"/>
          <p:nvPr/>
        </p:nvSpPr>
        <p:spPr>
          <a:xfrm rot="18900000">
            <a:off x="6746803" y="1402361"/>
            <a:ext cx="1531830" cy="255070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CONSUMPTION 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9E055-2BEF-4954-9CE8-A00F70352FC8}"/>
              </a:ext>
            </a:extLst>
          </p:cNvPr>
          <p:cNvSpPr txBox="1"/>
          <p:nvPr/>
        </p:nvSpPr>
        <p:spPr>
          <a:xfrm rot="18900000">
            <a:off x="9700189" y="1414954"/>
            <a:ext cx="1504579" cy="255070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RENEWAL EVALUATION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33B2D0-90A8-4EF0-ACB5-A7D875064A73}"/>
              </a:ext>
            </a:extLst>
          </p:cNvPr>
          <p:cNvSpPr/>
          <p:nvPr/>
        </p:nvSpPr>
        <p:spPr>
          <a:xfrm>
            <a:off x="8778303" y="2049402"/>
            <a:ext cx="127741" cy="1277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2ED1C-D128-471A-8BBE-C65CC03DBDE2}"/>
              </a:ext>
            </a:extLst>
          </p:cNvPr>
          <p:cNvSpPr txBox="1"/>
          <p:nvPr/>
        </p:nvSpPr>
        <p:spPr>
          <a:xfrm rot="18900000">
            <a:off x="8660327" y="1420438"/>
            <a:ext cx="1391471" cy="25064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LAB ENGAGEMENT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 charset="0"/>
              <a:cs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275A9-A6B0-4C5D-A94D-C6D82BBF49DC}"/>
              </a:ext>
            </a:extLst>
          </p:cNvPr>
          <p:cNvSpPr txBox="1"/>
          <p:nvPr/>
        </p:nvSpPr>
        <p:spPr>
          <a:xfrm rot="18900000">
            <a:off x="4254759" y="1402702"/>
            <a:ext cx="1589538" cy="246286"/>
          </a:xfrm>
          <a:prstGeom prst="rect">
            <a:avLst/>
          </a:prstGeom>
          <a:noFill/>
        </p:spPr>
        <p:txBody>
          <a:bodyPr wrap="none" lIns="121920" tIns="60960" rIns="121920" bIns="60960" rtlCol="0" anchor="t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SMART ACOUNT TRAINING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ADC642-B34F-4D04-A2A5-92D8A52BFDBC}"/>
              </a:ext>
            </a:extLst>
          </p:cNvPr>
          <p:cNvSpPr/>
          <p:nvPr/>
        </p:nvSpPr>
        <p:spPr>
          <a:xfrm>
            <a:off x="4060742" y="2039541"/>
            <a:ext cx="126343" cy="12775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A660A15E-B809-B9F0-3D11-3C28530F0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30" y="923690"/>
            <a:ext cx="11707915" cy="18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5C5C-C6FC-553A-DB97-332A13C3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46" y="363249"/>
            <a:ext cx="10514231" cy="811816"/>
          </a:xfrm>
        </p:spPr>
        <p:txBody>
          <a:bodyPr/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61818">
              <a:lnSpc>
                <a:spcPts val="3694"/>
              </a:lnSpc>
              <a:spcBef>
                <a:spcPts val="0"/>
              </a:spcBef>
              <a:defRPr/>
            </a:pPr>
            <a:r>
              <a:rPr lang="en-US" sz="3299"/>
              <a:t>Contract Specialist Service + Partnership</a:t>
            </a:r>
            <a:endParaRPr lang="en-US" sz="2999">
              <a:solidFill>
                <a:srgbClr val="0086EB"/>
              </a:solidFill>
              <a:latin typeface="Barlow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F2575-78CA-A56D-C487-611A678E0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591" y="1166100"/>
            <a:ext cx="10514231" cy="4765212"/>
          </a:xfrm>
        </p:spPr>
        <p:txBody>
          <a:bodyPr vert="horz" lIns="45708" tIns="22854" rIns="45708" bIns="22854" rtlCol="0" anchor="t">
            <a:no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90805"/>
            <a:r>
              <a:rPr lang="en-US" sz="1400">
                <a:latin typeface="Arial"/>
                <a:cs typeface="Arial"/>
              </a:rPr>
              <a:t>Dedicated WWT Sr. Service Contract Specialists (SCS) working with the Cisco Asset Manager and HTOMs</a:t>
            </a:r>
            <a:endParaRPr lang="en-US"/>
          </a:p>
          <a:p>
            <a:pPr indent="-90805"/>
            <a:r>
              <a:rPr lang="en-US" sz="1400">
                <a:latin typeface="Arial"/>
                <a:cs typeface="Arial"/>
              </a:rPr>
              <a:t>Following booking of renewal, WWT SCS will conduct an initial Installed base (IB) reconciliation to establish agreed upon baseline and ensure all assets converted and entitled correctly</a:t>
            </a:r>
          </a:p>
          <a:p>
            <a:pPr indent="-90805"/>
            <a:r>
              <a:rPr lang="en-US" sz="1400">
                <a:latin typeface="Arial"/>
                <a:cs typeface="Arial"/>
              </a:rPr>
              <a:t>Establish with Cisco and communicate to FedEx an initial time period for updates to create accurate baseline IB</a:t>
            </a:r>
          </a:p>
          <a:p>
            <a:pPr indent="-90805"/>
            <a:r>
              <a:rPr lang="en-US" sz="1400">
                <a:latin typeface="Arial"/>
                <a:cs typeface="Arial"/>
              </a:rPr>
              <a:t>Cisco Asset Manager to produce baseline IB value (calculated off of annual service list price) with validation from WWT SCS</a:t>
            </a:r>
          </a:p>
          <a:p>
            <a:pPr indent="-90805"/>
            <a:r>
              <a:rPr lang="en-US" sz="1400">
                <a:latin typeface="Arial"/>
                <a:cs typeface="Arial"/>
              </a:rPr>
              <a:t>Effectively manage contracts by maintaining consistent contract numbers, monitoring and applying standards for coverage, updating install site addresses, discover and validate decommissions to offset growth value of IB</a:t>
            </a:r>
          </a:p>
          <a:p>
            <a:pPr indent="-90805"/>
            <a:r>
              <a:rPr lang="en-US" sz="1400">
                <a:latin typeface="Arial"/>
                <a:cs typeface="Arial"/>
              </a:rPr>
              <a:t>Communicate with appropriate FedEx POC's to ensure maintenance contract based on actual installed base and provide visibility into growth throughout year leading up to annual review and renewal date</a:t>
            </a:r>
          </a:p>
          <a:p>
            <a:pPr marL="227965" lvl="1" indent="-136525"/>
            <a:r>
              <a:rPr lang="en-US" sz="1400">
                <a:latin typeface="Arial"/>
                <a:cs typeface="Arial"/>
              </a:rPr>
              <a:t>Identify FedEx source of truth for IB and POC to provide monthly to WWT SCS and Cisco Asset Manager</a:t>
            </a:r>
          </a:p>
          <a:p>
            <a:pPr indent="-90805"/>
            <a:r>
              <a:rPr lang="en-US" sz="1400">
                <a:latin typeface="Arial"/>
                <a:cs typeface="Arial"/>
              </a:rPr>
              <a:t>Work with Cisco Asset Management to ensure accuracy of devices added to contract throughout contract term and review growth calculation and detail</a:t>
            </a:r>
          </a:p>
          <a:p>
            <a:pPr marL="227965" lvl="1" indent="-136525"/>
            <a:r>
              <a:rPr lang="en-US" sz="1400">
                <a:latin typeface="Arial"/>
                <a:cs typeface="Arial"/>
              </a:rPr>
              <a:t>Perform updates and corrections monthly for accurate reporting</a:t>
            </a:r>
            <a:endParaRPr lang="en-US" sz="1400"/>
          </a:p>
          <a:p>
            <a:pPr indent="-90805"/>
            <a:r>
              <a:rPr lang="en-US" sz="1400">
                <a:latin typeface="Arial"/>
                <a:cs typeface="Arial"/>
              </a:rPr>
              <a:t>Visibility into current and upcoming End of Support devices</a:t>
            </a:r>
          </a:p>
          <a:p>
            <a:pPr indent="-90805"/>
            <a:r>
              <a:rPr lang="en-US" sz="1400">
                <a:latin typeface="Arial"/>
                <a:cs typeface="Arial"/>
              </a:rPr>
              <a:t>Maintain country specific contracts and install sites where required by FedEx</a:t>
            </a:r>
          </a:p>
          <a:p>
            <a:pPr indent="-90805"/>
            <a:r>
              <a:rPr lang="en-US" sz="1400">
                <a:latin typeface="Arial"/>
                <a:cs typeface="Arial"/>
              </a:rPr>
              <a:t>Track Asset decommission against growth for accurate install base value calculation</a:t>
            </a:r>
          </a:p>
          <a:p>
            <a:pPr indent="-90805"/>
            <a:r>
              <a:rPr lang="en-US" sz="1400">
                <a:latin typeface="Arial"/>
                <a:cs typeface="Arial"/>
              </a:rPr>
              <a:t>Monitor and report on cost savings for maintenance to capture financial value of SFA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5471E4E-2E69-E071-D791-70512E71E552}"/>
              </a:ext>
            </a:extLst>
          </p:cNvPr>
          <p:cNvSpPr/>
          <p:nvPr/>
        </p:nvSpPr>
        <p:spPr>
          <a:xfrm>
            <a:off x="10647452" y="209383"/>
            <a:ext cx="1425774" cy="1931365"/>
          </a:xfrm>
          <a:prstGeom prst="roundRect">
            <a:avLst/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000" b="-3000"/>
            </a:stretch>
          </a:blip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/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30951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F0FD9D7-C380-2067-618D-CD6A3E97C129}"/>
              </a:ext>
            </a:extLst>
          </p:cNvPr>
          <p:cNvGrpSpPr/>
          <p:nvPr/>
        </p:nvGrpSpPr>
        <p:grpSpPr>
          <a:xfrm>
            <a:off x="585943" y="1852114"/>
            <a:ext cx="10687025" cy="4139543"/>
            <a:chOff x="1676620" y="3335564"/>
            <a:chExt cx="21036291" cy="7620906"/>
          </a:xfrm>
          <a:effectLst>
            <a:outerShdw blurRad="317500" dist="38100" dir="5400000" algn="tl" rotWithShape="0">
              <a:schemeClr val="accent4">
                <a:alpha val="25000"/>
              </a:schemeClr>
            </a:outerShdw>
          </a:effectLst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F76C3E4-D958-A4D8-F65E-D07C161D678B}"/>
                </a:ext>
              </a:extLst>
            </p:cNvPr>
            <p:cNvSpPr/>
            <p:nvPr/>
          </p:nvSpPr>
          <p:spPr>
            <a:xfrm>
              <a:off x="1676620" y="4729115"/>
              <a:ext cx="3875665" cy="6227354"/>
            </a:xfrm>
            <a:prstGeom prst="roundRect">
              <a:avLst>
                <a:gd name="adj" fmla="val 27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42" tIns="228570" rIns="137142" bIns="91428" rtlCol="0" anchor="t"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285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will the WWT SCS being aligning with at FedEx to maintain accurate IB list and contract details? </a:t>
              </a:r>
            </a:p>
            <a:p>
              <a:pPr marL="0" marR="0" lvl="0" indent="0" algn="l" defTabSz="2285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2285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Who has final say on process, standards, exceptions, access, etc.?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D0B3B225-DA7D-6378-69F1-E2E2CF970046}"/>
                </a:ext>
              </a:extLst>
            </p:cNvPr>
            <p:cNvSpPr/>
            <p:nvPr/>
          </p:nvSpPr>
          <p:spPr>
            <a:xfrm>
              <a:off x="5966188" y="4729115"/>
              <a:ext cx="3875665" cy="6227354"/>
            </a:xfrm>
            <a:prstGeom prst="roundRect">
              <a:avLst>
                <a:gd name="adj" fmla="val 27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42" tIns="228570" rIns="137142" bIns="91428" rtlCol="0" anchor="t"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28504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56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F50FF67-C595-69AD-44A2-15650390B9A4}"/>
                </a:ext>
              </a:extLst>
            </p:cNvPr>
            <p:cNvSpPr/>
            <p:nvPr/>
          </p:nvSpPr>
          <p:spPr>
            <a:xfrm>
              <a:off x="10255756" y="4729115"/>
              <a:ext cx="3875665" cy="6227355"/>
            </a:xfrm>
            <a:prstGeom prst="roundRect">
              <a:avLst>
                <a:gd name="adj" fmla="val 27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42" tIns="228570" rIns="137142" bIns="91428" rtlCol="0" anchor="t"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7000"/>
                </a:lnSpc>
                <a:spcAft>
                  <a:spcPts val="400"/>
                </a:spcAft>
                <a:tabLst>
                  <a:tab pos="457109" algn="l"/>
                </a:tabLst>
              </a:pPr>
              <a:r>
                <a:rPr lang="en-US" sz="11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Review current processes</a:t>
              </a:r>
            </a:p>
            <a:p>
              <a:pPr marL="399970" lvl="1" indent="-171416">
                <a:lnSpc>
                  <a:spcPct val="107000"/>
                </a:lnSpc>
                <a:spcAft>
                  <a:spcPts val="400"/>
                </a:spcAft>
                <a:buFont typeface="Arial" panose="020B0604020202020204" pitchFamily="34" charset="0"/>
                <a:buChar char="•"/>
                <a:tabLst>
                  <a:tab pos="457109" algn="l"/>
                </a:tabLst>
              </a:pPr>
              <a:r>
                <a:rPr lang="en-US" sz="11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How are MACDs tracked w/Cisco</a:t>
              </a:r>
            </a:p>
            <a:p>
              <a:pPr>
                <a:lnSpc>
                  <a:spcPct val="107000"/>
                </a:lnSpc>
                <a:spcAft>
                  <a:spcPts val="400"/>
                </a:spcAft>
                <a:tabLst>
                  <a:tab pos="457109" algn="l"/>
                </a:tabLst>
              </a:pPr>
              <a:r>
                <a:rPr lang="en-US" sz="11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What software/ systems are used to identify a device in the network? </a:t>
              </a:r>
              <a:r>
                <a:rPr lang="en-US" sz="1100" kern="100">
                  <a:solidFill>
                    <a:schemeClr val="tx1"/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1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re there improvements needed?</a:t>
              </a:r>
            </a:p>
            <a:p>
              <a:pPr>
                <a:lnSpc>
                  <a:spcPct val="107000"/>
                </a:lnSpc>
                <a:spcAft>
                  <a:spcPts val="400"/>
                </a:spcAft>
                <a:tabLst>
                  <a:tab pos="685663" algn="l"/>
                </a:tabLst>
              </a:pPr>
              <a:r>
                <a:rPr lang="en-US" sz="11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How are refreshes planned and data captured?</a:t>
              </a:r>
            </a:p>
            <a:p>
              <a:pPr>
                <a:lnSpc>
                  <a:spcPct val="107000"/>
                </a:lnSpc>
                <a:spcAft>
                  <a:spcPts val="400"/>
                </a:spcAft>
                <a:tabLst>
                  <a:tab pos="685663" algn="l"/>
                </a:tabLst>
              </a:pPr>
              <a:r>
                <a:rPr lang="en-US" sz="1100" kern="1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How are purchases made?  What location allowed to purchase or is it consolidated?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8D8A9B8-71AC-31F1-DE4C-F5B4B6E691AD}"/>
                </a:ext>
              </a:extLst>
            </p:cNvPr>
            <p:cNvSpPr/>
            <p:nvPr/>
          </p:nvSpPr>
          <p:spPr>
            <a:xfrm>
              <a:off x="14633553" y="4695076"/>
              <a:ext cx="3875664" cy="6227355"/>
            </a:xfrm>
            <a:prstGeom prst="roundRect">
              <a:avLst>
                <a:gd name="adj" fmla="val 27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42" tIns="228570" rIns="137142" bIns="91428" rtlCol="0" anchor="t"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285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is the source of truth from FedEx?  Who can provide and how often?</a:t>
              </a:r>
            </a:p>
            <a:p>
              <a:pPr marL="0" marR="0" lvl="0" indent="0" algn="l" defTabSz="2285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reporting details is FedEx getting from Cisco currently?  What gaps are there in the data?</a:t>
              </a:r>
            </a:p>
            <a:p>
              <a:pPr marL="0" marR="0" lvl="0" indent="0" algn="l" defTabSz="22850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Show </a:t>
              </a:r>
              <a:r>
                <a:rPr lang="en-US" sz="11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reporting examples and discuss what FedEx wants to see and when.</a:t>
              </a: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C4A1D0D-F2A0-C3D1-AF03-B6C9C3B50877}"/>
                </a:ext>
              </a:extLst>
            </p:cNvPr>
            <p:cNvSpPr/>
            <p:nvPr/>
          </p:nvSpPr>
          <p:spPr>
            <a:xfrm>
              <a:off x="18837246" y="4729116"/>
              <a:ext cx="3875665" cy="6227353"/>
            </a:xfrm>
            <a:prstGeom prst="roundRect">
              <a:avLst>
                <a:gd name="adj" fmla="val 273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42" tIns="228570" rIns="137142" bIns="91428" rtlCol="0" anchor="t"/>
            <a:lstStyle>
              <a:defPPr>
                <a:defRPr lang="en-US"/>
              </a:defPPr>
              <a:lvl1pPr marL="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2855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109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663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217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142771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371326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599880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1828434" algn="l" defTabSz="228554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228504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C567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7351425-865E-2D32-E73F-F4950697FE53}"/>
                </a:ext>
              </a:extLst>
            </p:cNvPr>
            <p:cNvGrpSpPr/>
            <p:nvPr/>
          </p:nvGrpSpPr>
          <p:grpSpPr>
            <a:xfrm>
              <a:off x="1676620" y="3335564"/>
              <a:ext cx="21033933" cy="1623843"/>
              <a:chOff x="1676620" y="3335564"/>
              <a:chExt cx="21033933" cy="1623843"/>
            </a:xfrm>
            <a:gradFill>
              <a:gsLst>
                <a:gs pos="10000">
                  <a:schemeClr val="bg2"/>
                </a:gs>
                <a:gs pos="45000">
                  <a:schemeClr val="accent3"/>
                </a:gs>
                <a:gs pos="55000">
                  <a:schemeClr val="accent3"/>
                </a:gs>
                <a:gs pos="90000">
                  <a:schemeClr val="accent2"/>
                </a:gs>
              </a:gsLst>
              <a:lin ang="0" scaled="0"/>
            </a:gradFill>
          </p:grpSpPr>
          <p:sp>
            <p:nvSpPr>
              <p:cNvPr id="4" name="Round Same Side Corner Rectangle 3">
                <a:extLst>
                  <a:ext uri="{FF2B5EF4-FFF2-40B4-BE49-F238E27FC236}">
                    <a16:creationId xmlns:a16="http://schemas.microsoft.com/office/drawing/2014/main" id="{DA66F020-4CB1-7093-A700-EA32F83017AE}"/>
                  </a:ext>
                </a:extLst>
              </p:cNvPr>
              <p:cNvSpPr/>
              <p:nvPr/>
            </p:nvSpPr>
            <p:spPr>
              <a:xfrm>
                <a:off x="1676620" y="3335564"/>
                <a:ext cx="3875665" cy="1623843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5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FedEx Resources</a:t>
                </a:r>
              </a:p>
            </p:txBody>
          </p:sp>
          <p:sp>
            <p:nvSpPr>
              <p:cNvPr id="9" name="Round Same Side Corner Rectangle 8">
                <a:extLst>
                  <a:ext uri="{FF2B5EF4-FFF2-40B4-BE49-F238E27FC236}">
                    <a16:creationId xmlns:a16="http://schemas.microsoft.com/office/drawing/2014/main" id="{72C86F08-5705-04F6-FC82-70DE789AA0CE}"/>
                  </a:ext>
                </a:extLst>
              </p:cNvPr>
              <p:cNvSpPr/>
              <p:nvPr/>
            </p:nvSpPr>
            <p:spPr>
              <a:xfrm>
                <a:off x="5966188" y="3335564"/>
                <a:ext cx="3875665" cy="1623843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5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Goals for Service Management</a:t>
                </a: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Round Same Side Corner Rectangle 11">
                <a:extLst>
                  <a:ext uri="{FF2B5EF4-FFF2-40B4-BE49-F238E27FC236}">
                    <a16:creationId xmlns:a16="http://schemas.microsoft.com/office/drawing/2014/main" id="{246145C4-F347-13A3-FB6D-A7E982BBDF07}"/>
                  </a:ext>
                </a:extLst>
              </p:cNvPr>
              <p:cNvSpPr/>
              <p:nvPr/>
            </p:nvSpPr>
            <p:spPr>
              <a:xfrm>
                <a:off x="10255754" y="3335564"/>
                <a:ext cx="3875665" cy="1623843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5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50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Processes for Consumption</a:t>
                </a: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Round Same Side Corner Rectangle 14">
                <a:extLst>
                  <a:ext uri="{FF2B5EF4-FFF2-40B4-BE49-F238E27FC236}">
                    <a16:creationId xmlns:a16="http://schemas.microsoft.com/office/drawing/2014/main" id="{A340C9EB-F5D7-FBF1-71B7-CF98B289F317}"/>
                  </a:ext>
                </a:extLst>
              </p:cNvPr>
              <p:cNvSpPr/>
              <p:nvPr/>
            </p:nvSpPr>
            <p:spPr>
              <a:xfrm>
                <a:off x="14545322" y="3335564"/>
                <a:ext cx="3875665" cy="1623843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5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Contract </a:t>
                </a:r>
                <a:b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Reporting</a:t>
                </a:r>
              </a:p>
            </p:txBody>
          </p:sp>
          <p:sp>
            <p:nvSpPr>
              <p:cNvPr id="18" name="Round Same Side Corner Rectangle 17">
                <a:extLst>
                  <a:ext uri="{FF2B5EF4-FFF2-40B4-BE49-F238E27FC236}">
                    <a16:creationId xmlns:a16="http://schemas.microsoft.com/office/drawing/2014/main" id="{3683EDF7-5E33-89A8-5B1B-5C5148CD3075}"/>
                  </a:ext>
                </a:extLst>
              </p:cNvPr>
              <p:cNvSpPr/>
              <p:nvPr/>
            </p:nvSpPr>
            <p:spPr>
              <a:xfrm>
                <a:off x="18834888" y="3335564"/>
                <a:ext cx="3875665" cy="1623843"/>
              </a:xfrm>
              <a:prstGeom prst="round2Same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2855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57109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5663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217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42771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326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99880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28434" algn="l" defTabSz="228554" rtl="0" eaLnBrk="1" latinLnBrk="0" hangingPunct="1">
                  <a:defRPr sz="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285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Understanding Data </a:t>
                </a:r>
              </a:p>
            </p:txBody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B210B33-CF1A-3A16-0CEE-E2A57E8DAD1E}"/>
              </a:ext>
            </a:extLst>
          </p:cNvPr>
          <p:cNvSpPr txBox="1">
            <a:spLocks/>
          </p:cNvSpPr>
          <p:nvPr/>
        </p:nvSpPr>
        <p:spPr>
          <a:xfrm>
            <a:off x="838199" y="314292"/>
            <a:ext cx="10515600" cy="811816"/>
          </a:xfrm>
          <a:prstGeom prst="rect">
            <a:avLst/>
          </a:prstGeom>
        </p:spPr>
        <p:txBody>
          <a:bodyPr vert="horz" lIns="45714" tIns="22857" rIns="45714" bIns="22857" rtlCol="0" anchor="ctr">
            <a:norm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99">
                <a:solidFill>
                  <a:schemeClr val="tx1"/>
                </a:solidFill>
                <a:latin typeface="Barlow Bold" panose="020B0604020202020204" charset="0"/>
              </a:rPr>
              <a:t>ALIGNMENT OF PEOPLE, PROCESS, &amp; TOOLS</a:t>
            </a:r>
            <a:br>
              <a:rPr lang="en-US" sz="450">
                <a:latin typeface="Barlow Bold" panose="020B0604020202020204" charset="0"/>
              </a:rPr>
            </a:br>
            <a:endParaRPr lang="en-US" sz="1650">
              <a:solidFill>
                <a:srgbClr val="0086EA"/>
              </a:solidFill>
              <a:latin typeface="Barlow Bold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E086E2-F62F-D19E-2B11-8788D8B29618}"/>
              </a:ext>
            </a:extLst>
          </p:cNvPr>
          <p:cNvSpPr txBox="1"/>
          <p:nvPr/>
        </p:nvSpPr>
        <p:spPr>
          <a:xfrm>
            <a:off x="3051443" y="2787965"/>
            <a:ext cx="149386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initiatives does FedEx have around asset management and maintenance costs unde</a:t>
            </a:r>
            <a:r>
              <a:rPr lang="en-US" sz="1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 the SFA?</a:t>
            </a:r>
          </a:p>
          <a:p>
            <a:endParaRPr lang="en-US" sz="110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 FedEx trying to reduce spend, reduce IB, improve capture of decommissions, improve asset visibility</a:t>
            </a:r>
            <a:r>
              <a:rPr lang="en-US" sz="110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?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4A081-AC4F-40C9-796B-2BCA2F2BEBF8}"/>
              </a:ext>
            </a:extLst>
          </p:cNvPr>
          <p:cNvSpPr txBox="1"/>
          <p:nvPr/>
        </p:nvSpPr>
        <p:spPr>
          <a:xfrm>
            <a:off x="9244790" y="2787965"/>
            <a:ext cx="1815132" cy="32098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tabLst>
                <a:tab pos="457109" algn="l"/>
              </a:tabLst>
            </a:pPr>
            <a:r>
              <a:rPr lang="en-US" sz="11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What are FedEx’s standards for coverage &amp; site identifiers</a:t>
            </a:r>
          </a:p>
          <a:p>
            <a:pPr marL="571386" marR="0" lvl="2" indent="-114277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85663" algn="l"/>
              </a:tabLst>
            </a:pPr>
            <a:r>
              <a:rPr lang="en-US" sz="11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Need to understand standards for coverage by device/install site criteria and  identify critical site locations</a:t>
            </a:r>
          </a:p>
          <a:p>
            <a:pPr marL="571386" marR="0" lvl="2" indent="-114277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tabLst>
                <a:tab pos="685663" algn="l"/>
              </a:tabLst>
            </a:pPr>
            <a:r>
              <a:rPr lang="en-US" sz="11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Discuss identifiers in IB reports and create keys for reconciliation</a:t>
            </a:r>
          </a:p>
        </p:txBody>
      </p:sp>
    </p:spTree>
    <p:extLst>
      <p:ext uri="{BB962C8B-B14F-4D97-AF65-F5344CB8AC3E}">
        <p14:creationId xmlns:p14="http://schemas.microsoft.com/office/powerpoint/2010/main" val="160698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FA2E6D-EF47-3EF6-3F2D-493C4FFC92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B903A2-D379-B945-B882-A0B246ED7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3BD398F-B151-CD93-6778-B924CE4CA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7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63506D2-2CA3-458F-8DB4-7BC6B64239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436024"/>
            <a:ext cx="105156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cap="small">
                <a:latin typeface="+mn-lt"/>
              </a:rPr>
              <a:t>Sample </a:t>
            </a:r>
            <a:r>
              <a:rPr lang="en-US" sz="2250" b="1" u="sng" cap="small">
                <a:latin typeface="+mn-lt"/>
              </a:rPr>
              <a:t>Hardware Value</a:t>
            </a:r>
            <a:br>
              <a:rPr lang="en-US" sz="2000" b="1" cap="small">
                <a:latin typeface="+mn-lt"/>
              </a:rPr>
            </a:br>
            <a:r>
              <a:rPr lang="en-US" sz="1500" b="1" cap="small">
                <a:latin typeface="+mn-lt"/>
              </a:rPr>
              <a:t>Year 1:  April 2021 through March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5BA56-95A7-4F2E-9D34-E71DDB4E1239}"/>
              </a:ext>
            </a:extLst>
          </p:cNvPr>
          <p:cNvSpPr txBox="1"/>
          <p:nvPr/>
        </p:nvSpPr>
        <p:spPr>
          <a:xfrm>
            <a:off x="4812233" y="6572687"/>
            <a:ext cx="2567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*All numbers based on WWT invoiced orders*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AE859-1FF3-4842-A924-E81BD71AC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082" y="5008842"/>
            <a:ext cx="3973835" cy="1513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46655-3538-4C39-A062-34FDC8F7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73" y="1092448"/>
            <a:ext cx="5805254" cy="3715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C735C4-FCE4-47A7-949A-02B0A49D9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374" y="1092448"/>
            <a:ext cx="5805254" cy="371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548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838199" y="291498"/>
            <a:ext cx="10515599" cy="93256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14" tIns="22857" rIns="45714" bIns="22857" rtlCol="0" anchor="b">
            <a:normAutofit/>
          </a:bodyPr>
          <a:lstStyle/>
          <a:p>
            <a:pPr defTabSz="457109">
              <a:lnSpc>
                <a:spcPct val="90000"/>
              </a:lnSpc>
              <a:spcBef>
                <a:spcPct val="0"/>
              </a:spcBef>
              <a:spcAft>
                <a:spcPct val="43750"/>
              </a:spcAft>
            </a:pPr>
            <a:endParaRPr lang="en-US" sz="4199">
              <a:solidFill>
                <a:srgbClr val="121212"/>
              </a:solidFill>
              <a:latin typeface="Calibri Light" panose="020F0302020204030204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0082B8-EE88-4012-9D87-4A3698E8EC28}"/>
              </a:ext>
            </a:extLst>
          </p:cNvPr>
          <p:cNvSpPr txBox="1"/>
          <p:nvPr/>
        </p:nvSpPr>
        <p:spPr>
          <a:xfrm>
            <a:off x="4470726" y="6287695"/>
            <a:ext cx="32505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54"/>
            <a:r>
              <a:rPr lang="en-US" sz="1200" b="1">
                <a:solidFill>
                  <a:srgbClr val="121212"/>
                </a:solidFill>
                <a:latin typeface="Calibri" panose="020F0502020204030204"/>
                <a:cs typeface="Arial"/>
              </a:rPr>
              <a:t>*All numbers based on </a:t>
            </a:r>
            <a:r>
              <a:rPr lang="en-US" sz="1200" b="1" u="sng">
                <a:solidFill>
                  <a:srgbClr val="121212"/>
                </a:solidFill>
                <a:latin typeface="Calibri" panose="020F0502020204030204"/>
                <a:cs typeface="Arial"/>
              </a:rPr>
              <a:t>WWT invoiced </a:t>
            </a:r>
            <a:r>
              <a:rPr lang="en-US" sz="1200" b="1">
                <a:solidFill>
                  <a:srgbClr val="121212"/>
                </a:solidFill>
                <a:latin typeface="Calibri" panose="020F0502020204030204"/>
                <a:cs typeface="Arial"/>
              </a:rPr>
              <a:t>orders*</a:t>
            </a:r>
          </a:p>
          <a:p>
            <a:pPr algn="ctr" defTabSz="228554"/>
            <a:endParaRPr lang="en-US" sz="500">
              <a:solidFill>
                <a:srgbClr val="121212"/>
              </a:solidFill>
              <a:latin typeface="Calibri" panose="020F0502020204030204"/>
              <a:cs typeface="Arial"/>
            </a:endParaRPr>
          </a:p>
          <a:p>
            <a:pPr algn="ctr" defTabSz="228554"/>
            <a:r>
              <a:rPr lang="en-US" sz="900">
                <a:solidFill>
                  <a:srgbClr val="121212"/>
                </a:solidFill>
                <a:latin typeface="Calibri" panose="020F0502020204030204"/>
                <a:cs typeface="Arial"/>
              </a:rPr>
              <a:t>WWT Proprietary &amp; Confidential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F2715F-EAAA-1626-AA38-BC7B23EB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3" y="1646226"/>
            <a:ext cx="4588611" cy="31211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0DB541-05CB-9ED7-823F-768AC5D15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985" y="1031753"/>
            <a:ext cx="2814393" cy="2086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AEC62D-14EC-B016-B693-A6EE8FD9F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5984" y="3295434"/>
            <a:ext cx="2814393" cy="2086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7086E5-2BB2-BB62-0C62-DC952E8C7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6528" y="1049972"/>
            <a:ext cx="3063493" cy="2086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F9C0A0-AAE9-54B4-EFF4-145C848E4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6528" y="3427956"/>
            <a:ext cx="3063493" cy="2086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B419FE-D5DD-26F2-6003-9B3E4D28B0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623" y="4932315"/>
            <a:ext cx="3228279" cy="1072208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88C1106-E301-E983-55A1-E2191EA0E3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89" y="-759"/>
            <a:ext cx="4186031" cy="12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2632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C0B88D95-1166-6B47-B72F-558E7F0442A9}"/>
              </a:ext>
            </a:extLst>
          </p:cNvPr>
          <p:cNvSpPr txBox="1"/>
          <p:nvPr/>
        </p:nvSpPr>
        <p:spPr>
          <a:xfrm>
            <a:off x="4885702" y="1620509"/>
            <a:ext cx="841004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9E9EA2"/>
                </a:solidFill>
                <a:latin typeface="CiscoSansTT ExtraLight"/>
                <a:ea typeface="ＭＳ Ｐゴシック"/>
              </a:rPr>
              <a:t>$274</a:t>
            </a:r>
            <a:r>
              <a:rPr lang="en-US" sz="1200" b="1">
                <a:solidFill>
                  <a:srgbClr val="9E9EA2"/>
                </a:solidFill>
                <a:latin typeface="CiscoSansTT ExtraLight"/>
                <a:ea typeface="ＭＳ Ｐゴシック"/>
              </a:rPr>
              <a:t>M</a:t>
            </a:r>
            <a:endParaRPr lang="en-US" sz="1200" b="1">
              <a:solidFill>
                <a:srgbClr val="9E9EA2">
                  <a:lumMod val="75000"/>
                </a:srgbClr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C3D568-CA65-0C4E-B203-140F2B33B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127317" cy="659567"/>
          </a:xfrm>
        </p:spPr>
        <p:txBody>
          <a:bodyPr/>
          <a:lstStyle/>
          <a:p>
            <a:r>
              <a:rPr lang="en-US" sz="3700"/>
              <a:t>SPA Return on Investment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8522E-938F-4AA2-B10E-E67E920683A2}"/>
              </a:ext>
            </a:extLst>
          </p:cNvPr>
          <p:cNvSpPr txBox="1"/>
          <p:nvPr/>
        </p:nvSpPr>
        <p:spPr>
          <a:xfrm>
            <a:off x="7622243" y="5458656"/>
            <a:ext cx="3878372" cy="7076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51765" indent="-151765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282828"/>
                </a:solidFill>
                <a:latin typeface="CiscoSansTT ExtraLight"/>
                <a:ea typeface="ＭＳ Ｐゴシック"/>
              </a:rPr>
              <a:t>* If trend continues, breakeven would occur during Year 3 and would continue with total expected savings of $248M over the 5 years</a:t>
            </a:r>
            <a:endParaRPr lang="en-US" sz="1300">
              <a:ea typeface="ＭＳ Ｐゴシック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CDCF539-CA84-4233-925D-954F98180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513496"/>
              </p:ext>
            </p:extLst>
          </p:nvPr>
        </p:nvGraphicFramePr>
        <p:xfrm>
          <a:off x="794497" y="4801473"/>
          <a:ext cx="5946960" cy="1623060"/>
        </p:xfrm>
        <a:graphic>
          <a:graphicData uri="http://schemas.openxmlformats.org/drawingml/2006/table">
            <a:tbl>
              <a:tblPr/>
              <a:tblGrid>
                <a:gridCol w="1795527">
                  <a:extLst>
                    <a:ext uri="{9D8B030D-6E8A-4147-A177-3AD203B41FA5}">
                      <a16:colId xmlns:a16="http://schemas.microsoft.com/office/drawing/2014/main" val="2835746193"/>
                    </a:ext>
                  </a:extLst>
                </a:gridCol>
                <a:gridCol w="849157">
                  <a:extLst>
                    <a:ext uri="{9D8B030D-6E8A-4147-A177-3AD203B41FA5}">
                      <a16:colId xmlns:a16="http://schemas.microsoft.com/office/drawing/2014/main" val="68715806"/>
                    </a:ext>
                  </a:extLst>
                </a:gridCol>
                <a:gridCol w="849157">
                  <a:extLst>
                    <a:ext uri="{9D8B030D-6E8A-4147-A177-3AD203B41FA5}">
                      <a16:colId xmlns:a16="http://schemas.microsoft.com/office/drawing/2014/main" val="4265317446"/>
                    </a:ext>
                  </a:extLst>
                </a:gridCol>
                <a:gridCol w="849157">
                  <a:extLst>
                    <a:ext uri="{9D8B030D-6E8A-4147-A177-3AD203B41FA5}">
                      <a16:colId xmlns:a16="http://schemas.microsoft.com/office/drawing/2014/main" val="718173899"/>
                    </a:ext>
                  </a:extLst>
                </a:gridCol>
                <a:gridCol w="849157">
                  <a:extLst>
                    <a:ext uri="{9D8B030D-6E8A-4147-A177-3AD203B41FA5}">
                      <a16:colId xmlns:a16="http://schemas.microsoft.com/office/drawing/2014/main" val="3958122078"/>
                    </a:ext>
                  </a:extLst>
                </a:gridCol>
                <a:gridCol w="754805">
                  <a:extLst>
                    <a:ext uri="{9D8B030D-6E8A-4147-A177-3AD203B41FA5}">
                      <a16:colId xmlns:a16="http://schemas.microsoft.com/office/drawing/2014/main" val="5011416"/>
                    </a:ext>
                  </a:extLst>
                </a:gridCol>
              </a:tblGrid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WPA ROI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Yr</a:t>
                      </a: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16447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Breakeven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$240M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$240M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$240M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$240M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$240M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780328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Cumulative SFA Payments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$80M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$120M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$160M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$200M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83227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496774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Addl HW Cost (Pre-SFA)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$41M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$23M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$41M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$41M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$41M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43431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Software Licenses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$25M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$63M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$25M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161784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New </a:t>
                      </a:r>
                      <a:r>
                        <a:rPr lang="en-US" sz="1100" b="0" i="0" u="none" strike="noStrike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Maint</a:t>
                      </a: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 Attach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$3M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$6M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52900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Services (</a:t>
                      </a:r>
                      <a:r>
                        <a:rPr lang="en-US" sz="1100" b="0" i="0" u="none" strike="noStrike" err="1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Maint</a:t>
                      </a:r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./BCS/SVS)</a:t>
                      </a:r>
                    </a:p>
                  </a:txBody>
                  <a:tcPr marL="1524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$18M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$14M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$18M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$18M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$18M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206529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Cumulative Savings</a:t>
                      </a:r>
                    </a:p>
                  </a:txBody>
                  <a:tcPr marL="4572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$48M</a:t>
                      </a:r>
                      <a:endParaRPr lang="en-US"/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$106M</a:t>
                      </a:r>
                      <a:endParaRPr lang="en-US"/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$154M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$202M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$248M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8376498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8E625B-FD0D-FB4F-BCD1-1B33ED2B27A4}"/>
              </a:ext>
            </a:extLst>
          </p:cNvPr>
          <p:cNvCxnSpPr>
            <a:cxnSpLocks/>
          </p:cNvCxnSpPr>
          <p:nvPr/>
        </p:nvCxnSpPr>
        <p:spPr>
          <a:xfrm>
            <a:off x="1349555" y="1150189"/>
            <a:ext cx="858807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A362DC-1CE5-5C4B-A5DC-37FAD4E085AE}"/>
              </a:ext>
            </a:extLst>
          </p:cNvPr>
          <p:cNvCxnSpPr>
            <a:cxnSpLocks/>
          </p:cNvCxnSpPr>
          <p:nvPr/>
        </p:nvCxnSpPr>
        <p:spPr>
          <a:xfrm>
            <a:off x="1349555" y="1576855"/>
            <a:ext cx="858807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44C3AC-975A-9745-8EC9-0434C91FC800}"/>
              </a:ext>
            </a:extLst>
          </p:cNvPr>
          <p:cNvCxnSpPr>
            <a:cxnSpLocks/>
          </p:cNvCxnSpPr>
          <p:nvPr/>
        </p:nvCxnSpPr>
        <p:spPr>
          <a:xfrm>
            <a:off x="1349555" y="2003520"/>
            <a:ext cx="858807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A8E599-CF87-4B40-B7E6-CBBF5D588FD3}"/>
              </a:ext>
            </a:extLst>
          </p:cNvPr>
          <p:cNvCxnSpPr>
            <a:cxnSpLocks/>
          </p:cNvCxnSpPr>
          <p:nvPr/>
        </p:nvCxnSpPr>
        <p:spPr>
          <a:xfrm>
            <a:off x="1349555" y="2430185"/>
            <a:ext cx="858807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22B6B2-60E1-1946-9498-E3C8A585AC71}"/>
              </a:ext>
            </a:extLst>
          </p:cNvPr>
          <p:cNvCxnSpPr>
            <a:cxnSpLocks/>
          </p:cNvCxnSpPr>
          <p:nvPr/>
        </p:nvCxnSpPr>
        <p:spPr>
          <a:xfrm>
            <a:off x="1349555" y="2856851"/>
            <a:ext cx="858807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7564CC-4E15-EF44-84BA-0F26D312C69A}"/>
              </a:ext>
            </a:extLst>
          </p:cNvPr>
          <p:cNvCxnSpPr>
            <a:cxnSpLocks/>
          </p:cNvCxnSpPr>
          <p:nvPr/>
        </p:nvCxnSpPr>
        <p:spPr>
          <a:xfrm>
            <a:off x="1349555" y="3283516"/>
            <a:ext cx="858807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4CB6D1-D8F1-8143-B562-7D6A6542C684}"/>
              </a:ext>
            </a:extLst>
          </p:cNvPr>
          <p:cNvCxnSpPr>
            <a:cxnSpLocks/>
          </p:cNvCxnSpPr>
          <p:nvPr/>
        </p:nvCxnSpPr>
        <p:spPr>
          <a:xfrm>
            <a:off x="1349555" y="3710181"/>
            <a:ext cx="858807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29788F-1672-EA42-9A30-ECB61B0C888C}"/>
              </a:ext>
            </a:extLst>
          </p:cNvPr>
          <p:cNvCxnSpPr>
            <a:cxnSpLocks/>
          </p:cNvCxnSpPr>
          <p:nvPr/>
        </p:nvCxnSpPr>
        <p:spPr>
          <a:xfrm>
            <a:off x="1349555" y="4136845"/>
            <a:ext cx="8588076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87F61EA-F5F5-3C4A-8C8F-D0CCF240E94B}"/>
              </a:ext>
            </a:extLst>
          </p:cNvPr>
          <p:cNvSpPr txBox="1"/>
          <p:nvPr/>
        </p:nvSpPr>
        <p:spPr>
          <a:xfrm>
            <a:off x="3767977" y="666169"/>
            <a:ext cx="285148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9E9EA2"/>
                </a:solidFill>
                <a:latin typeface="CiscoSansTT ExtraLight"/>
                <a:ea typeface="ＭＳ Ｐゴシック"/>
              </a:rPr>
              <a:t>SFA ROI - Cumulative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2F7DB-FF86-474D-A068-6BD861DA14AC}"/>
              </a:ext>
            </a:extLst>
          </p:cNvPr>
          <p:cNvSpPr txBox="1"/>
          <p:nvPr/>
        </p:nvSpPr>
        <p:spPr>
          <a:xfrm>
            <a:off x="567428" y="984873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$350M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08B0F5-38DA-3741-B50C-D91A940E4D43}"/>
              </a:ext>
            </a:extLst>
          </p:cNvPr>
          <p:cNvSpPr txBox="1"/>
          <p:nvPr/>
        </p:nvSpPr>
        <p:spPr>
          <a:xfrm>
            <a:off x="567428" y="1413729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$300M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68FAC9-AE5D-5F48-8C73-D54360B5D1DB}"/>
              </a:ext>
            </a:extLst>
          </p:cNvPr>
          <p:cNvSpPr txBox="1"/>
          <p:nvPr/>
        </p:nvSpPr>
        <p:spPr>
          <a:xfrm>
            <a:off x="567428" y="1842585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$250M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9A6602-ED4F-684D-9BBB-AA02B6BF2CA8}"/>
              </a:ext>
            </a:extLst>
          </p:cNvPr>
          <p:cNvSpPr txBox="1"/>
          <p:nvPr/>
        </p:nvSpPr>
        <p:spPr>
          <a:xfrm>
            <a:off x="567428" y="2271441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$200M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76720A-6ADE-4C4E-B672-4635E4AC67AF}"/>
              </a:ext>
            </a:extLst>
          </p:cNvPr>
          <p:cNvSpPr txBox="1"/>
          <p:nvPr/>
        </p:nvSpPr>
        <p:spPr>
          <a:xfrm>
            <a:off x="567428" y="2700297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$150M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8C4EC7-074E-9A4C-B02A-C6D65BDED47B}"/>
              </a:ext>
            </a:extLst>
          </p:cNvPr>
          <p:cNvSpPr txBox="1"/>
          <p:nvPr/>
        </p:nvSpPr>
        <p:spPr>
          <a:xfrm>
            <a:off x="567428" y="3129153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$100M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E8FC0D-F9A6-B147-AB85-9F08117EB51D}"/>
              </a:ext>
            </a:extLst>
          </p:cNvPr>
          <p:cNvSpPr txBox="1"/>
          <p:nvPr/>
        </p:nvSpPr>
        <p:spPr>
          <a:xfrm>
            <a:off x="567428" y="3558009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$50M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E71351-4640-A740-920F-BCAD4746236E}"/>
              </a:ext>
            </a:extLst>
          </p:cNvPr>
          <p:cNvSpPr txBox="1"/>
          <p:nvPr/>
        </p:nvSpPr>
        <p:spPr>
          <a:xfrm>
            <a:off x="567428" y="3986865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FB52F3-BC65-3F4F-A3F6-D23EE0D0D74D}"/>
              </a:ext>
            </a:extLst>
          </p:cNvPr>
          <p:cNvSpPr txBox="1"/>
          <p:nvPr/>
        </p:nvSpPr>
        <p:spPr>
          <a:xfrm>
            <a:off x="1817300" y="4140974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Yr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751073-B4C1-BC42-B875-E946D06A46A1}"/>
              </a:ext>
            </a:extLst>
          </p:cNvPr>
          <p:cNvSpPr txBox="1"/>
          <p:nvPr/>
        </p:nvSpPr>
        <p:spPr>
          <a:xfrm>
            <a:off x="3538750" y="4140974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Yr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13B46C-6800-1A40-B6AF-3A9755C454BC}"/>
              </a:ext>
            </a:extLst>
          </p:cNvPr>
          <p:cNvSpPr txBox="1"/>
          <p:nvPr/>
        </p:nvSpPr>
        <p:spPr>
          <a:xfrm>
            <a:off x="5260199" y="4140974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Yr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D3863E-212F-7447-B20C-22DD57D2FF98}"/>
              </a:ext>
            </a:extLst>
          </p:cNvPr>
          <p:cNvSpPr txBox="1"/>
          <p:nvPr/>
        </p:nvSpPr>
        <p:spPr>
          <a:xfrm>
            <a:off x="6981648" y="4140974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Yr 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05579-3AF9-FC40-9141-988D69863FE8}"/>
              </a:ext>
            </a:extLst>
          </p:cNvPr>
          <p:cNvSpPr txBox="1"/>
          <p:nvPr/>
        </p:nvSpPr>
        <p:spPr>
          <a:xfrm>
            <a:off x="8703096" y="4140974"/>
            <a:ext cx="789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Yr 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5F4E715-3FE2-0942-9633-D85DE7EEAFF2}"/>
              </a:ext>
            </a:extLst>
          </p:cNvPr>
          <p:cNvSpPr/>
          <p:nvPr/>
        </p:nvSpPr>
        <p:spPr>
          <a:xfrm>
            <a:off x="1709947" y="3320891"/>
            <a:ext cx="500040" cy="819698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A3CE4F5-E497-1343-8688-61F402A96B86}"/>
              </a:ext>
            </a:extLst>
          </p:cNvPr>
          <p:cNvSpPr/>
          <p:nvPr/>
        </p:nvSpPr>
        <p:spPr>
          <a:xfrm>
            <a:off x="2201021" y="3734280"/>
            <a:ext cx="490748" cy="406309"/>
          </a:xfrm>
          <a:prstGeom prst="rect">
            <a:avLst/>
          </a:prstGeom>
          <a:solidFill>
            <a:srgbClr val="ACDA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523FAB4-742C-4A48-B098-43EB6F09CFC8}"/>
              </a:ext>
            </a:extLst>
          </p:cNvPr>
          <p:cNvSpPr/>
          <p:nvPr/>
        </p:nvSpPr>
        <p:spPr>
          <a:xfrm>
            <a:off x="3446733" y="2700297"/>
            <a:ext cx="481456" cy="1440292"/>
          </a:xfrm>
          <a:prstGeom prst="rect">
            <a:avLst/>
          </a:prstGeom>
          <a:solidFill>
            <a:srgbClr val="C9F4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506CB9-2D73-F34D-86D7-B0EFC3C43D61}"/>
              </a:ext>
            </a:extLst>
          </p:cNvPr>
          <p:cNvSpPr/>
          <p:nvPr/>
        </p:nvSpPr>
        <p:spPr>
          <a:xfrm>
            <a:off x="3937806" y="3320211"/>
            <a:ext cx="490748" cy="820379"/>
          </a:xfrm>
          <a:prstGeom prst="rect">
            <a:avLst/>
          </a:prstGeom>
          <a:solidFill>
            <a:srgbClr val="ACDA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3605B7A-9DF2-7342-8E8A-527E803B563F}"/>
              </a:ext>
            </a:extLst>
          </p:cNvPr>
          <p:cNvSpPr/>
          <p:nvPr/>
        </p:nvSpPr>
        <p:spPr>
          <a:xfrm>
            <a:off x="5140401" y="1863297"/>
            <a:ext cx="512212" cy="2277293"/>
          </a:xfrm>
          <a:prstGeom prst="rect">
            <a:avLst/>
          </a:prstGeom>
          <a:solidFill>
            <a:srgbClr val="C9F4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A82AA65-B419-D64D-A12E-3B9FD881258E}"/>
              </a:ext>
            </a:extLst>
          </p:cNvPr>
          <p:cNvSpPr/>
          <p:nvPr/>
        </p:nvSpPr>
        <p:spPr>
          <a:xfrm>
            <a:off x="5652938" y="2906144"/>
            <a:ext cx="490748" cy="1234445"/>
          </a:xfrm>
          <a:prstGeom prst="rect">
            <a:avLst/>
          </a:prstGeom>
          <a:solidFill>
            <a:srgbClr val="ACDA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3A35F6F-A180-0E43-B980-A8B522BDBB80}"/>
              </a:ext>
            </a:extLst>
          </p:cNvPr>
          <p:cNvSpPr/>
          <p:nvPr/>
        </p:nvSpPr>
        <p:spPr>
          <a:xfrm>
            <a:off x="6885797" y="1127834"/>
            <a:ext cx="490748" cy="3012756"/>
          </a:xfrm>
          <a:prstGeom prst="rect">
            <a:avLst/>
          </a:prstGeom>
          <a:solidFill>
            <a:srgbClr val="C9F4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C75EF23-3B05-1741-A2F4-6999064FABA0}"/>
              </a:ext>
            </a:extLst>
          </p:cNvPr>
          <p:cNvSpPr/>
          <p:nvPr/>
        </p:nvSpPr>
        <p:spPr>
          <a:xfrm>
            <a:off x="7376870" y="2660729"/>
            <a:ext cx="490748" cy="1479860"/>
          </a:xfrm>
          <a:prstGeom prst="rect">
            <a:avLst/>
          </a:prstGeom>
          <a:solidFill>
            <a:srgbClr val="ACDA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6C446D2-801D-7941-B83E-9A23C61E297C}"/>
              </a:ext>
            </a:extLst>
          </p:cNvPr>
          <p:cNvSpPr/>
          <p:nvPr/>
        </p:nvSpPr>
        <p:spPr>
          <a:xfrm>
            <a:off x="8609729" y="901034"/>
            <a:ext cx="490748" cy="3239556"/>
          </a:xfrm>
          <a:prstGeom prst="rect">
            <a:avLst/>
          </a:prstGeom>
          <a:solidFill>
            <a:srgbClr val="C9F4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47C946C-8E10-C547-B50F-1A9C63F03E65}"/>
              </a:ext>
            </a:extLst>
          </p:cNvPr>
          <p:cNvSpPr/>
          <p:nvPr/>
        </p:nvSpPr>
        <p:spPr>
          <a:xfrm>
            <a:off x="9100802" y="2432177"/>
            <a:ext cx="490748" cy="1708412"/>
          </a:xfrm>
          <a:prstGeom prst="rect">
            <a:avLst/>
          </a:prstGeom>
          <a:solidFill>
            <a:srgbClr val="ACDA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D274D"/>
              </a:solidFill>
              <a:latin typeface="CiscoSansTT ExtraLigh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D6162CB-3753-0C46-98CA-AB24691CC324}"/>
              </a:ext>
            </a:extLst>
          </p:cNvPr>
          <p:cNvGrpSpPr/>
          <p:nvPr/>
        </p:nvGrpSpPr>
        <p:grpSpPr>
          <a:xfrm>
            <a:off x="1103674" y="4411601"/>
            <a:ext cx="8948976" cy="333942"/>
            <a:chOff x="827755" y="3267280"/>
            <a:chExt cx="6711733" cy="250456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86CCF2C-8BB1-1D49-9642-23DE44EC1213}"/>
                </a:ext>
              </a:extLst>
            </p:cNvPr>
            <p:cNvSpPr/>
            <p:nvPr/>
          </p:nvSpPr>
          <p:spPr>
            <a:xfrm>
              <a:off x="827755" y="3370273"/>
              <a:ext cx="316683" cy="4571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D274D"/>
                </a:solidFill>
                <a:latin typeface="CiscoSansTT ExtraLight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024AF383-7C81-D54A-B851-5E318B4F01C7}"/>
                </a:ext>
              </a:extLst>
            </p:cNvPr>
            <p:cNvSpPr/>
            <p:nvPr/>
          </p:nvSpPr>
          <p:spPr>
            <a:xfrm>
              <a:off x="2095838" y="3370273"/>
              <a:ext cx="316683" cy="45719"/>
            </a:xfrm>
            <a:prstGeom prst="rect">
              <a:avLst/>
            </a:prstGeom>
            <a:solidFill>
              <a:srgbClr val="ACDA9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D274D"/>
                </a:solidFill>
                <a:latin typeface="CiscoSansTT ExtraLight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7410952-6E85-CA4F-BF63-265C24E30470}"/>
                </a:ext>
              </a:extLst>
            </p:cNvPr>
            <p:cNvSpPr txBox="1"/>
            <p:nvPr/>
          </p:nvSpPr>
          <p:spPr>
            <a:xfrm>
              <a:off x="1091488" y="3267280"/>
              <a:ext cx="989104" cy="20774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>
                  <a:solidFill>
                    <a:srgbClr val="9E9EA2"/>
                  </a:solidFill>
                  <a:latin typeface="CiscoSansTT ExtraLight"/>
                  <a:ea typeface="ＭＳ Ｐゴシック"/>
                </a:rPr>
                <a:t>Non-SFA Cost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D75C8E2-1EC2-1241-BF2D-923D46AA8692}"/>
                </a:ext>
              </a:extLst>
            </p:cNvPr>
            <p:cNvSpPr txBox="1"/>
            <p:nvPr/>
          </p:nvSpPr>
          <p:spPr>
            <a:xfrm>
              <a:off x="2354098" y="3267280"/>
              <a:ext cx="1702828" cy="20774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>
                  <a:solidFill>
                    <a:srgbClr val="9E9EA2"/>
                  </a:solidFill>
                  <a:latin typeface="CiscoSansTT ExtraLight"/>
                  <a:ea typeface="ＭＳ Ｐゴシック"/>
                </a:rPr>
                <a:t>Cumulative SFA Payments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A1B9721-5DD5-DE42-B104-ADBD3ED7684D}"/>
                </a:ext>
              </a:extLst>
            </p:cNvPr>
            <p:cNvSpPr txBox="1"/>
            <p:nvPr/>
          </p:nvSpPr>
          <p:spPr>
            <a:xfrm>
              <a:off x="4307909" y="3267280"/>
              <a:ext cx="78023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>
                  <a:solidFill>
                    <a:srgbClr val="9E9EA2">
                      <a:lumMod val="75000"/>
                    </a:srgbClr>
                  </a:solidFill>
                  <a:latin typeface="CiscoSansTT ExtraLight"/>
                  <a:ea typeface="ＭＳ Ｐゴシック" charset="0"/>
                </a:rPr>
                <a:t>Breakeven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51BCEF0-42D9-DE43-A96E-E0AAE910FAB0}"/>
                </a:ext>
              </a:extLst>
            </p:cNvPr>
            <p:cNvSpPr txBox="1"/>
            <p:nvPr/>
          </p:nvSpPr>
          <p:spPr>
            <a:xfrm>
              <a:off x="5319826" y="3267280"/>
              <a:ext cx="2219662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>
                  <a:solidFill>
                    <a:srgbClr val="9E9EA2">
                      <a:lumMod val="75000"/>
                    </a:srgbClr>
                  </a:solidFill>
                  <a:latin typeface="CiscoSansTT ExtraLight"/>
                  <a:ea typeface="ＭＳ Ｐゴシック" charset="0"/>
                </a:rPr>
                <a:t>Projection (Based on Yr 1 continuation)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D891F64-2B34-014C-839F-A3764FF3FA73}"/>
                </a:ext>
              </a:extLst>
            </p:cNvPr>
            <p:cNvSpPr/>
            <p:nvPr/>
          </p:nvSpPr>
          <p:spPr>
            <a:xfrm>
              <a:off x="5035765" y="3370273"/>
              <a:ext cx="316683" cy="45719"/>
            </a:xfrm>
            <a:prstGeom prst="rect">
              <a:avLst/>
            </a:prstGeom>
            <a:solidFill>
              <a:srgbClr val="C9F4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D274D"/>
                </a:solidFill>
                <a:latin typeface="CiscoSansTT ExtraLight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42C763F-F70B-C145-A19B-FDD1FB38329C}"/>
                </a:ext>
              </a:extLst>
            </p:cNvPr>
            <p:cNvGrpSpPr/>
            <p:nvPr/>
          </p:nvGrpSpPr>
          <p:grpSpPr>
            <a:xfrm>
              <a:off x="3856069" y="3410876"/>
              <a:ext cx="412971" cy="106860"/>
              <a:chOff x="7800610" y="3263980"/>
              <a:chExt cx="454121" cy="106860"/>
            </a:xfrm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ED412911-9A63-3248-A98F-FD90AEE77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0610" y="3263980"/>
                <a:ext cx="454121" cy="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C84B2E8-D728-5A46-886D-D25AB6B11558}"/>
                  </a:ext>
                </a:extLst>
              </p:cNvPr>
              <p:cNvSpPr/>
              <p:nvPr/>
            </p:nvSpPr>
            <p:spPr>
              <a:xfrm>
                <a:off x="7942355" y="3273074"/>
                <a:ext cx="97766" cy="9776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2700">
                <a:solidFill>
                  <a:srgbClr val="00B0F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>
                  <a:solidFill>
                    <a:srgbClr val="0D274D"/>
                  </a:solidFill>
                  <a:latin typeface="CiscoSansTT ExtraLight"/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563D8C5-21C1-4A44-A470-C041DD3B565B}"/>
              </a:ext>
            </a:extLst>
          </p:cNvPr>
          <p:cNvGrpSpPr/>
          <p:nvPr/>
        </p:nvGrpSpPr>
        <p:grpSpPr>
          <a:xfrm>
            <a:off x="2083835" y="2440928"/>
            <a:ext cx="6991937" cy="88907"/>
            <a:chOff x="1611172" y="1517947"/>
            <a:chExt cx="5243953" cy="8890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29EEF61-3CAB-3046-B51F-014E6382E187}"/>
                </a:ext>
              </a:extLst>
            </p:cNvPr>
            <p:cNvCxnSpPr>
              <a:cxnSpLocks/>
            </p:cNvCxnSpPr>
            <p:nvPr/>
          </p:nvCxnSpPr>
          <p:spPr>
            <a:xfrm>
              <a:off x="1700079" y="1517947"/>
              <a:ext cx="5102206" cy="0"/>
            </a:xfrm>
            <a:prstGeom prst="line">
              <a:avLst/>
            </a:prstGeom>
            <a:ln w="254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25C36A9-C313-5548-96E4-5A258C7C1838}"/>
                </a:ext>
              </a:extLst>
            </p:cNvPr>
            <p:cNvSpPr/>
            <p:nvPr/>
          </p:nvSpPr>
          <p:spPr>
            <a:xfrm>
              <a:off x="6766218" y="1517947"/>
              <a:ext cx="88907" cy="8890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D274D"/>
                </a:solidFill>
                <a:latin typeface="CiscoSansTT ExtraLigh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434DE48-130E-0E4F-8146-0555A48DD957}"/>
                </a:ext>
              </a:extLst>
            </p:cNvPr>
            <p:cNvSpPr/>
            <p:nvPr/>
          </p:nvSpPr>
          <p:spPr>
            <a:xfrm>
              <a:off x="1611172" y="1517947"/>
              <a:ext cx="88907" cy="88907"/>
            </a:xfrm>
            <a:prstGeom prst="ellipse">
              <a:avLst/>
            </a:prstGeom>
            <a:solidFill>
              <a:srgbClr val="C9F4FF"/>
            </a:solidFill>
            <a:ln w="1270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C9F4FF"/>
                </a:solidFill>
                <a:latin typeface="CiscoSansTT ExtraLight"/>
              </a:endParaRPr>
            </a:p>
          </p:txBody>
        </p:sp>
      </p:grpSp>
      <p:sp>
        <p:nvSpPr>
          <p:cNvPr id="82" name="Left Brace 81">
            <a:extLst>
              <a:ext uri="{FF2B5EF4-FFF2-40B4-BE49-F238E27FC236}">
                <a16:creationId xmlns:a16="http://schemas.microsoft.com/office/drawing/2014/main" id="{988F30D5-4E7E-B24F-9613-58447F0A1E47}"/>
              </a:ext>
            </a:extLst>
          </p:cNvPr>
          <p:cNvSpPr/>
          <p:nvPr/>
        </p:nvSpPr>
        <p:spPr>
          <a:xfrm flipH="1">
            <a:off x="2253978" y="3255885"/>
            <a:ext cx="647493" cy="469411"/>
          </a:xfrm>
          <a:prstGeom prst="leftBrace">
            <a:avLst>
              <a:gd name="adj1" fmla="val 8333"/>
              <a:gd name="adj2" fmla="val 5713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t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67">
              <a:solidFill>
                <a:srgbClr val="282828"/>
              </a:solidFill>
              <a:latin typeface="CiscoSansTT ExtraLigh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F53F38-CBBE-2049-824B-DC81156E93AC}"/>
              </a:ext>
            </a:extLst>
          </p:cNvPr>
          <p:cNvSpPr txBox="1"/>
          <p:nvPr/>
        </p:nvSpPr>
        <p:spPr>
          <a:xfrm>
            <a:off x="1107437" y="2167179"/>
            <a:ext cx="1415529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9E9EA2"/>
                </a:solidFill>
                <a:latin typeface="CiscoSansTT ExtraLight"/>
                <a:ea typeface="ＭＳ Ｐゴシック"/>
              </a:rPr>
              <a:t>$200M SFA…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745EDE-E31F-F74E-A179-3F3B8038EDF4}"/>
              </a:ext>
            </a:extLst>
          </p:cNvPr>
          <p:cNvSpPr txBox="1"/>
          <p:nvPr/>
        </p:nvSpPr>
        <p:spPr>
          <a:xfrm>
            <a:off x="1594422" y="3452825"/>
            <a:ext cx="704943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282828"/>
                </a:solidFill>
                <a:latin typeface="CiscoSansTT ExtraLight"/>
                <a:ea typeface="ＭＳ Ｐゴシック"/>
              </a:rPr>
              <a:t>$88M</a:t>
            </a:r>
            <a:endParaRPr lang="en-US" sz="1333" b="1">
              <a:solidFill>
                <a:srgbClr val="282828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ACFE7D-85C3-E443-94C3-DD81FF8D35DE}"/>
              </a:ext>
            </a:extLst>
          </p:cNvPr>
          <p:cNvSpPr txBox="1"/>
          <p:nvPr/>
        </p:nvSpPr>
        <p:spPr>
          <a:xfrm>
            <a:off x="2096671" y="3788472"/>
            <a:ext cx="70494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$40M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660F0C-B125-3847-9F65-5092216D2555}"/>
              </a:ext>
            </a:extLst>
          </p:cNvPr>
          <p:cNvSpPr txBox="1"/>
          <p:nvPr/>
        </p:nvSpPr>
        <p:spPr>
          <a:xfrm>
            <a:off x="2694109" y="3395265"/>
            <a:ext cx="704943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282828"/>
                </a:solidFill>
                <a:latin typeface="CiscoSansTT ExtraLight"/>
                <a:ea typeface="ＭＳ Ｐゴシック"/>
              </a:rPr>
              <a:t>$48M</a:t>
            </a:r>
            <a:endParaRPr lang="en-US" sz="1333" b="1">
              <a:solidFill>
                <a:srgbClr val="282828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B0D4F1-1203-E743-A0D8-919E153B513A}"/>
              </a:ext>
            </a:extLst>
          </p:cNvPr>
          <p:cNvSpPr txBox="1"/>
          <p:nvPr/>
        </p:nvSpPr>
        <p:spPr>
          <a:xfrm>
            <a:off x="3133656" y="2441327"/>
            <a:ext cx="841004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9E9EA2"/>
                </a:solidFill>
                <a:latin typeface="CiscoSansTT ExtraLight"/>
                <a:ea typeface="ＭＳ Ｐゴシック"/>
              </a:rPr>
              <a:t>$186</a:t>
            </a:r>
            <a:r>
              <a:rPr lang="en-US" sz="1200" b="1">
                <a:solidFill>
                  <a:srgbClr val="9E9EA2"/>
                </a:solidFill>
                <a:latin typeface="CiscoSansTT ExtraLight"/>
                <a:ea typeface="ＭＳ Ｐゴシック"/>
              </a:rPr>
              <a:t>M</a:t>
            </a:r>
            <a:endParaRPr lang="en-US" sz="1200" b="1">
              <a:solidFill>
                <a:srgbClr val="9E9EA2">
                  <a:lumMod val="75000"/>
                </a:srgbClr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720836-5902-0048-98D2-706C2A81DA75}"/>
              </a:ext>
            </a:extLst>
          </p:cNvPr>
          <p:cNvSpPr txBox="1"/>
          <p:nvPr/>
        </p:nvSpPr>
        <p:spPr>
          <a:xfrm>
            <a:off x="3686085" y="3363930"/>
            <a:ext cx="8410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$80</a:t>
            </a: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87CB0C-00CF-0146-8B7C-534478AB48C2}"/>
              </a:ext>
            </a:extLst>
          </p:cNvPr>
          <p:cNvSpPr txBox="1"/>
          <p:nvPr/>
        </p:nvSpPr>
        <p:spPr>
          <a:xfrm>
            <a:off x="5416903" y="2814948"/>
            <a:ext cx="8410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</a:t>
            </a: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120M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D7CC1B-77CC-0248-B794-C81CCD24A458}"/>
              </a:ext>
            </a:extLst>
          </p:cNvPr>
          <p:cNvSpPr txBox="1"/>
          <p:nvPr/>
        </p:nvSpPr>
        <p:spPr>
          <a:xfrm>
            <a:off x="6620629" y="834920"/>
            <a:ext cx="841004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9E9EA2"/>
                </a:solidFill>
                <a:latin typeface="CiscoSansTT ExtraLight"/>
                <a:ea typeface="ＭＳ Ｐゴシック"/>
              </a:rPr>
              <a:t>$362</a:t>
            </a:r>
            <a:r>
              <a:rPr lang="en-US" sz="1200" b="1">
                <a:solidFill>
                  <a:srgbClr val="9E9EA2"/>
                </a:solidFill>
                <a:latin typeface="CiscoSansTT ExtraLight"/>
                <a:ea typeface="ＭＳ Ｐゴシック"/>
              </a:rPr>
              <a:t>M</a:t>
            </a:r>
            <a:endParaRPr lang="en-US" sz="1200" b="1">
              <a:solidFill>
                <a:srgbClr val="9E9EA2">
                  <a:lumMod val="75000"/>
                </a:srgbClr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312B93-7C41-954D-897E-D9CA2E8EE320}"/>
              </a:ext>
            </a:extLst>
          </p:cNvPr>
          <p:cNvSpPr txBox="1"/>
          <p:nvPr/>
        </p:nvSpPr>
        <p:spPr>
          <a:xfrm>
            <a:off x="7150073" y="2355643"/>
            <a:ext cx="8410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</a:t>
            </a: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160M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B081EA-EA5C-7142-8CFD-2F6A1EADDAD3}"/>
              </a:ext>
            </a:extLst>
          </p:cNvPr>
          <p:cNvSpPr txBox="1"/>
          <p:nvPr/>
        </p:nvSpPr>
        <p:spPr>
          <a:xfrm>
            <a:off x="8338881" y="659070"/>
            <a:ext cx="841004" cy="2974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b="1">
                <a:solidFill>
                  <a:srgbClr val="9E9EA2"/>
                </a:solidFill>
                <a:latin typeface="CiscoSansTT ExtraLight"/>
                <a:ea typeface="ＭＳ Ｐゴシック"/>
              </a:rPr>
              <a:t>$448</a:t>
            </a:r>
            <a:r>
              <a:rPr lang="en-US" sz="1200" b="1">
                <a:solidFill>
                  <a:srgbClr val="9E9EA2"/>
                </a:solidFill>
                <a:latin typeface="CiscoSansTT ExtraLight"/>
                <a:ea typeface="ＭＳ Ｐゴシック"/>
              </a:rPr>
              <a:t>M</a:t>
            </a:r>
            <a:endParaRPr lang="en-US" sz="1200" b="1">
              <a:solidFill>
                <a:srgbClr val="9E9EA2">
                  <a:lumMod val="75000"/>
                </a:srgbClr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23C530-4949-EB4E-91E4-158437F9CF85}"/>
              </a:ext>
            </a:extLst>
          </p:cNvPr>
          <p:cNvSpPr txBox="1"/>
          <p:nvPr/>
        </p:nvSpPr>
        <p:spPr>
          <a:xfrm>
            <a:off x="8857225" y="2127408"/>
            <a:ext cx="8410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33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$</a:t>
            </a:r>
            <a:r>
              <a:rPr lang="en-US" sz="1200" b="1">
                <a:solidFill>
                  <a:srgbClr val="9E9EA2">
                    <a:lumMod val="75000"/>
                  </a:srgbClr>
                </a:solidFill>
                <a:latin typeface="CiscoSansTT ExtraLight"/>
                <a:ea typeface="ＭＳ Ｐゴシック" charset="0"/>
              </a:rPr>
              <a:t>200M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92C1102-8C2A-0386-8008-991E0AF7FCE2}"/>
              </a:ext>
            </a:extLst>
          </p:cNvPr>
          <p:cNvSpPr txBox="1">
            <a:spLocks/>
          </p:cNvSpPr>
          <p:nvPr/>
        </p:nvSpPr>
        <p:spPr bwMode="auto">
          <a:xfrm>
            <a:off x="81949" y="290819"/>
            <a:ext cx="9881912" cy="29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000" b="0" i="0" kern="1200">
                <a:solidFill>
                  <a:schemeClr val="tx2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2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algn="l" defTabSz="684213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16"/>
            <a:r>
              <a:rPr sz="3600" b="1" cap="small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 Management Deliverables </a:t>
            </a:r>
            <a:r>
              <a:rPr sz="3600" cap="small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(Monthly)</a:t>
            </a:r>
          </a:p>
          <a:p>
            <a:pPr defTabSz="912216"/>
            <a:r>
              <a:rPr sz="2800" cap="small">
                <a:solidFill>
                  <a:prstClr val="white"/>
                </a:solidFill>
                <a:latin typeface="CiscoSansTT ExtraLight"/>
              </a:rPr>
              <a:t>Management Deliverables (Monthly)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BC1A2-62C7-1DE2-34CC-CB25AF838DE1}"/>
              </a:ext>
            </a:extLst>
          </p:cNvPr>
          <p:cNvSpPr/>
          <p:nvPr/>
        </p:nvSpPr>
        <p:spPr>
          <a:xfrm>
            <a:off x="794497" y="4798162"/>
            <a:ext cx="309177" cy="19326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7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5" grpId="0" animBg="1"/>
      <p:bldP spid="57" grpId="0" animBg="1"/>
      <p:bldP spid="59" grpId="0" animBg="1"/>
      <p:bldP spid="61" grpId="0" animBg="1"/>
      <p:bldP spid="35" grpId="0"/>
      <p:bldP spid="39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CF8FFC-949E-44A6-AC92-D26B5F0D2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6095"/>
          <a:stretch/>
        </p:blipFill>
        <p:spPr>
          <a:xfrm>
            <a:off x="6016279" y="3215040"/>
            <a:ext cx="5579260" cy="3274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353219-7E31-452B-9AAA-AC9AE64DE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58" y="506785"/>
            <a:ext cx="5194943" cy="112990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1FAAC1C-0B38-4B3D-BF58-209F8AC0A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253" y="459775"/>
            <a:ext cx="4408424" cy="2755265"/>
          </a:xfrm>
          <a:prstGeom prst="rect">
            <a:avLst/>
          </a:prstGeom>
        </p:spPr>
      </p:pic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A9652113-310F-4C22-92EF-6B8A4F4BD03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4485" y="1806709"/>
          <a:ext cx="5671516" cy="4747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7063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New World Palette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New World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New World Palette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D80502B48161408B3020E7E385482A" ma:contentTypeVersion="18" ma:contentTypeDescription="Create a new document." ma:contentTypeScope="" ma:versionID="306d1b2508870a6475c9415d27fc6b8c">
  <xsd:schema xmlns:xsd="http://www.w3.org/2001/XMLSchema" xmlns:xs="http://www.w3.org/2001/XMLSchema" xmlns:p="http://schemas.microsoft.com/office/2006/metadata/properties" xmlns:ns1="http://schemas.microsoft.com/sharepoint/v3" xmlns:ns3="b39d3d11-b792-42e5-b4ec-778bd30dbbec" xmlns:ns4="56983b0b-2cd7-46ee-8792-25d6c0f1347d" targetNamespace="http://schemas.microsoft.com/office/2006/metadata/properties" ma:root="true" ma:fieldsID="eff52b2c280626fbd4ba42ce6f7abb32" ns1:_="" ns3:_="" ns4:_="">
    <xsd:import namespace="http://schemas.microsoft.com/sharepoint/v3"/>
    <xsd:import namespace="b39d3d11-b792-42e5-b4ec-778bd30dbbec"/>
    <xsd:import namespace="56983b0b-2cd7-46ee-8792-25d6c0f134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1:_ip_UnifiedCompliancePolicyProperties" minOccurs="0"/>
                <xsd:element ref="ns1:_ip_UnifiedCompliancePolicyUIAction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d3d11-b792-42e5-b4ec-778bd30dbb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3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983b0b-2cd7-46ee-8792-25d6c0f13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9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C9E477-C7DC-4821-8A46-247016C5FE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2FAD0D-0A42-43F6-A8B3-854ED8833413}">
  <ds:schemaRefs>
    <ds:schemaRef ds:uri="56983b0b-2cd7-46ee-8792-25d6c0f1347d"/>
    <ds:schemaRef ds:uri="b39d3d11-b792-42e5-b4ec-778bd30dbbe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E90CC9A-D31E-4655-9C99-10F6764BF0DB}">
  <ds:schemaRefs>
    <ds:schemaRef ds:uri="56983b0b-2cd7-46ee-8792-25d6c0f1347d"/>
    <ds:schemaRef ds:uri="b39d3d11-b792-42e5-b4ec-778bd30dbb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79d5839-6375-4882-8da0-c26f6136967d}" enabled="1" method="Privileged" siteId="{a2d8e6b4-e26e-4421-8f3d-ec288c827c7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{7896274F-8EFD-F64F-936C-BA354EF19918}tf10001067</Template>
  <TotalTime>38</TotalTime>
  <Words>1306</Words>
  <Application>Microsoft Office PowerPoint</Application>
  <PresentationFormat>Widescreen</PresentationFormat>
  <Paragraphs>248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ＭＳ Ｐゴシック</vt:lpstr>
      <vt:lpstr>Arial</vt:lpstr>
      <vt:lpstr>Arial Narrow</vt:lpstr>
      <vt:lpstr>Barlow Bold</vt:lpstr>
      <vt:lpstr>Barlow Medium</vt:lpstr>
      <vt:lpstr>Barlow Medium Bold</vt:lpstr>
      <vt:lpstr>Calibri</vt:lpstr>
      <vt:lpstr>Calibri Light</vt:lpstr>
      <vt:lpstr>CiscoSansTT ExtraLight</vt:lpstr>
      <vt:lpstr>Montserrat</vt:lpstr>
      <vt:lpstr>Myriad Pro</vt:lpstr>
      <vt:lpstr>Roboto Black</vt:lpstr>
      <vt:lpstr>Segoe UI</vt:lpstr>
      <vt:lpstr>Wingdings</vt:lpstr>
      <vt:lpstr>1_Office Theme</vt:lpstr>
      <vt:lpstr>3_Office Theme</vt:lpstr>
      <vt:lpstr>4_Office Theme</vt:lpstr>
      <vt:lpstr>Maximizing Our Partnership</vt:lpstr>
      <vt:lpstr>PowerPoint Presentation</vt:lpstr>
      <vt:lpstr>Contract Specialist Service + Partnership</vt:lpstr>
      <vt:lpstr>PowerPoint Presentation</vt:lpstr>
      <vt:lpstr>PowerPoint Presentation</vt:lpstr>
      <vt:lpstr>Sample Hardware Value Year 1:  April 2021 through March 2022</vt:lpstr>
      <vt:lpstr>PowerPoint Presentation</vt:lpstr>
      <vt:lpstr>SPA Return on Investment </vt:lpstr>
      <vt:lpstr>PowerPoint Presentation</vt:lpstr>
      <vt:lpstr>Summary view of term-based entitlements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Kuehner, Laura</dc:creator>
  <cp:lastModifiedBy>Herr, Donna</cp:lastModifiedBy>
  <cp:revision>2</cp:revision>
  <dcterms:created xsi:type="dcterms:W3CDTF">2021-04-01T15:16:11Z</dcterms:created>
  <dcterms:modified xsi:type="dcterms:W3CDTF">2024-09-24T21:41:11Z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0x01010095D80502B48161408B3020E7E385482A</vt:lpwstr>
  </property>
  <property fmtid="{D5CDD505-2E9C-101B-9397-08002B2CF9AE}" pid="3" name="ClassificationContentMarkingFooterLocations">
    <vt:lpwstr>1_Office Theme:8\3_Office Theme:8\4_Office Theme:8</vt:lpwstr>
  </property>
  <property fmtid="{D5CDD505-2E9C-101B-9397-08002B2CF9AE}" pid="4" name="ClassificationContentMarkingFooterText">
    <vt:lpwstr>CONFIDENTIAL</vt:lpwstr>
  </property>
</Properties>
</file>