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7" r:id="rId3"/>
  </p:sldMasterIdLst>
  <p:notesMasterIdLst>
    <p:notesMasterId r:id="rId38"/>
  </p:notesMasterIdLst>
  <p:sldIdLst>
    <p:sldId id="259" r:id="rId4"/>
    <p:sldId id="289" r:id="rId5"/>
    <p:sldId id="2147483589" r:id="rId6"/>
    <p:sldId id="294" r:id="rId7"/>
    <p:sldId id="292" r:id="rId8"/>
    <p:sldId id="333" r:id="rId9"/>
    <p:sldId id="2147483595" r:id="rId10"/>
    <p:sldId id="2147470704" r:id="rId11"/>
    <p:sldId id="297" r:id="rId12"/>
    <p:sldId id="277" r:id="rId13"/>
    <p:sldId id="279" r:id="rId14"/>
    <p:sldId id="281" r:id="rId15"/>
    <p:sldId id="286" r:id="rId16"/>
    <p:sldId id="2147483647" r:id="rId17"/>
    <p:sldId id="2147483581" r:id="rId18"/>
    <p:sldId id="2147469216" r:id="rId19"/>
    <p:sldId id="266" r:id="rId20"/>
    <p:sldId id="2147308572" r:id="rId21"/>
    <p:sldId id="278" r:id="rId22"/>
    <p:sldId id="274" r:id="rId23"/>
    <p:sldId id="257" r:id="rId24"/>
    <p:sldId id="2147483645" r:id="rId25"/>
    <p:sldId id="288" r:id="rId26"/>
    <p:sldId id="316" r:id="rId27"/>
    <p:sldId id="5885" r:id="rId28"/>
    <p:sldId id="5886" r:id="rId29"/>
    <p:sldId id="2147483596" r:id="rId30"/>
    <p:sldId id="2147483580" r:id="rId31"/>
    <p:sldId id="287" r:id="rId32"/>
    <p:sldId id="2147483579" r:id="rId33"/>
    <p:sldId id="256" r:id="rId34"/>
    <p:sldId id="258" r:id="rId35"/>
    <p:sldId id="260" r:id="rId36"/>
    <p:sldId id="26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WT &amp; Our GTM Approach" id="{373CBBF9-584B-41EB-B375-639204E44DF6}">
          <p14:sldIdLst>
            <p14:sldId id="259"/>
            <p14:sldId id="289"/>
            <p14:sldId id="2147483589"/>
            <p14:sldId id="294"/>
            <p14:sldId id="292"/>
            <p14:sldId id="333"/>
            <p14:sldId id="2147483595"/>
            <p14:sldId id="2147470704"/>
            <p14:sldId id="297"/>
            <p14:sldId id="277"/>
            <p14:sldId id="279"/>
            <p14:sldId id="281"/>
            <p14:sldId id="286"/>
            <p14:sldId id="2147483647"/>
            <p14:sldId id="2147483581"/>
            <p14:sldId id="2147469216"/>
            <p14:sldId id="266"/>
            <p14:sldId id="2147308572"/>
            <p14:sldId id="278"/>
            <p14:sldId id="274"/>
            <p14:sldId id="257"/>
            <p14:sldId id="2147483645"/>
            <p14:sldId id="288"/>
            <p14:sldId id="316"/>
            <p14:sldId id="5885"/>
            <p14:sldId id="5886"/>
            <p14:sldId id="2147483596"/>
            <p14:sldId id="2147483580"/>
            <p14:sldId id="287"/>
            <p14:sldId id="2147483579"/>
          </p14:sldIdLst>
        </p14:section>
        <p14:section name="Differentiators" id="{519B1F31-48C5-438C-8518-A613355B91B0}">
          <p14:sldIdLst>
            <p14:sldId id="256"/>
            <p14:sldId id="258"/>
            <p14:sldId id="260"/>
            <p14:sldId id="261"/>
          </p14:sldIdLst>
        </p14:section>
        <p14:section name="Capabilities" id="{ECF33949-4D35-44F2-B1D0-752AC61492EF}">
          <p14:sldIdLst/>
        </p14:section>
        <p14:section name="Softchoice-Microsoft GTM" id="{A9EF9292-010E-42EA-8BF9-91F06D4059E8}">
          <p14:sldIdLst/>
        </p14:section>
        <p14:section name="Next Steps &amp; Closing" id="{32176021-836F-41C1-88CA-35C5AAB33283}">
          <p14:sldIdLst/>
        </p14:section>
        <p14:section name="Appendix" id="{2E1589BF-2071-407E-A3AE-26EDF200E5C9}">
          <p14:sldIdLst/>
        </p14:section>
      </p14:sectionLst>
    </p:ext>
    <p:ext uri="{EFAFB233-063F-42B5-8137-9DF3F51BA10A}">
      <p15:sldGuideLst xmlns:p15="http://schemas.microsoft.com/office/powerpoint/2012/main">
        <p15:guide id="2" pos="2016" userDrawn="1">
          <p15:clr>
            <a:srgbClr val="A4A3A4"/>
          </p15:clr>
        </p15:guide>
        <p15:guide id="3" orient="horz" pos="4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35F908-B8E9-49E2-ED25-2E456C176620}" name="Ortbals, Brian" initials="OB" userId="S::ortbalsb@wwt.com::20722417-1355-4464-bc9a-b374fb26c8e6" providerId="AD"/>
  <p188:author id="{ED9C291B-F96C-8140-F6E6-6CCB369CE347}" name="Chang, David" initials="CD" userId="S::changd@wwt.com::507c7a43-4695-4845-b777-69ab12ccf85d" providerId="AD"/>
  <p188:author id="{80EFF33D-25AE-392B-25EA-1CF6782E4B43}" name="Atienza, Christine" initials="AC" userId="S::atienzac@wwt.com::cd4df5f3-3495-4de6-874b-ca4903ea0cc1" providerId="AD"/>
  <p188:author id="{B79CA06F-9857-F3E0-DCC1-31995C74153A}" name="Anderson, Trevor" initials="AT" userId="S::andertre@wwt.com::9836fcab-9521-4807-9dbe-d73c4e10345d" providerId="AD"/>
  <p188:author id="{894DE185-54E4-16E7-431C-CD5185A5A941}" name="Chiodini, Sarah" initials="CS" userId="S::chiodins@wwt.com::872a7005-8ad2-4629-ae5e-adb0286efd72" providerId="AD"/>
  <p188:author id="{D39EBF87-0F88-24BD-1A8C-9CB4668713ED}" name="Long, Matt" initials="LM" userId="S::longm@wwt.com::7f96795a-d6f2-49d7-afa8-7b0ae6ab61c3" providerId="AD"/>
  <p188:author id="{0002E295-22EB-C8C6-E4F6-A53853D5E964}" name="Tate, Nicole" initials="NT" userId="S::TateN@wwt.com::12f6ebed-02ef-45b9-b161-04add52766dd" providerId="AD"/>
  <p188:author id="{EF62DFA6-83B3-7A5B-991D-35BA1DC32B0B}" name="Reilly, David" initials="RD" userId="S::reillyd@wwt.com::24fc8f1f-45ea-4118-892f-d26262f46fcb" providerId="AD"/>
  <p188:author id="{97BA11B4-BC65-C926-9FB9-B37A645BEC18}" name="Tate, Nicole" initials="TN" userId="S::taten@wwt.com::12f6ebed-02ef-45b9-b161-04add52766dd" providerId="AD"/>
  <p188:author id="{383428C7-2FA7-8489-2167-1F2DCE731084}" name="O'Connor, Monica" initials="MO" userId="S::oconnorm@wwt.com::52992705-f84a-466a-a4d1-ee173fd15739" providerId="AD"/>
  <p188:author id="{5C65E8F4-CDB2-4270-A5B0-485693C9C519}" name="Catalano, Dan" initials="" userId="S::CatalanD@wwt.com::1050b4e6-46c6-4090-a0c3-70e6d1e0fe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646464"/>
    <a:srgbClr val="D292F7"/>
    <a:srgbClr val="FCE8FA"/>
    <a:srgbClr val="FF5500"/>
    <a:srgbClr val="2038B6"/>
    <a:srgbClr val="8CE100"/>
    <a:srgbClr val="9FFF00"/>
    <a:srgbClr val="73BA00"/>
    <a:srgbClr val="162E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6"/>
    <p:restoredTop sz="94521"/>
  </p:normalViewPr>
  <p:slideViewPr>
    <p:cSldViewPr snapToGrid="0">
      <p:cViewPr varScale="1">
        <p:scale>
          <a:sx n="120" d="100"/>
          <a:sy n="120" d="100"/>
        </p:scale>
        <p:origin x="744" y="184"/>
      </p:cViewPr>
      <p:guideLst>
        <p:guide pos="2016"/>
        <p:guide orient="horz" pos="41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8/10/relationships/authors" Target="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A24284-E785-422E-9775-B9AE122C2013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3CB4F21-0E6A-4018-9C15-02408B202087}">
      <dgm:prSet/>
      <dgm:spPr/>
      <dgm:t>
        <a:bodyPr/>
        <a:lstStyle/>
        <a:p>
          <a:r>
            <a:rPr lang="en-US"/>
            <a:t>Voice of UC Davis Health</a:t>
          </a:r>
        </a:p>
      </dgm:t>
    </dgm:pt>
    <dgm:pt modelId="{9ADAC4DC-77A3-45B2-AF84-041C5B3DB307}" type="parTrans" cxnId="{97592F81-9E8F-48EB-83A9-9130DD6A5A0C}">
      <dgm:prSet/>
      <dgm:spPr/>
      <dgm:t>
        <a:bodyPr/>
        <a:lstStyle/>
        <a:p>
          <a:endParaRPr lang="en-US"/>
        </a:p>
      </dgm:t>
    </dgm:pt>
    <dgm:pt modelId="{35D58EFF-FA42-4569-B85B-6526C2AC1DDC}" type="sibTrans" cxnId="{97592F81-9E8F-48EB-83A9-9130DD6A5A0C}">
      <dgm:prSet/>
      <dgm:spPr/>
      <dgm:t>
        <a:bodyPr/>
        <a:lstStyle/>
        <a:p>
          <a:endParaRPr lang="en-US"/>
        </a:p>
      </dgm:t>
    </dgm:pt>
    <dgm:pt modelId="{121701FB-6844-429B-A029-99F91E837F7E}">
      <dgm:prSet/>
      <dgm:spPr/>
      <dgm:t>
        <a:bodyPr/>
        <a:lstStyle/>
        <a:p>
          <a:r>
            <a:rPr lang="en-US" dirty="0"/>
            <a:t>WWT Overview</a:t>
          </a:r>
        </a:p>
      </dgm:t>
    </dgm:pt>
    <dgm:pt modelId="{AD2BF4C1-62D6-4985-BDFA-2CCADAE56E06}" type="parTrans" cxnId="{A97E3623-737E-4254-8064-9685BD927753}">
      <dgm:prSet/>
      <dgm:spPr/>
      <dgm:t>
        <a:bodyPr/>
        <a:lstStyle/>
        <a:p>
          <a:endParaRPr lang="en-US"/>
        </a:p>
      </dgm:t>
    </dgm:pt>
    <dgm:pt modelId="{A77370A5-2704-4048-9B47-4F518F908B10}" type="sibTrans" cxnId="{A97E3623-737E-4254-8064-9685BD927753}">
      <dgm:prSet/>
      <dgm:spPr/>
      <dgm:t>
        <a:bodyPr/>
        <a:lstStyle/>
        <a:p>
          <a:endParaRPr lang="en-US"/>
        </a:p>
      </dgm:t>
    </dgm:pt>
    <dgm:pt modelId="{0DE3A565-0B87-4698-BD7F-60F6D778F320}">
      <dgm:prSet/>
      <dgm:spPr/>
      <dgm:t>
        <a:bodyPr/>
        <a:lstStyle/>
        <a:p>
          <a:r>
            <a:rPr lang="en-US" dirty="0"/>
            <a:t>WWT in Healthcare</a:t>
          </a:r>
        </a:p>
      </dgm:t>
    </dgm:pt>
    <dgm:pt modelId="{C912BA71-51A8-4FCA-ACDE-1606ED2DDE55}" type="parTrans" cxnId="{6940217F-AA95-49AD-AC30-EE7BCD9E361C}">
      <dgm:prSet/>
      <dgm:spPr/>
      <dgm:t>
        <a:bodyPr/>
        <a:lstStyle/>
        <a:p>
          <a:endParaRPr lang="en-US"/>
        </a:p>
      </dgm:t>
    </dgm:pt>
    <dgm:pt modelId="{F9D18E30-4F64-4DA6-9071-6A450ACBB8C5}" type="sibTrans" cxnId="{6940217F-AA95-49AD-AC30-EE7BCD9E361C}">
      <dgm:prSet/>
      <dgm:spPr/>
      <dgm:t>
        <a:bodyPr/>
        <a:lstStyle/>
        <a:p>
          <a:endParaRPr lang="en-US"/>
        </a:p>
      </dgm:t>
    </dgm:pt>
    <dgm:pt modelId="{BE727DF6-8301-4A95-9A13-6DBAC0465BD3}">
      <dgm:prSet/>
      <dgm:spPr/>
      <dgm:t>
        <a:bodyPr/>
        <a:lstStyle/>
        <a:p>
          <a:r>
            <a:rPr lang="en-US" dirty="0"/>
            <a:t>WWT / Cisco</a:t>
          </a:r>
        </a:p>
      </dgm:t>
    </dgm:pt>
    <dgm:pt modelId="{A5CCBE2D-0A0F-4F7C-9683-3ED299B7A583}" type="parTrans" cxnId="{70C5D611-DAD4-4F3A-A462-FB753CB83CA7}">
      <dgm:prSet/>
      <dgm:spPr/>
      <dgm:t>
        <a:bodyPr/>
        <a:lstStyle/>
        <a:p>
          <a:endParaRPr lang="en-US"/>
        </a:p>
      </dgm:t>
    </dgm:pt>
    <dgm:pt modelId="{3E38357E-4494-43BC-A451-55D782594A6B}" type="sibTrans" cxnId="{70C5D611-DAD4-4F3A-A462-FB753CB83CA7}">
      <dgm:prSet/>
      <dgm:spPr/>
      <dgm:t>
        <a:bodyPr/>
        <a:lstStyle/>
        <a:p>
          <a:endParaRPr lang="en-US"/>
        </a:p>
      </dgm:t>
    </dgm:pt>
    <dgm:pt modelId="{D1A05D00-E7C4-4649-B392-C9BB6508E94C}">
      <dgm:prSet/>
      <dgm:spPr/>
      <dgm:t>
        <a:bodyPr/>
        <a:lstStyle/>
        <a:p>
          <a:r>
            <a:rPr lang="en-US" dirty="0"/>
            <a:t>WWT / UC’s, UC Davis Health</a:t>
          </a:r>
        </a:p>
      </dgm:t>
    </dgm:pt>
    <dgm:pt modelId="{967C59C5-88BD-4AFF-BCF5-7FE13E9434D8}" type="parTrans" cxnId="{85193277-66C5-47B7-8940-9E50C8BE4883}">
      <dgm:prSet/>
      <dgm:spPr/>
      <dgm:t>
        <a:bodyPr/>
        <a:lstStyle/>
        <a:p>
          <a:endParaRPr lang="en-US"/>
        </a:p>
      </dgm:t>
    </dgm:pt>
    <dgm:pt modelId="{2C402C80-A91B-40D8-A544-CA938A38095A}" type="sibTrans" cxnId="{85193277-66C5-47B7-8940-9E50C8BE4883}">
      <dgm:prSet/>
      <dgm:spPr/>
      <dgm:t>
        <a:bodyPr/>
        <a:lstStyle/>
        <a:p>
          <a:endParaRPr lang="en-US"/>
        </a:p>
      </dgm:t>
    </dgm:pt>
    <dgm:pt modelId="{00A305A9-43C5-E044-AAB4-5BFD6B5F13AA}" type="pres">
      <dgm:prSet presAssocID="{CDA24284-E785-422E-9775-B9AE122C2013}" presName="vert0" presStyleCnt="0">
        <dgm:presLayoutVars>
          <dgm:dir/>
          <dgm:animOne val="branch"/>
          <dgm:animLvl val="lvl"/>
        </dgm:presLayoutVars>
      </dgm:prSet>
      <dgm:spPr/>
    </dgm:pt>
    <dgm:pt modelId="{56D4BEF4-E501-5C4E-8BE5-F15A00B6A680}" type="pres">
      <dgm:prSet presAssocID="{63CB4F21-0E6A-4018-9C15-02408B202087}" presName="thickLine" presStyleLbl="alignNode1" presStyleIdx="0" presStyleCnt="5"/>
      <dgm:spPr/>
    </dgm:pt>
    <dgm:pt modelId="{51E53725-A142-EF40-8207-C46D5DBD05E7}" type="pres">
      <dgm:prSet presAssocID="{63CB4F21-0E6A-4018-9C15-02408B202087}" presName="horz1" presStyleCnt="0"/>
      <dgm:spPr/>
    </dgm:pt>
    <dgm:pt modelId="{E1BA9BE3-52E5-5840-A9AF-8CEC6CDE148B}" type="pres">
      <dgm:prSet presAssocID="{63CB4F21-0E6A-4018-9C15-02408B202087}" presName="tx1" presStyleLbl="revTx" presStyleIdx="0" presStyleCnt="5"/>
      <dgm:spPr/>
    </dgm:pt>
    <dgm:pt modelId="{785CED79-1E0C-E54D-ACB4-3D5A8514F29A}" type="pres">
      <dgm:prSet presAssocID="{63CB4F21-0E6A-4018-9C15-02408B202087}" presName="vert1" presStyleCnt="0"/>
      <dgm:spPr/>
    </dgm:pt>
    <dgm:pt modelId="{AD954356-B5A0-8546-A44D-764CCE1E2C42}" type="pres">
      <dgm:prSet presAssocID="{121701FB-6844-429B-A029-99F91E837F7E}" presName="thickLine" presStyleLbl="alignNode1" presStyleIdx="1" presStyleCnt="5"/>
      <dgm:spPr/>
    </dgm:pt>
    <dgm:pt modelId="{6ECB464D-9117-924C-93D2-BE0E81678F02}" type="pres">
      <dgm:prSet presAssocID="{121701FB-6844-429B-A029-99F91E837F7E}" presName="horz1" presStyleCnt="0"/>
      <dgm:spPr/>
    </dgm:pt>
    <dgm:pt modelId="{31FAF874-5F79-DE43-A3D0-14A1A4035902}" type="pres">
      <dgm:prSet presAssocID="{121701FB-6844-429B-A029-99F91E837F7E}" presName="tx1" presStyleLbl="revTx" presStyleIdx="1" presStyleCnt="5"/>
      <dgm:spPr/>
    </dgm:pt>
    <dgm:pt modelId="{95291C8A-67AA-944E-950B-02D6E408D831}" type="pres">
      <dgm:prSet presAssocID="{121701FB-6844-429B-A029-99F91E837F7E}" presName="vert1" presStyleCnt="0"/>
      <dgm:spPr/>
    </dgm:pt>
    <dgm:pt modelId="{87D0DBAE-709E-4245-8A22-2031DF3BE10E}" type="pres">
      <dgm:prSet presAssocID="{0DE3A565-0B87-4698-BD7F-60F6D778F320}" presName="thickLine" presStyleLbl="alignNode1" presStyleIdx="2" presStyleCnt="5"/>
      <dgm:spPr/>
    </dgm:pt>
    <dgm:pt modelId="{70BE7E26-48F1-7547-830F-1381D42D5739}" type="pres">
      <dgm:prSet presAssocID="{0DE3A565-0B87-4698-BD7F-60F6D778F320}" presName="horz1" presStyleCnt="0"/>
      <dgm:spPr/>
    </dgm:pt>
    <dgm:pt modelId="{348B33A4-382F-CF47-83B1-77B2D300884D}" type="pres">
      <dgm:prSet presAssocID="{0DE3A565-0B87-4698-BD7F-60F6D778F320}" presName="tx1" presStyleLbl="revTx" presStyleIdx="2" presStyleCnt="5"/>
      <dgm:spPr/>
    </dgm:pt>
    <dgm:pt modelId="{E33BEE6C-A494-F046-A3E7-9B6D2FF8338A}" type="pres">
      <dgm:prSet presAssocID="{0DE3A565-0B87-4698-BD7F-60F6D778F320}" presName="vert1" presStyleCnt="0"/>
      <dgm:spPr/>
    </dgm:pt>
    <dgm:pt modelId="{1445A2CB-23E3-6E49-A4B3-EE37F9951067}" type="pres">
      <dgm:prSet presAssocID="{BE727DF6-8301-4A95-9A13-6DBAC0465BD3}" presName="thickLine" presStyleLbl="alignNode1" presStyleIdx="3" presStyleCnt="5"/>
      <dgm:spPr/>
    </dgm:pt>
    <dgm:pt modelId="{66717BEF-D6C8-664F-BAB5-BF736160D184}" type="pres">
      <dgm:prSet presAssocID="{BE727DF6-8301-4A95-9A13-6DBAC0465BD3}" presName="horz1" presStyleCnt="0"/>
      <dgm:spPr/>
    </dgm:pt>
    <dgm:pt modelId="{7E3558B4-5D7B-4345-9728-F84ABF8B44AA}" type="pres">
      <dgm:prSet presAssocID="{BE727DF6-8301-4A95-9A13-6DBAC0465BD3}" presName="tx1" presStyleLbl="revTx" presStyleIdx="3" presStyleCnt="5"/>
      <dgm:spPr/>
    </dgm:pt>
    <dgm:pt modelId="{B14982B6-07AB-3849-97EA-C96C79ED1D7A}" type="pres">
      <dgm:prSet presAssocID="{BE727DF6-8301-4A95-9A13-6DBAC0465BD3}" presName="vert1" presStyleCnt="0"/>
      <dgm:spPr/>
    </dgm:pt>
    <dgm:pt modelId="{1C546CEC-5039-364C-9F40-20FABEFF6852}" type="pres">
      <dgm:prSet presAssocID="{D1A05D00-E7C4-4649-B392-C9BB6508E94C}" presName="thickLine" presStyleLbl="alignNode1" presStyleIdx="4" presStyleCnt="5"/>
      <dgm:spPr/>
    </dgm:pt>
    <dgm:pt modelId="{1BE3DA8E-973D-EB44-A6DD-3731820EA983}" type="pres">
      <dgm:prSet presAssocID="{D1A05D00-E7C4-4649-B392-C9BB6508E94C}" presName="horz1" presStyleCnt="0"/>
      <dgm:spPr/>
    </dgm:pt>
    <dgm:pt modelId="{E26AC1FE-EA57-C14B-8985-A0B08CAE12E3}" type="pres">
      <dgm:prSet presAssocID="{D1A05D00-E7C4-4649-B392-C9BB6508E94C}" presName="tx1" presStyleLbl="revTx" presStyleIdx="4" presStyleCnt="5"/>
      <dgm:spPr/>
    </dgm:pt>
    <dgm:pt modelId="{5A9D552B-4837-E04D-A18C-4E569D60F326}" type="pres">
      <dgm:prSet presAssocID="{D1A05D00-E7C4-4649-B392-C9BB6508E94C}" presName="vert1" presStyleCnt="0"/>
      <dgm:spPr/>
    </dgm:pt>
  </dgm:ptLst>
  <dgm:cxnLst>
    <dgm:cxn modelId="{70C5D611-DAD4-4F3A-A462-FB753CB83CA7}" srcId="{CDA24284-E785-422E-9775-B9AE122C2013}" destId="{BE727DF6-8301-4A95-9A13-6DBAC0465BD3}" srcOrd="3" destOrd="0" parTransId="{A5CCBE2D-0A0F-4F7C-9683-3ED299B7A583}" sibTransId="{3E38357E-4494-43BC-A451-55D782594A6B}"/>
    <dgm:cxn modelId="{A97E3623-737E-4254-8064-9685BD927753}" srcId="{CDA24284-E785-422E-9775-B9AE122C2013}" destId="{121701FB-6844-429B-A029-99F91E837F7E}" srcOrd="1" destOrd="0" parTransId="{AD2BF4C1-62D6-4985-BDFA-2CCADAE56E06}" sibTransId="{A77370A5-2704-4048-9B47-4F518F908B10}"/>
    <dgm:cxn modelId="{6713E046-2F91-B248-859E-EA456067518B}" type="presOf" srcId="{63CB4F21-0E6A-4018-9C15-02408B202087}" destId="{E1BA9BE3-52E5-5840-A9AF-8CEC6CDE148B}" srcOrd="0" destOrd="0" presId="urn:microsoft.com/office/officeart/2008/layout/LinedList"/>
    <dgm:cxn modelId="{37D9C665-802A-1C4D-B9E6-E361AF1B158E}" type="presOf" srcId="{D1A05D00-E7C4-4649-B392-C9BB6508E94C}" destId="{E26AC1FE-EA57-C14B-8985-A0B08CAE12E3}" srcOrd="0" destOrd="0" presId="urn:microsoft.com/office/officeart/2008/layout/LinedList"/>
    <dgm:cxn modelId="{85193277-66C5-47B7-8940-9E50C8BE4883}" srcId="{CDA24284-E785-422E-9775-B9AE122C2013}" destId="{D1A05D00-E7C4-4649-B392-C9BB6508E94C}" srcOrd="4" destOrd="0" parTransId="{967C59C5-88BD-4AFF-BCF5-7FE13E9434D8}" sibTransId="{2C402C80-A91B-40D8-A544-CA938A38095A}"/>
    <dgm:cxn modelId="{6940217F-AA95-49AD-AC30-EE7BCD9E361C}" srcId="{CDA24284-E785-422E-9775-B9AE122C2013}" destId="{0DE3A565-0B87-4698-BD7F-60F6D778F320}" srcOrd="2" destOrd="0" parTransId="{C912BA71-51A8-4FCA-ACDE-1606ED2DDE55}" sibTransId="{F9D18E30-4F64-4DA6-9071-6A450ACBB8C5}"/>
    <dgm:cxn modelId="{97592F81-9E8F-48EB-83A9-9130DD6A5A0C}" srcId="{CDA24284-E785-422E-9775-B9AE122C2013}" destId="{63CB4F21-0E6A-4018-9C15-02408B202087}" srcOrd="0" destOrd="0" parTransId="{9ADAC4DC-77A3-45B2-AF84-041C5B3DB307}" sibTransId="{35D58EFF-FA42-4569-B85B-6526C2AC1DDC}"/>
    <dgm:cxn modelId="{CB63D081-57DA-8E49-964F-EDF1288719FD}" type="presOf" srcId="{CDA24284-E785-422E-9775-B9AE122C2013}" destId="{00A305A9-43C5-E044-AAB4-5BFD6B5F13AA}" srcOrd="0" destOrd="0" presId="urn:microsoft.com/office/officeart/2008/layout/LinedList"/>
    <dgm:cxn modelId="{113497A1-2FDD-4742-8A18-47BC36766315}" type="presOf" srcId="{BE727DF6-8301-4A95-9A13-6DBAC0465BD3}" destId="{7E3558B4-5D7B-4345-9728-F84ABF8B44AA}" srcOrd="0" destOrd="0" presId="urn:microsoft.com/office/officeart/2008/layout/LinedList"/>
    <dgm:cxn modelId="{4BC1EAC7-7945-904F-B9BE-CD605A7AE12A}" type="presOf" srcId="{121701FB-6844-429B-A029-99F91E837F7E}" destId="{31FAF874-5F79-DE43-A3D0-14A1A4035902}" srcOrd="0" destOrd="0" presId="urn:microsoft.com/office/officeart/2008/layout/LinedList"/>
    <dgm:cxn modelId="{C84768F9-177B-664B-8593-892884A74CF8}" type="presOf" srcId="{0DE3A565-0B87-4698-BD7F-60F6D778F320}" destId="{348B33A4-382F-CF47-83B1-77B2D300884D}" srcOrd="0" destOrd="0" presId="urn:microsoft.com/office/officeart/2008/layout/LinedList"/>
    <dgm:cxn modelId="{A9891363-A052-DD4E-BF14-92B0EA8EE234}" type="presParOf" srcId="{00A305A9-43C5-E044-AAB4-5BFD6B5F13AA}" destId="{56D4BEF4-E501-5C4E-8BE5-F15A00B6A680}" srcOrd="0" destOrd="0" presId="urn:microsoft.com/office/officeart/2008/layout/LinedList"/>
    <dgm:cxn modelId="{C7FA7579-BFE3-2B47-B0C1-9B9E6835953B}" type="presParOf" srcId="{00A305A9-43C5-E044-AAB4-5BFD6B5F13AA}" destId="{51E53725-A142-EF40-8207-C46D5DBD05E7}" srcOrd="1" destOrd="0" presId="urn:microsoft.com/office/officeart/2008/layout/LinedList"/>
    <dgm:cxn modelId="{3ED88A12-BA34-4A42-A4AA-ACC3281C826B}" type="presParOf" srcId="{51E53725-A142-EF40-8207-C46D5DBD05E7}" destId="{E1BA9BE3-52E5-5840-A9AF-8CEC6CDE148B}" srcOrd="0" destOrd="0" presId="urn:microsoft.com/office/officeart/2008/layout/LinedList"/>
    <dgm:cxn modelId="{BE56FD5D-F274-3046-A176-96113C093BEE}" type="presParOf" srcId="{51E53725-A142-EF40-8207-C46D5DBD05E7}" destId="{785CED79-1E0C-E54D-ACB4-3D5A8514F29A}" srcOrd="1" destOrd="0" presId="urn:microsoft.com/office/officeart/2008/layout/LinedList"/>
    <dgm:cxn modelId="{26BB4B6A-D1DB-E340-9DF5-B325579C2CF3}" type="presParOf" srcId="{00A305A9-43C5-E044-AAB4-5BFD6B5F13AA}" destId="{AD954356-B5A0-8546-A44D-764CCE1E2C42}" srcOrd="2" destOrd="0" presId="urn:microsoft.com/office/officeart/2008/layout/LinedList"/>
    <dgm:cxn modelId="{F3DAEEAB-BEAD-0549-81D8-339B4BC9F3CF}" type="presParOf" srcId="{00A305A9-43C5-E044-AAB4-5BFD6B5F13AA}" destId="{6ECB464D-9117-924C-93D2-BE0E81678F02}" srcOrd="3" destOrd="0" presId="urn:microsoft.com/office/officeart/2008/layout/LinedList"/>
    <dgm:cxn modelId="{D0922F6B-39E8-CA40-8227-DB75C815C391}" type="presParOf" srcId="{6ECB464D-9117-924C-93D2-BE0E81678F02}" destId="{31FAF874-5F79-DE43-A3D0-14A1A4035902}" srcOrd="0" destOrd="0" presId="urn:microsoft.com/office/officeart/2008/layout/LinedList"/>
    <dgm:cxn modelId="{EA24EF9D-0B49-B847-A78F-29F13E149D4F}" type="presParOf" srcId="{6ECB464D-9117-924C-93D2-BE0E81678F02}" destId="{95291C8A-67AA-944E-950B-02D6E408D831}" srcOrd="1" destOrd="0" presId="urn:microsoft.com/office/officeart/2008/layout/LinedList"/>
    <dgm:cxn modelId="{33D2D5F4-5E24-BB41-A06E-F3F3F0C7B6BB}" type="presParOf" srcId="{00A305A9-43C5-E044-AAB4-5BFD6B5F13AA}" destId="{87D0DBAE-709E-4245-8A22-2031DF3BE10E}" srcOrd="4" destOrd="0" presId="urn:microsoft.com/office/officeart/2008/layout/LinedList"/>
    <dgm:cxn modelId="{319022CB-61F7-784B-B997-4405123F9645}" type="presParOf" srcId="{00A305A9-43C5-E044-AAB4-5BFD6B5F13AA}" destId="{70BE7E26-48F1-7547-830F-1381D42D5739}" srcOrd="5" destOrd="0" presId="urn:microsoft.com/office/officeart/2008/layout/LinedList"/>
    <dgm:cxn modelId="{7010DD79-19CA-C746-95B6-0A328F5CE005}" type="presParOf" srcId="{70BE7E26-48F1-7547-830F-1381D42D5739}" destId="{348B33A4-382F-CF47-83B1-77B2D300884D}" srcOrd="0" destOrd="0" presId="urn:microsoft.com/office/officeart/2008/layout/LinedList"/>
    <dgm:cxn modelId="{3B8DFE0E-51B2-4E4B-9C93-50FF4E00C844}" type="presParOf" srcId="{70BE7E26-48F1-7547-830F-1381D42D5739}" destId="{E33BEE6C-A494-F046-A3E7-9B6D2FF8338A}" srcOrd="1" destOrd="0" presId="urn:microsoft.com/office/officeart/2008/layout/LinedList"/>
    <dgm:cxn modelId="{1B7C3DA3-6FDB-194C-9AA0-C074B9BF4B74}" type="presParOf" srcId="{00A305A9-43C5-E044-AAB4-5BFD6B5F13AA}" destId="{1445A2CB-23E3-6E49-A4B3-EE37F9951067}" srcOrd="6" destOrd="0" presId="urn:microsoft.com/office/officeart/2008/layout/LinedList"/>
    <dgm:cxn modelId="{AA3B53F9-747C-684A-8745-D31996BEA318}" type="presParOf" srcId="{00A305A9-43C5-E044-AAB4-5BFD6B5F13AA}" destId="{66717BEF-D6C8-664F-BAB5-BF736160D184}" srcOrd="7" destOrd="0" presId="urn:microsoft.com/office/officeart/2008/layout/LinedList"/>
    <dgm:cxn modelId="{4B78D775-9E41-FC42-9B53-B23025C3505E}" type="presParOf" srcId="{66717BEF-D6C8-664F-BAB5-BF736160D184}" destId="{7E3558B4-5D7B-4345-9728-F84ABF8B44AA}" srcOrd="0" destOrd="0" presId="urn:microsoft.com/office/officeart/2008/layout/LinedList"/>
    <dgm:cxn modelId="{79ECD3A1-7101-D244-845D-F02DCB2BC223}" type="presParOf" srcId="{66717BEF-D6C8-664F-BAB5-BF736160D184}" destId="{B14982B6-07AB-3849-97EA-C96C79ED1D7A}" srcOrd="1" destOrd="0" presId="urn:microsoft.com/office/officeart/2008/layout/LinedList"/>
    <dgm:cxn modelId="{00522D94-1998-644E-8F44-5BC43C460BEF}" type="presParOf" srcId="{00A305A9-43C5-E044-AAB4-5BFD6B5F13AA}" destId="{1C546CEC-5039-364C-9F40-20FABEFF6852}" srcOrd="8" destOrd="0" presId="urn:microsoft.com/office/officeart/2008/layout/LinedList"/>
    <dgm:cxn modelId="{D308D39E-D156-9D4D-A6E1-9B95D808261C}" type="presParOf" srcId="{00A305A9-43C5-E044-AAB4-5BFD6B5F13AA}" destId="{1BE3DA8E-973D-EB44-A6DD-3731820EA983}" srcOrd="9" destOrd="0" presId="urn:microsoft.com/office/officeart/2008/layout/LinedList"/>
    <dgm:cxn modelId="{202CE11F-594A-4144-BEF7-2AA0C552DDFF}" type="presParOf" srcId="{1BE3DA8E-973D-EB44-A6DD-3731820EA983}" destId="{E26AC1FE-EA57-C14B-8985-A0B08CAE12E3}" srcOrd="0" destOrd="0" presId="urn:microsoft.com/office/officeart/2008/layout/LinedList"/>
    <dgm:cxn modelId="{9526019E-7DE7-CF41-AA0F-42C22D4D8A82}" type="presParOf" srcId="{1BE3DA8E-973D-EB44-A6DD-3731820EA983}" destId="{5A9D552B-4837-E04D-A18C-4E569D60F32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D02450-874E-6041-870E-B92B11A6D5DB}" type="doc">
      <dgm:prSet loTypeId="urn:microsoft.com/office/officeart/2005/8/layout/hProcess11" loCatId="process" qsTypeId="urn:microsoft.com/office/officeart/2005/8/quickstyle/3d9" qsCatId="3D" csTypeId="urn:microsoft.com/office/officeart/2005/8/colors/accent1_2" csCatId="accent1" phldr="1"/>
      <dgm:spPr/>
    </dgm:pt>
    <dgm:pt modelId="{B31918FD-51FE-824D-821F-903FB7331360}">
      <dgm:prSet phldrT="[Text]"/>
      <dgm:spPr>
        <a:sp3d prstMaterial="matte">
          <a:bevelT w="165100" prst="coolSlant"/>
        </a:sp3d>
      </dgm:spPr>
      <dgm:t>
        <a:bodyPr>
          <a:sp3d extrusionH="28000" prstMaterial="matte"/>
        </a:bodyPr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Presales</a:t>
          </a:r>
          <a:endParaRPr lang="en-US" b="1" cap="none" spc="0" dirty="0">
            <a:ln w="9525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gm:t>
    </dgm:pt>
    <dgm:pt modelId="{4EF5BDF0-8204-4041-9FCF-6B97128E7646}" type="parTrans" cxnId="{D975429B-901C-1C4F-9805-01614FF967EA}">
      <dgm:prSet/>
      <dgm:spPr/>
      <dgm:t>
        <a:bodyPr/>
        <a:lstStyle/>
        <a:p>
          <a:endParaRPr lang="en-US"/>
        </a:p>
      </dgm:t>
    </dgm:pt>
    <dgm:pt modelId="{045DD33B-0E71-D749-B1C0-B8876FB16630}" type="sibTrans" cxnId="{D975429B-901C-1C4F-9805-01614FF967EA}">
      <dgm:prSet/>
      <dgm:spPr/>
      <dgm:t>
        <a:bodyPr/>
        <a:lstStyle/>
        <a:p>
          <a:endParaRPr lang="en-US"/>
        </a:p>
      </dgm:t>
    </dgm:pt>
    <dgm:pt modelId="{2920030E-8102-8F48-B3DB-84E3DC48F062}" type="pres">
      <dgm:prSet presAssocID="{0ED02450-874E-6041-870E-B92B11A6D5DB}" presName="Name0" presStyleCnt="0">
        <dgm:presLayoutVars>
          <dgm:dir/>
          <dgm:resizeHandles val="exact"/>
        </dgm:presLayoutVars>
      </dgm:prSet>
      <dgm:spPr/>
    </dgm:pt>
    <dgm:pt modelId="{6E2A19FB-3C57-C44C-9428-D908FCEC44FB}" type="pres">
      <dgm:prSet presAssocID="{0ED02450-874E-6041-870E-B92B11A6D5DB}" presName="arrow" presStyleLbl="bgShp" presStyleIdx="0" presStyleCnt="1" custScaleY="222195" custLinFactNeighborX="-5674" custLinFactNeighborY="48323"/>
      <dgm:spPr>
        <a:sp3d z="-227350" prstMaterial="matte">
          <a:bevelT w="165100" prst="coolSlant"/>
        </a:sp3d>
      </dgm:spPr>
    </dgm:pt>
    <dgm:pt modelId="{431E2040-0A8E-C040-AE87-ADE7D5667311}" type="pres">
      <dgm:prSet presAssocID="{0ED02450-874E-6041-870E-B92B11A6D5DB}" presName="points" presStyleCnt="0"/>
      <dgm:spPr>
        <a:sp3d prstMaterial="matte">
          <a:bevelT w="165100" prst="coolSlant"/>
        </a:sp3d>
      </dgm:spPr>
    </dgm:pt>
    <dgm:pt modelId="{90173B87-93F9-8F42-8371-66E6CB6F33E8}" type="pres">
      <dgm:prSet presAssocID="{B31918FD-51FE-824D-821F-903FB7331360}" presName="compositeA" presStyleCnt="0"/>
      <dgm:spPr>
        <a:sp3d prstMaterial="matte">
          <a:bevelT w="165100" prst="coolSlant"/>
        </a:sp3d>
      </dgm:spPr>
    </dgm:pt>
    <dgm:pt modelId="{65FEF9A5-72B6-1642-BD8D-336F2C85F052}" type="pres">
      <dgm:prSet presAssocID="{B31918FD-51FE-824D-821F-903FB7331360}" presName="textA" presStyleLbl="revTx" presStyleIdx="0" presStyleCnt="1">
        <dgm:presLayoutVars>
          <dgm:bulletEnabled val="1"/>
        </dgm:presLayoutVars>
      </dgm:prSet>
      <dgm:spPr/>
    </dgm:pt>
    <dgm:pt modelId="{4D27FA38-E9FC-4A44-9ABE-0508D16DD8F7}" type="pres">
      <dgm:prSet presAssocID="{B31918FD-51FE-824D-821F-903FB7331360}" presName="circleA" presStyleLbl="node1" presStyleIdx="0" presStyleCnt="1"/>
      <dgm:spPr>
        <a:sp3d extrusionH="152250" prstMaterial="matte">
          <a:bevelT w="165100" prst="coolSlant"/>
        </a:sp3d>
      </dgm:spPr>
    </dgm:pt>
    <dgm:pt modelId="{C12773BA-51C2-424A-9F71-A979BF298ECB}" type="pres">
      <dgm:prSet presAssocID="{B31918FD-51FE-824D-821F-903FB7331360}" presName="spaceA" presStyleCnt="0"/>
      <dgm:spPr>
        <a:sp3d prstMaterial="matte">
          <a:bevelT w="165100" prst="coolSlant"/>
        </a:sp3d>
      </dgm:spPr>
    </dgm:pt>
  </dgm:ptLst>
  <dgm:cxnLst>
    <dgm:cxn modelId="{9E72F53C-AEBF-194C-B5CE-5DEB1A823680}" type="presOf" srcId="{B31918FD-51FE-824D-821F-903FB7331360}" destId="{65FEF9A5-72B6-1642-BD8D-336F2C85F052}" srcOrd="0" destOrd="0" presId="urn:microsoft.com/office/officeart/2005/8/layout/hProcess11"/>
    <dgm:cxn modelId="{E5DA6584-2D6B-1B48-9648-CBFC85D29730}" type="presOf" srcId="{0ED02450-874E-6041-870E-B92B11A6D5DB}" destId="{2920030E-8102-8F48-B3DB-84E3DC48F062}" srcOrd="0" destOrd="0" presId="urn:microsoft.com/office/officeart/2005/8/layout/hProcess11"/>
    <dgm:cxn modelId="{D975429B-901C-1C4F-9805-01614FF967EA}" srcId="{0ED02450-874E-6041-870E-B92B11A6D5DB}" destId="{B31918FD-51FE-824D-821F-903FB7331360}" srcOrd="0" destOrd="0" parTransId="{4EF5BDF0-8204-4041-9FCF-6B97128E7646}" sibTransId="{045DD33B-0E71-D749-B1C0-B8876FB16630}"/>
    <dgm:cxn modelId="{AA47C69E-DB4A-9942-AE8E-3349CB3C8451}" type="presParOf" srcId="{2920030E-8102-8F48-B3DB-84E3DC48F062}" destId="{6E2A19FB-3C57-C44C-9428-D908FCEC44FB}" srcOrd="0" destOrd="0" presId="urn:microsoft.com/office/officeart/2005/8/layout/hProcess11"/>
    <dgm:cxn modelId="{761383EC-77B5-1942-96AF-461409F49C6C}" type="presParOf" srcId="{2920030E-8102-8F48-B3DB-84E3DC48F062}" destId="{431E2040-0A8E-C040-AE87-ADE7D5667311}" srcOrd="1" destOrd="0" presId="urn:microsoft.com/office/officeart/2005/8/layout/hProcess11"/>
    <dgm:cxn modelId="{02A69BA8-1FF0-2E4A-8B13-CF9073A5BA2D}" type="presParOf" srcId="{431E2040-0A8E-C040-AE87-ADE7D5667311}" destId="{90173B87-93F9-8F42-8371-66E6CB6F33E8}" srcOrd="0" destOrd="0" presId="urn:microsoft.com/office/officeart/2005/8/layout/hProcess11"/>
    <dgm:cxn modelId="{7E68C714-A48B-0243-91DC-77F4179C4B65}" type="presParOf" srcId="{90173B87-93F9-8F42-8371-66E6CB6F33E8}" destId="{65FEF9A5-72B6-1642-BD8D-336F2C85F052}" srcOrd="0" destOrd="0" presId="urn:microsoft.com/office/officeart/2005/8/layout/hProcess11"/>
    <dgm:cxn modelId="{EC74ED0D-BE5D-6040-B7A1-7BFA01ACE90A}" type="presParOf" srcId="{90173B87-93F9-8F42-8371-66E6CB6F33E8}" destId="{4D27FA38-E9FC-4A44-9ABE-0508D16DD8F7}" srcOrd="1" destOrd="0" presId="urn:microsoft.com/office/officeart/2005/8/layout/hProcess11"/>
    <dgm:cxn modelId="{17BE9C0C-D452-9144-9951-BB615E7FB03C}" type="presParOf" srcId="{90173B87-93F9-8F42-8371-66E6CB6F33E8}" destId="{C12773BA-51C2-424A-9F71-A979BF298EC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D02450-874E-6041-870E-B92B11A6D5DB}" type="doc">
      <dgm:prSet loTypeId="urn:microsoft.com/office/officeart/2005/8/layout/hProcess11" loCatId="process" qsTypeId="urn:microsoft.com/office/officeart/2005/8/quickstyle/3d9" qsCatId="3D" csTypeId="urn:microsoft.com/office/officeart/2005/8/colors/accent1_2" csCatId="accent1" phldr="1"/>
      <dgm:spPr/>
    </dgm:pt>
    <dgm:pt modelId="{B31918FD-51FE-824D-821F-903FB7331360}">
      <dgm:prSet phldrT="[Text]" custT="1"/>
      <dgm:spPr>
        <a:sp3d prstMaterial="matte">
          <a:bevelT w="165100" prst="coolSlant"/>
        </a:sp3d>
      </dgm:spPr>
      <dgm:t>
        <a:bodyPr>
          <a:sp3d extrusionH="28000" prstMaterial="matte"/>
        </a:bodyPr>
        <a:lstStyle/>
        <a:p>
          <a:r>
            <a: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EA+/ Comet Training</a:t>
          </a:r>
          <a:br>
            <a: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</a:br>
          <a:r>
            <a: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Inventory, Order Status</a:t>
          </a:r>
          <a:endParaRPr lang="en-US" sz="1500" b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4EF5BDF0-8204-4041-9FCF-6B97128E7646}" type="parTrans" cxnId="{D975429B-901C-1C4F-9805-01614FF967EA}">
      <dgm:prSet/>
      <dgm:spPr/>
      <dgm:t>
        <a:bodyPr/>
        <a:lstStyle/>
        <a:p>
          <a:endParaRPr lang="en-US"/>
        </a:p>
      </dgm:t>
    </dgm:pt>
    <dgm:pt modelId="{045DD33B-0E71-D749-B1C0-B8876FB16630}" type="sibTrans" cxnId="{D975429B-901C-1C4F-9805-01614FF967EA}">
      <dgm:prSet/>
      <dgm:spPr/>
      <dgm:t>
        <a:bodyPr/>
        <a:lstStyle/>
        <a:p>
          <a:endParaRPr lang="en-US"/>
        </a:p>
      </dgm:t>
    </dgm:pt>
    <dgm:pt modelId="{2920030E-8102-8F48-B3DB-84E3DC48F062}" type="pres">
      <dgm:prSet presAssocID="{0ED02450-874E-6041-870E-B92B11A6D5DB}" presName="Name0" presStyleCnt="0">
        <dgm:presLayoutVars>
          <dgm:dir/>
          <dgm:resizeHandles val="exact"/>
        </dgm:presLayoutVars>
      </dgm:prSet>
      <dgm:spPr/>
    </dgm:pt>
    <dgm:pt modelId="{6E2A19FB-3C57-C44C-9428-D908FCEC44FB}" type="pres">
      <dgm:prSet presAssocID="{0ED02450-874E-6041-870E-B92B11A6D5DB}" presName="arrow" presStyleLbl="bgShp" presStyleIdx="0" presStyleCnt="1" custScaleY="222195" custLinFactNeighborY="-7841"/>
      <dgm:spPr>
        <a:sp3d z="-227350" prstMaterial="matte">
          <a:bevelT w="165100" prst="coolSlant"/>
        </a:sp3d>
      </dgm:spPr>
    </dgm:pt>
    <dgm:pt modelId="{431E2040-0A8E-C040-AE87-ADE7D5667311}" type="pres">
      <dgm:prSet presAssocID="{0ED02450-874E-6041-870E-B92B11A6D5DB}" presName="points" presStyleCnt="0"/>
      <dgm:spPr>
        <a:sp3d prstMaterial="matte">
          <a:bevelT w="165100" prst="coolSlant"/>
        </a:sp3d>
      </dgm:spPr>
    </dgm:pt>
    <dgm:pt modelId="{90173B87-93F9-8F42-8371-66E6CB6F33E8}" type="pres">
      <dgm:prSet presAssocID="{B31918FD-51FE-824D-821F-903FB7331360}" presName="compositeA" presStyleCnt="0"/>
      <dgm:spPr>
        <a:sp3d prstMaterial="matte">
          <a:bevelT w="165100" prst="coolSlant"/>
        </a:sp3d>
      </dgm:spPr>
    </dgm:pt>
    <dgm:pt modelId="{65FEF9A5-72B6-1642-BD8D-336F2C85F052}" type="pres">
      <dgm:prSet presAssocID="{B31918FD-51FE-824D-821F-903FB7331360}" presName="textA" presStyleLbl="revTx" presStyleIdx="0" presStyleCnt="1">
        <dgm:presLayoutVars>
          <dgm:bulletEnabled val="1"/>
        </dgm:presLayoutVars>
      </dgm:prSet>
      <dgm:spPr/>
    </dgm:pt>
    <dgm:pt modelId="{4D27FA38-E9FC-4A44-9ABE-0508D16DD8F7}" type="pres">
      <dgm:prSet presAssocID="{B31918FD-51FE-824D-821F-903FB7331360}" presName="circleA" presStyleLbl="node1" presStyleIdx="0" presStyleCnt="1"/>
      <dgm:spPr>
        <a:sp3d extrusionH="152250" prstMaterial="matte">
          <a:bevelT w="165100" prst="coolSlant"/>
        </a:sp3d>
      </dgm:spPr>
    </dgm:pt>
    <dgm:pt modelId="{C12773BA-51C2-424A-9F71-A979BF298ECB}" type="pres">
      <dgm:prSet presAssocID="{B31918FD-51FE-824D-821F-903FB7331360}" presName="spaceA" presStyleCnt="0"/>
      <dgm:spPr>
        <a:sp3d prstMaterial="matte">
          <a:bevelT w="165100" prst="coolSlant"/>
        </a:sp3d>
      </dgm:spPr>
    </dgm:pt>
  </dgm:ptLst>
  <dgm:cxnLst>
    <dgm:cxn modelId="{9E72F53C-AEBF-194C-B5CE-5DEB1A823680}" type="presOf" srcId="{B31918FD-51FE-824D-821F-903FB7331360}" destId="{65FEF9A5-72B6-1642-BD8D-336F2C85F052}" srcOrd="0" destOrd="0" presId="urn:microsoft.com/office/officeart/2005/8/layout/hProcess11"/>
    <dgm:cxn modelId="{E5DA6584-2D6B-1B48-9648-CBFC85D29730}" type="presOf" srcId="{0ED02450-874E-6041-870E-B92B11A6D5DB}" destId="{2920030E-8102-8F48-B3DB-84E3DC48F062}" srcOrd="0" destOrd="0" presId="urn:microsoft.com/office/officeart/2005/8/layout/hProcess11"/>
    <dgm:cxn modelId="{D975429B-901C-1C4F-9805-01614FF967EA}" srcId="{0ED02450-874E-6041-870E-B92B11A6D5DB}" destId="{B31918FD-51FE-824D-821F-903FB7331360}" srcOrd="0" destOrd="0" parTransId="{4EF5BDF0-8204-4041-9FCF-6B97128E7646}" sibTransId="{045DD33B-0E71-D749-B1C0-B8876FB16630}"/>
    <dgm:cxn modelId="{AA47C69E-DB4A-9942-AE8E-3349CB3C8451}" type="presParOf" srcId="{2920030E-8102-8F48-B3DB-84E3DC48F062}" destId="{6E2A19FB-3C57-C44C-9428-D908FCEC44FB}" srcOrd="0" destOrd="0" presId="urn:microsoft.com/office/officeart/2005/8/layout/hProcess11"/>
    <dgm:cxn modelId="{761383EC-77B5-1942-96AF-461409F49C6C}" type="presParOf" srcId="{2920030E-8102-8F48-B3DB-84E3DC48F062}" destId="{431E2040-0A8E-C040-AE87-ADE7D5667311}" srcOrd="1" destOrd="0" presId="urn:microsoft.com/office/officeart/2005/8/layout/hProcess11"/>
    <dgm:cxn modelId="{02A69BA8-1FF0-2E4A-8B13-CF9073A5BA2D}" type="presParOf" srcId="{431E2040-0A8E-C040-AE87-ADE7D5667311}" destId="{90173B87-93F9-8F42-8371-66E6CB6F33E8}" srcOrd="0" destOrd="0" presId="urn:microsoft.com/office/officeart/2005/8/layout/hProcess11"/>
    <dgm:cxn modelId="{7E68C714-A48B-0243-91DC-77F4179C4B65}" type="presParOf" srcId="{90173B87-93F9-8F42-8371-66E6CB6F33E8}" destId="{65FEF9A5-72B6-1642-BD8D-336F2C85F052}" srcOrd="0" destOrd="0" presId="urn:microsoft.com/office/officeart/2005/8/layout/hProcess11"/>
    <dgm:cxn modelId="{EC74ED0D-BE5D-6040-B7A1-7BFA01ACE90A}" type="presParOf" srcId="{90173B87-93F9-8F42-8371-66E6CB6F33E8}" destId="{4D27FA38-E9FC-4A44-9ABE-0508D16DD8F7}" srcOrd="1" destOrd="0" presId="urn:microsoft.com/office/officeart/2005/8/layout/hProcess11"/>
    <dgm:cxn modelId="{17BE9C0C-D452-9144-9951-BB615E7FB03C}" type="presParOf" srcId="{90173B87-93F9-8F42-8371-66E6CB6F33E8}" destId="{C12773BA-51C2-424A-9F71-A979BF298EC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D02450-874E-6041-870E-B92B11A6D5DB}" type="doc">
      <dgm:prSet loTypeId="urn:microsoft.com/office/officeart/2005/8/layout/hProcess11" loCatId="process" qsTypeId="urn:microsoft.com/office/officeart/2005/8/quickstyle/3d9" qsCatId="3D" csTypeId="urn:microsoft.com/office/officeart/2005/8/colors/accent1_2" csCatId="accent1" phldr="1"/>
      <dgm:spPr/>
    </dgm:pt>
    <dgm:pt modelId="{B31918FD-51FE-824D-821F-903FB7331360}">
      <dgm:prSet phldrT="[Text]"/>
      <dgm:spPr>
        <a:sp3d prstMaterial="matte">
          <a:bevelT w="165100" prst="coolSlant"/>
        </a:sp3d>
      </dgm:spPr>
      <dgm:t>
        <a:bodyPr>
          <a:sp3d extrusionH="28000" prstMaterial="matte"/>
        </a:bodyPr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Place Order</a:t>
          </a:r>
          <a:endParaRPr lang="en-US" b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4EF5BDF0-8204-4041-9FCF-6B97128E7646}" type="parTrans" cxnId="{D975429B-901C-1C4F-9805-01614FF967EA}">
      <dgm:prSet/>
      <dgm:spPr/>
      <dgm:t>
        <a:bodyPr/>
        <a:lstStyle/>
        <a:p>
          <a:endParaRPr lang="en-US"/>
        </a:p>
      </dgm:t>
    </dgm:pt>
    <dgm:pt modelId="{045DD33B-0E71-D749-B1C0-B8876FB16630}" type="sibTrans" cxnId="{D975429B-901C-1C4F-9805-01614FF967EA}">
      <dgm:prSet/>
      <dgm:spPr/>
      <dgm:t>
        <a:bodyPr/>
        <a:lstStyle/>
        <a:p>
          <a:endParaRPr lang="en-US"/>
        </a:p>
      </dgm:t>
    </dgm:pt>
    <dgm:pt modelId="{2920030E-8102-8F48-B3DB-84E3DC48F062}" type="pres">
      <dgm:prSet presAssocID="{0ED02450-874E-6041-870E-B92B11A6D5DB}" presName="Name0" presStyleCnt="0">
        <dgm:presLayoutVars>
          <dgm:dir/>
          <dgm:resizeHandles val="exact"/>
        </dgm:presLayoutVars>
      </dgm:prSet>
      <dgm:spPr/>
    </dgm:pt>
    <dgm:pt modelId="{6E2A19FB-3C57-C44C-9428-D908FCEC44FB}" type="pres">
      <dgm:prSet presAssocID="{0ED02450-874E-6041-870E-B92B11A6D5DB}" presName="arrow" presStyleLbl="bgShp" presStyleIdx="0" presStyleCnt="1" custScaleY="222195" custLinFactNeighborX="-10344" custLinFactNeighborY="-10234"/>
      <dgm:spPr>
        <a:sp3d z="-227350" prstMaterial="matte">
          <a:bevelT w="165100" prst="coolSlant"/>
        </a:sp3d>
      </dgm:spPr>
    </dgm:pt>
    <dgm:pt modelId="{431E2040-0A8E-C040-AE87-ADE7D5667311}" type="pres">
      <dgm:prSet presAssocID="{0ED02450-874E-6041-870E-B92B11A6D5DB}" presName="points" presStyleCnt="0"/>
      <dgm:spPr>
        <a:sp3d prstMaterial="matte">
          <a:bevelT w="165100" prst="coolSlant"/>
        </a:sp3d>
      </dgm:spPr>
    </dgm:pt>
    <dgm:pt modelId="{90173B87-93F9-8F42-8371-66E6CB6F33E8}" type="pres">
      <dgm:prSet presAssocID="{B31918FD-51FE-824D-821F-903FB7331360}" presName="compositeA" presStyleCnt="0"/>
      <dgm:spPr>
        <a:sp3d prstMaterial="matte">
          <a:bevelT w="165100" prst="coolSlant"/>
        </a:sp3d>
      </dgm:spPr>
    </dgm:pt>
    <dgm:pt modelId="{65FEF9A5-72B6-1642-BD8D-336F2C85F052}" type="pres">
      <dgm:prSet presAssocID="{B31918FD-51FE-824D-821F-903FB7331360}" presName="textA" presStyleLbl="revTx" presStyleIdx="0" presStyleCnt="1">
        <dgm:presLayoutVars>
          <dgm:bulletEnabled val="1"/>
        </dgm:presLayoutVars>
      </dgm:prSet>
      <dgm:spPr/>
    </dgm:pt>
    <dgm:pt modelId="{4D27FA38-E9FC-4A44-9ABE-0508D16DD8F7}" type="pres">
      <dgm:prSet presAssocID="{B31918FD-51FE-824D-821F-903FB7331360}" presName="circleA" presStyleLbl="node1" presStyleIdx="0" presStyleCnt="1"/>
      <dgm:spPr>
        <a:sp3d extrusionH="152250" prstMaterial="matte">
          <a:bevelT w="165100" prst="coolSlant"/>
        </a:sp3d>
      </dgm:spPr>
    </dgm:pt>
    <dgm:pt modelId="{C12773BA-51C2-424A-9F71-A979BF298ECB}" type="pres">
      <dgm:prSet presAssocID="{B31918FD-51FE-824D-821F-903FB7331360}" presName="spaceA" presStyleCnt="0"/>
      <dgm:spPr>
        <a:sp3d prstMaterial="matte">
          <a:bevelT w="165100" prst="coolSlant"/>
        </a:sp3d>
      </dgm:spPr>
    </dgm:pt>
  </dgm:ptLst>
  <dgm:cxnLst>
    <dgm:cxn modelId="{9E72F53C-AEBF-194C-B5CE-5DEB1A823680}" type="presOf" srcId="{B31918FD-51FE-824D-821F-903FB7331360}" destId="{65FEF9A5-72B6-1642-BD8D-336F2C85F052}" srcOrd="0" destOrd="0" presId="urn:microsoft.com/office/officeart/2005/8/layout/hProcess11"/>
    <dgm:cxn modelId="{E5DA6584-2D6B-1B48-9648-CBFC85D29730}" type="presOf" srcId="{0ED02450-874E-6041-870E-B92B11A6D5DB}" destId="{2920030E-8102-8F48-B3DB-84E3DC48F062}" srcOrd="0" destOrd="0" presId="urn:microsoft.com/office/officeart/2005/8/layout/hProcess11"/>
    <dgm:cxn modelId="{D975429B-901C-1C4F-9805-01614FF967EA}" srcId="{0ED02450-874E-6041-870E-B92B11A6D5DB}" destId="{B31918FD-51FE-824D-821F-903FB7331360}" srcOrd="0" destOrd="0" parTransId="{4EF5BDF0-8204-4041-9FCF-6B97128E7646}" sibTransId="{045DD33B-0E71-D749-B1C0-B8876FB16630}"/>
    <dgm:cxn modelId="{AA47C69E-DB4A-9942-AE8E-3349CB3C8451}" type="presParOf" srcId="{2920030E-8102-8F48-B3DB-84E3DC48F062}" destId="{6E2A19FB-3C57-C44C-9428-D908FCEC44FB}" srcOrd="0" destOrd="0" presId="urn:microsoft.com/office/officeart/2005/8/layout/hProcess11"/>
    <dgm:cxn modelId="{761383EC-77B5-1942-96AF-461409F49C6C}" type="presParOf" srcId="{2920030E-8102-8F48-B3DB-84E3DC48F062}" destId="{431E2040-0A8E-C040-AE87-ADE7D5667311}" srcOrd="1" destOrd="0" presId="urn:microsoft.com/office/officeart/2005/8/layout/hProcess11"/>
    <dgm:cxn modelId="{02A69BA8-1FF0-2E4A-8B13-CF9073A5BA2D}" type="presParOf" srcId="{431E2040-0A8E-C040-AE87-ADE7D5667311}" destId="{90173B87-93F9-8F42-8371-66E6CB6F33E8}" srcOrd="0" destOrd="0" presId="urn:microsoft.com/office/officeart/2005/8/layout/hProcess11"/>
    <dgm:cxn modelId="{7E68C714-A48B-0243-91DC-77F4179C4B65}" type="presParOf" srcId="{90173B87-93F9-8F42-8371-66E6CB6F33E8}" destId="{65FEF9A5-72B6-1642-BD8D-336F2C85F052}" srcOrd="0" destOrd="0" presId="urn:microsoft.com/office/officeart/2005/8/layout/hProcess11"/>
    <dgm:cxn modelId="{EC74ED0D-BE5D-6040-B7A1-7BFA01ACE90A}" type="presParOf" srcId="{90173B87-93F9-8F42-8371-66E6CB6F33E8}" destId="{4D27FA38-E9FC-4A44-9ABE-0508D16DD8F7}" srcOrd="1" destOrd="0" presId="urn:microsoft.com/office/officeart/2005/8/layout/hProcess11"/>
    <dgm:cxn modelId="{17BE9C0C-D452-9144-9951-BB615E7FB03C}" type="presParOf" srcId="{90173B87-93F9-8F42-8371-66E6CB6F33E8}" destId="{C12773BA-51C2-424A-9F71-A979BF298EC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4BEF4-E501-5C4E-8BE5-F15A00B6A680}">
      <dsp:nvSpPr>
        <dsp:cNvPr id="0" name=""/>
        <dsp:cNvSpPr/>
      </dsp:nvSpPr>
      <dsp:spPr>
        <a:xfrm>
          <a:off x="0" y="581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BA9BE3-52E5-5840-A9AF-8CEC6CDE148B}">
      <dsp:nvSpPr>
        <dsp:cNvPr id="0" name=""/>
        <dsp:cNvSpPr/>
      </dsp:nvSpPr>
      <dsp:spPr>
        <a:xfrm>
          <a:off x="0" y="581"/>
          <a:ext cx="10515600" cy="95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Voice of UC Davis Health</a:t>
          </a:r>
        </a:p>
      </dsp:txBody>
      <dsp:txXfrm>
        <a:off x="0" y="581"/>
        <a:ext cx="10515600" cy="953057"/>
      </dsp:txXfrm>
    </dsp:sp>
    <dsp:sp modelId="{AD954356-B5A0-8546-A44D-764CCE1E2C42}">
      <dsp:nvSpPr>
        <dsp:cNvPr id="0" name=""/>
        <dsp:cNvSpPr/>
      </dsp:nvSpPr>
      <dsp:spPr>
        <a:xfrm>
          <a:off x="0" y="953639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FAF874-5F79-DE43-A3D0-14A1A4035902}">
      <dsp:nvSpPr>
        <dsp:cNvPr id="0" name=""/>
        <dsp:cNvSpPr/>
      </dsp:nvSpPr>
      <dsp:spPr>
        <a:xfrm>
          <a:off x="0" y="953639"/>
          <a:ext cx="10515600" cy="95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WWT Overview</a:t>
          </a:r>
        </a:p>
      </dsp:txBody>
      <dsp:txXfrm>
        <a:off x="0" y="953639"/>
        <a:ext cx="10515600" cy="953057"/>
      </dsp:txXfrm>
    </dsp:sp>
    <dsp:sp modelId="{87D0DBAE-709E-4245-8A22-2031DF3BE10E}">
      <dsp:nvSpPr>
        <dsp:cNvPr id="0" name=""/>
        <dsp:cNvSpPr/>
      </dsp:nvSpPr>
      <dsp:spPr>
        <a:xfrm>
          <a:off x="0" y="1906697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8B33A4-382F-CF47-83B1-77B2D300884D}">
      <dsp:nvSpPr>
        <dsp:cNvPr id="0" name=""/>
        <dsp:cNvSpPr/>
      </dsp:nvSpPr>
      <dsp:spPr>
        <a:xfrm>
          <a:off x="0" y="1906697"/>
          <a:ext cx="10515600" cy="95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WWT in Healthcare</a:t>
          </a:r>
        </a:p>
      </dsp:txBody>
      <dsp:txXfrm>
        <a:off x="0" y="1906697"/>
        <a:ext cx="10515600" cy="953057"/>
      </dsp:txXfrm>
    </dsp:sp>
    <dsp:sp modelId="{1445A2CB-23E3-6E49-A4B3-EE37F9951067}">
      <dsp:nvSpPr>
        <dsp:cNvPr id="0" name=""/>
        <dsp:cNvSpPr/>
      </dsp:nvSpPr>
      <dsp:spPr>
        <a:xfrm>
          <a:off x="0" y="2859755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3558B4-5D7B-4345-9728-F84ABF8B44AA}">
      <dsp:nvSpPr>
        <dsp:cNvPr id="0" name=""/>
        <dsp:cNvSpPr/>
      </dsp:nvSpPr>
      <dsp:spPr>
        <a:xfrm>
          <a:off x="0" y="2859755"/>
          <a:ext cx="10515600" cy="95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WWT / Cisco</a:t>
          </a:r>
        </a:p>
      </dsp:txBody>
      <dsp:txXfrm>
        <a:off x="0" y="2859755"/>
        <a:ext cx="10515600" cy="953057"/>
      </dsp:txXfrm>
    </dsp:sp>
    <dsp:sp modelId="{1C546CEC-5039-364C-9F40-20FABEFF6852}">
      <dsp:nvSpPr>
        <dsp:cNvPr id="0" name=""/>
        <dsp:cNvSpPr/>
      </dsp:nvSpPr>
      <dsp:spPr>
        <a:xfrm>
          <a:off x="0" y="3812813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6AC1FE-EA57-C14B-8985-A0B08CAE12E3}">
      <dsp:nvSpPr>
        <dsp:cNvPr id="0" name=""/>
        <dsp:cNvSpPr/>
      </dsp:nvSpPr>
      <dsp:spPr>
        <a:xfrm>
          <a:off x="0" y="3812813"/>
          <a:ext cx="10515600" cy="95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WWT / UC’s, UC Davis Health</a:t>
          </a:r>
        </a:p>
      </dsp:txBody>
      <dsp:txXfrm>
        <a:off x="0" y="3812813"/>
        <a:ext cx="10515600" cy="9530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A19FB-3C57-C44C-9428-D908FCEC44FB}">
      <dsp:nvSpPr>
        <dsp:cNvPr id="0" name=""/>
        <dsp:cNvSpPr/>
      </dsp:nvSpPr>
      <dsp:spPr>
        <a:xfrm>
          <a:off x="0" y="266478"/>
          <a:ext cx="3264061" cy="2129481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EF9A5-72B6-1642-BD8D-336F2C85F052}">
      <dsp:nvSpPr>
        <dsp:cNvPr id="0" name=""/>
        <dsp:cNvSpPr/>
      </dsp:nvSpPr>
      <dsp:spPr>
        <a:xfrm>
          <a:off x="0" y="0"/>
          <a:ext cx="2937654" cy="958384"/>
        </a:xfrm>
        <a:prstGeom prst="rect">
          <a:avLst/>
        </a:prstGeom>
        <a:noFill/>
        <a:ln>
          <a:noFill/>
        </a:ln>
        <a:effectLst/>
        <a:sp3d prstMaterial="matte">
          <a:bevelT w="165100" prst="coolSlan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241808" numCol="1" spcCol="1270" anchor="b" anchorCtr="0">
          <a:noAutofit/>
          <a:sp3d extrusionH="28000" prstMaterial="matte"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Presales</a:t>
          </a:r>
          <a:endParaRPr lang="en-US" sz="3400" b="1" kern="1200" cap="none" spc="0" dirty="0">
            <a:ln w="9525">
              <a:solidFill>
                <a:schemeClr val="bg1"/>
              </a:solidFill>
              <a:prstDash val="solid"/>
            </a:ln>
            <a:solidFill>
              <a:schemeClr val="tx1"/>
            </a:solidFill>
            <a:effectLst>
              <a:outerShdw blurRad="12700" dist="38100" dir="2700000" algn="tl" rotWithShape="0">
                <a:schemeClr val="bg1">
                  <a:lumMod val="50000"/>
                </a:schemeClr>
              </a:outerShdw>
            </a:effectLst>
          </a:endParaRPr>
        </a:p>
      </dsp:txBody>
      <dsp:txXfrm>
        <a:off x="0" y="0"/>
        <a:ext cx="2937654" cy="958384"/>
      </dsp:txXfrm>
    </dsp:sp>
    <dsp:sp modelId="{4D27FA38-E9FC-4A44-9ABE-0508D16DD8F7}">
      <dsp:nvSpPr>
        <dsp:cNvPr id="0" name=""/>
        <dsp:cNvSpPr/>
      </dsp:nvSpPr>
      <dsp:spPr>
        <a:xfrm>
          <a:off x="1349029" y="1078182"/>
          <a:ext cx="239596" cy="239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A19FB-3C57-C44C-9428-D908FCEC44FB}">
      <dsp:nvSpPr>
        <dsp:cNvPr id="0" name=""/>
        <dsp:cNvSpPr/>
      </dsp:nvSpPr>
      <dsp:spPr>
        <a:xfrm>
          <a:off x="0" y="58092"/>
          <a:ext cx="3264061" cy="2129481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EF9A5-72B6-1642-BD8D-336F2C85F052}">
      <dsp:nvSpPr>
        <dsp:cNvPr id="0" name=""/>
        <dsp:cNvSpPr/>
      </dsp:nvSpPr>
      <dsp:spPr>
        <a:xfrm>
          <a:off x="0" y="0"/>
          <a:ext cx="2937654" cy="958384"/>
        </a:xfrm>
        <a:prstGeom prst="rect">
          <a:avLst/>
        </a:prstGeom>
        <a:noFill/>
        <a:ln>
          <a:noFill/>
        </a:ln>
        <a:effectLst/>
        <a:sp3d prstMaterial="matte">
          <a:bevelT w="165100" prst="coolSlan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  <a:sp3d extrusionH="28000" prstMaterial="matte"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EA+/ Comet Training</a:t>
          </a:r>
          <a:br>
            <a:rPr lang="en-US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</a:br>
          <a:r>
            <a:rPr lang="en-US" sz="20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Inventory, Order Status</a:t>
          </a:r>
          <a:endParaRPr lang="en-US" sz="1500" b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sp:txBody>
      <dsp:txXfrm>
        <a:off x="0" y="0"/>
        <a:ext cx="2937654" cy="958384"/>
      </dsp:txXfrm>
    </dsp:sp>
    <dsp:sp modelId="{4D27FA38-E9FC-4A44-9ABE-0508D16DD8F7}">
      <dsp:nvSpPr>
        <dsp:cNvPr id="0" name=""/>
        <dsp:cNvSpPr/>
      </dsp:nvSpPr>
      <dsp:spPr>
        <a:xfrm>
          <a:off x="1349029" y="1078182"/>
          <a:ext cx="239596" cy="239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A19FB-3C57-C44C-9428-D908FCEC44FB}">
      <dsp:nvSpPr>
        <dsp:cNvPr id="0" name=""/>
        <dsp:cNvSpPr/>
      </dsp:nvSpPr>
      <dsp:spPr>
        <a:xfrm>
          <a:off x="0" y="35158"/>
          <a:ext cx="3264061" cy="2129481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EF9A5-72B6-1642-BD8D-336F2C85F052}">
      <dsp:nvSpPr>
        <dsp:cNvPr id="0" name=""/>
        <dsp:cNvSpPr/>
      </dsp:nvSpPr>
      <dsp:spPr>
        <a:xfrm>
          <a:off x="0" y="0"/>
          <a:ext cx="2937654" cy="958384"/>
        </a:xfrm>
        <a:prstGeom prst="rect">
          <a:avLst/>
        </a:prstGeom>
        <a:noFill/>
        <a:ln>
          <a:noFill/>
        </a:ln>
        <a:effectLst/>
        <a:sp3d prstMaterial="matte">
          <a:bevelT w="165100" prst="coolSlan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241808" numCol="1" spcCol="1270" anchor="b" anchorCtr="0">
          <a:noAutofit/>
          <a:sp3d extrusionH="28000" prstMaterial="matte"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Place Order</a:t>
          </a:r>
          <a:endParaRPr lang="en-US" sz="3400" b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sp:txBody>
      <dsp:txXfrm>
        <a:off x="0" y="0"/>
        <a:ext cx="2937654" cy="958384"/>
      </dsp:txXfrm>
    </dsp:sp>
    <dsp:sp modelId="{4D27FA38-E9FC-4A44-9ABE-0508D16DD8F7}">
      <dsp:nvSpPr>
        <dsp:cNvPr id="0" name=""/>
        <dsp:cNvSpPr/>
      </dsp:nvSpPr>
      <dsp:spPr>
        <a:xfrm>
          <a:off x="1349029" y="1078182"/>
          <a:ext cx="239596" cy="239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ptos" panose="020B0004020202020204" pitchFamily="34" charset="0"/>
              </a:defRPr>
            </a:lvl1pPr>
          </a:lstStyle>
          <a:p>
            <a:fld id="{3BB6CE25-E406-4576-BFE2-E2332C406973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ptos" panose="020B0004020202020204" pitchFamily="34" charset="0"/>
              </a:defRPr>
            </a:lvl1pPr>
          </a:lstStyle>
          <a:p>
            <a:fld id="{833349D5-9318-490A-A842-92A20EC66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9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47482688" y="0"/>
            <a:ext cx="0" cy="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73741824" y="0"/>
            <a:ext cx="2147483647" cy="0"/>
          </a:xfrm>
        </p:spPr>
        <p:txBody>
          <a:bodyPr/>
          <a:lstStyle/>
          <a:p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Slide Purpose: Introduce discussion about WWT and the impact our solutions can have on the client’s business and technology objectives</a:t>
            </a:r>
          </a:p>
          <a:p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Key Topics: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Thank you for the opportunity to learn more about your organization and share info on WWT, our capabilities and key differentiators</a:t>
            </a:r>
          </a:p>
          <a:p>
            <a:r>
              <a:rPr lang="en-US" sz="18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Alternate slide(s): N/A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2C1D-6D98-4F45-B722-3EFAA3C723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53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49D5-9318-490A-A842-92A20EC6647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43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26E4-7FE3-E4CC-929B-421DBC91F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984005-F6E7-9EA7-F034-B116A42F98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161A64-D3B6-8D64-D542-3D803FAD2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Slide Purpose:  Show WWT’s deep engagement in primary industry verticals</a:t>
            </a:r>
          </a:p>
          <a:p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Key Topics: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Our technology expertise is complemented by deep industry insights that have been gathered over the last 30+ years</a:t>
            </a:r>
            <a:endParaRPr lang="en-US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Alternate slide(s): </a:t>
            </a:r>
            <a:r>
              <a:rPr lang="en-US" sz="1200" b="0">
                <a:solidFill>
                  <a:schemeClr val="accent5"/>
                </a:solidFill>
              </a:rPr>
              <a:t>N/A</a:t>
            </a:r>
            <a:endParaRPr lang="en-US" sz="1200">
              <a:solidFill>
                <a:schemeClr val="accent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50159-45C9-C604-4E13-6C583F4DA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49D5-9318-490A-A842-92A20EC664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02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These 49 institutions have the following breakdown: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40 public schools, 13 private schools (10 private not for profit, 3 private)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13 land grant universities, 26 space grant univeristies,13 sea grant universities, 2 sun grant universities,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20 Hispanic serving institutions (HSI)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2 Historically black colleges and universities (HBCU)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1 university administrations, 2 community college administrations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2C1D-6D98-4F45-B722-3EFAA3C723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45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62C1D-6D98-4F45-B722-3EFAA3C723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60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Slide Purpose: Provide a brief overview of WWT’s OEM alliances</a:t>
            </a:r>
          </a:p>
          <a:p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Key Topics: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Our partner network includes more than 200 OEMs</a:t>
            </a:r>
          </a:p>
          <a:p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Alternate slide(s): </a:t>
            </a:r>
            <a:r>
              <a:rPr lang="en-US" sz="1000" u="none" strike="noStrike">
                <a:solidFill>
                  <a:srgbClr val="0A0B19"/>
                </a:solidFill>
                <a:effectLst/>
              </a:rPr>
              <a:t>2, 20, 41, 42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6743E2-7543-8644-AA5B-8AE306AC821A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410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Every business is a tech business</a:t>
            </a:r>
          </a:p>
          <a:p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Slide Purpose: </a:t>
            </a:r>
            <a:r>
              <a:rPr lang="en-US" sz="1100">
                <a:ea typeface="Calibri" panose="020F0502020204030204" pitchFamily="34" charset="0"/>
                <a:cs typeface="Times New Roman" panose="02020603050405020304" pitchFamily="18" charset="0"/>
              </a:rPr>
              <a:t>Show our understanding of the challenges those in IT leadership roles face; w</a:t>
            </a: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 know your job is challenging</a:t>
            </a:r>
          </a:p>
          <a:p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Key Topics: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Virtually every industry has been disrupted by digital transformation in the last decade, including a whole host of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Ask audience if any of these resonate with them</a:t>
            </a:r>
          </a:p>
          <a:p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Alternate slide(s): 45 (message is more C-suite / board level-focused)</a:t>
            </a:r>
            <a:endParaRPr lang="en-US" sz="1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D982A-836F-3A43-8824-BFCE6867DDA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27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66F21-0DFB-E527-6934-C45B9DEC1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83BB9F-F3A5-876F-C787-56A548F47C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073A7A-0378-6749-7F41-4A5971ADA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Slide Purpose: Provide a brief overview of WWT</a:t>
            </a:r>
          </a:p>
          <a:p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Key Topics: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WWT is a growing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Industry expertise leveraged by the Fortune 100 across large vertical industries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Global capabilities and aligned with more than 200 OEM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Committed to a culture of innovation that allows us to solve client challenges </a:t>
            </a:r>
          </a:p>
          <a:p>
            <a:r>
              <a:rPr lang="en-US" sz="12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Alternate slide(s): 20, 41, 42, 43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7E852-0306-1D81-3FA6-9FFA33DC11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349D5-9318-490A-A842-92A20EC664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6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E89D9-10C4-2B40-2BE4-4230F7F86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1FDF5A-F4F9-F5E1-83F0-19B1E2AA40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0F717B-0642-E74F-C8A7-37C353682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Slide Purpose: Showcase our Transformational Solutions portfolio</a:t>
            </a:r>
          </a:p>
          <a:p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Key Topics: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Transformational Solutions typically involve complex projects that are in high demand around our 5 Focus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These are common ways clients choose to engage WWT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 have proven success in these areas</a:t>
            </a:r>
          </a:p>
          <a:p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Alternate slide(s): 11</a:t>
            </a:r>
            <a:endParaRPr lang="en-US" sz="1100"/>
          </a:p>
          <a:p>
            <a:endParaRPr lang="en-US" sz="11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D2E8F-7F39-7AB2-6C65-F46E22B94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208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Slide Purpose: Convey the value and capabilities of the Advanced Technology Center (ATC)</a:t>
            </a:r>
          </a:p>
          <a:p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Key Topics: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configurable lab environment where you can integrate technologies into architectures that become solutions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ea typeface="Calibri" panose="020F0502020204030204" pitchFamily="34" charset="0"/>
                <a:cs typeface="Times New Roman" panose="02020603050405020304" pitchFamily="18" charset="0"/>
              </a:rPr>
              <a:t>Leverages o</a:t>
            </a: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 deep alignment with more than 200 OEM partners to deliver multi-vendor, real-world environments.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ea typeface="Calibri" panose="020F0502020204030204" pitchFamily="34" charset="0"/>
                <a:cs typeface="Times New Roman" panose="02020603050405020304" pitchFamily="18" charset="0"/>
              </a:rPr>
              <a:t>Helps you </a:t>
            </a: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make the right decisions faster and de-risk deployments while upskilling your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ea typeface="Calibri" panose="020F0502020204030204" pitchFamily="34" charset="0"/>
                <a:cs typeface="Times New Roman" panose="02020603050405020304" pitchFamily="18" charset="0"/>
              </a:rPr>
              <a:t>Ability to conduct Proofs of Concept; access </a:t>
            </a: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hands-on labs, learning paths, a wealth of thought leadership and research; and connect with</a:t>
            </a:r>
            <a:r>
              <a:rPr lang="en-US" sz="1100">
                <a:ea typeface="Calibri" panose="020F0502020204030204" pitchFamily="34" charset="0"/>
                <a:cs typeface="Times New Roman" panose="02020603050405020304" pitchFamily="18" charset="0"/>
              </a:rPr>
              <a:t> our</a:t>
            </a: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experts</a:t>
            </a:r>
          </a:p>
          <a:p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Alternate slides: 47, 48</a:t>
            </a:r>
            <a:endParaRPr lang="en-US" sz="11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04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… just as our </a:t>
            </a:r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Global Supply Chain </a:t>
            </a:r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Services do. Deploying at scale with a global supply chain is very </a:t>
            </a:r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, especially right now. Our integration centers span 4 million square feet, across three continents, supporting $14.5B of business annually. Our teams can </a:t>
            </a:r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simplify </a:t>
            </a:r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the supply chain by acting as your single point of contact to procure hardware and software and design, build, test, and deploy fully integrated systems </a:t>
            </a:r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on time and on budget.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589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3090E-C6E3-4842-B5EB-1F712CC59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656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 described earlier, underpinning many of our solutions is our Advanced Technology Center, the ATC. This </a:t>
            </a:r>
            <a:r>
              <a:rPr lang="en-US" sz="12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$500M state-of-the-art lab</a:t>
            </a:r>
            <a:r>
              <a:rPr lang="en-US" sz="120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consisting of hardware, software and a team of technologists </a:t>
            </a:r>
            <a:r>
              <a:rPr lang="en-US" sz="12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accelerates </a:t>
            </a:r>
            <a:r>
              <a:rPr lang="en-US" sz="120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and</a:t>
            </a:r>
            <a:r>
              <a:rPr lang="en-US" sz="12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de-risks </a:t>
            </a:r>
            <a:r>
              <a:rPr lang="en-US" sz="120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architectural</a:t>
            </a:r>
            <a:r>
              <a:rPr lang="en-US" sz="12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solutions </a:t>
            </a: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well before deployment by providing</a:t>
            </a:r>
            <a:r>
              <a:rPr lang="en-US" sz="12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product testing and comparisons as well as design validation and proofs of concept. It saves </a:t>
            </a:r>
            <a:r>
              <a:rPr lang="en-US" sz="120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many of our customers </a:t>
            </a:r>
            <a:r>
              <a:rPr lang="en-US" sz="12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time, money and headaches </a:t>
            </a:r>
            <a:r>
              <a:rPr lang="en-US" sz="12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... 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946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5E4AF-373C-429A-8AD0-F68B6D2914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87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chine with a human head&#10;&#10;Description automatically generated with medium confidence">
            <a:extLst>
              <a:ext uri="{FF2B5EF4-FFF2-40B4-BE49-F238E27FC236}">
                <a16:creationId xmlns:a16="http://schemas.microsoft.com/office/drawing/2014/main" id="{634A9643-15DC-D883-D63B-2BB7B6C34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058" y="-1"/>
            <a:ext cx="6717942" cy="6858001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2095A41-8B53-A299-C196-87A26F62EF7C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6B21B075-FE56-405C-5DD8-58B640853DE0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48DBA7E-E717-6C3B-6AAC-8E17C1F70C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A78A0F6-D048-D993-F47E-337461566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B65FC3-68C3-C550-38EA-32E9A98CDCE5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CE211D-659F-3ED9-6959-83A9126B082F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3930256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pic>
        <p:nvPicPr>
          <p:cNvPr id="2" name="Picture 1" descr="A group of people walking up stairs in a building&#10;&#10;Description automatically generated">
            <a:extLst>
              <a:ext uri="{FF2B5EF4-FFF2-40B4-BE49-F238E27FC236}">
                <a16:creationId xmlns:a16="http://schemas.microsoft.com/office/drawing/2014/main" id="{5093A1EA-D004-869C-BAF5-542BBC2D53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058" y="0"/>
            <a:ext cx="6717942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1137596E-7E9D-4644-A629-2079F69DCB55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35557E7A-C048-AF6C-F751-5DB4DAB3811D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1CC4BAE0-B51E-254A-FFBF-99CC849F84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A16951C3-1297-C3FC-6FC5-4DDBBE8847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7432F02-F063-78BB-8CB6-B10A8CA2A065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FCBEB8D-A89C-7B8B-1782-31042560432D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347117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EF4957-5AF4-B4AA-9C47-BEEEC50D3B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058" y="0"/>
            <a:ext cx="6717942" cy="6852995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2095A41-8B53-A299-C196-87A26F62EF7C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6B21B075-FE56-405C-5DD8-58B640853DE0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48DBA7E-E717-6C3B-6AAC-8E17C1F70C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A78A0F6-D048-D993-F47E-337461566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B65FC3-68C3-C550-38EA-32E9A98CDCE5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CE211D-659F-3ED9-6959-83A9126B082F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3555737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round glass ball&#10;&#10;Description automatically generated with medium confidence">
            <a:extLst>
              <a:ext uri="{FF2B5EF4-FFF2-40B4-BE49-F238E27FC236}">
                <a16:creationId xmlns:a16="http://schemas.microsoft.com/office/drawing/2014/main" id="{EADA8CBD-DE0B-5F59-1F61-634626894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736" y="-2112"/>
            <a:ext cx="6717943" cy="6860112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2095A41-8B53-A299-C196-87A26F62EF7C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6B21B075-FE56-405C-5DD8-58B640853DE0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48DBA7E-E717-6C3B-6AAC-8E17C1F70C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A78A0F6-D048-D993-F47E-337461566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B65FC3-68C3-C550-38EA-32E9A98CDCE5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CE211D-659F-3ED9-6959-83A9126B082F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3318911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lorful lights in the dark&#10;&#10;Description automatically generated with medium confidence">
            <a:extLst>
              <a:ext uri="{FF2B5EF4-FFF2-40B4-BE49-F238E27FC236}">
                <a16:creationId xmlns:a16="http://schemas.microsoft.com/office/drawing/2014/main" id="{18CE1799-9113-4F07-1456-791667C6F3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02326" y="68973"/>
            <a:ext cx="6860111" cy="6717942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2095A41-8B53-A299-C196-87A26F62EF7C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6B21B075-FE56-405C-5DD8-58B640853DE0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48DBA7E-E717-6C3B-6AAC-8E17C1F70C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A78A0F6-D048-D993-F47E-337461566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B65FC3-68C3-C550-38EA-32E9A98CDCE5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CE211D-659F-3ED9-6959-83A9126B082F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1602462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pic>
        <p:nvPicPr>
          <p:cNvPr id="2" name="Picture 1" descr="A building with a glass wall and a walkway next to a body of water&#10;&#10;Description automatically generated">
            <a:extLst>
              <a:ext uri="{FF2B5EF4-FFF2-40B4-BE49-F238E27FC236}">
                <a16:creationId xmlns:a16="http://schemas.microsoft.com/office/drawing/2014/main" id="{9A8FD33B-8D84-E529-5278-D9A7304DD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9875" y="0"/>
            <a:ext cx="6722125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B4FF0969-5A20-DC45-AF02-719F3513E066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B4B49CEE-B8D8-678F-571A-87F08616BB9A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0B2AA66-89BB-104B-DDED-84CB11A318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AE7F4B09-3A7D-419B-F202-EFA45E32CE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88E9C38-429F-A1D3-0A35-2111EE119AB0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F7171DD-12EB-92C1-9E87-2BF2923EF75A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</p:spTree>
    <p:extLst>
      <p:ext uri="{BB962C8B-B14F-4D97-AF65-F5344CB8AC3E}">
        <p14:creationId xmlns:p14="http://schemas.microsoft.com/office/powerpoint/2010/main" val="223102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yellow light lines&#10;&#10;Description automatically generated">
            <a:extLst>
              <a:ext uri="{FF2B5EF4-FFF2-40B4-BE49-F238E27FC236}">
                <a16:creationId xmlns:a16="http://schemas.microsoft.com/office/drawing/2014/main" id="{C9213757-8708-34D2-B9D3-499EB6BFD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2758" y="0"/>
            <a:ext cx="6718594" cy="6858000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2095A41-8B53-A299-C196-87A26F62EF7C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6B21B075-FE56-405C-5DD8-58B640853DE0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48DBA7E-E717-6C3B-6AAC-8E17C1F70C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A78A0F6-D048-D993-F47E-337461566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B65FC3-68C3-C550-38EA-32E9A98CDCE5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CE211D-659F-3ED9-6959-83A9126B082F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1468004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purple wavy object&#10;&#10;Description automatically generated">
            <a:extLst>
              <a:ext uri="{FF2B5EF4-FFF2-40B4-BE49-F238E27FC236}">
                <a16:creationId xmlns:a16="http://schemas.microsoft.com/office/drawing/2014/main" id="{705C5A03-3316-B13E-A087-EF55EF436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2107" y="2077"/>
            <a:ext cx="6718594" cy="6850918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2095A41-8B53-A299-C196-87A26F62EF7C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6B21B075-FE56-405C-5DD8-58B640853DE0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48DBA7E-E717-6C3B-6AAC-8E17C1F70C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A78A0F6-D048-D993-F47E-337461566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B65FC3-68C3-C550-38EA-32E9A98CDCE5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CE211D-659F-3ED9-6959-83A9126B082F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2336665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EF4957-5AF4-B4AA-9C47-BEEEC50D3B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058" y="0"/>
            <a:ext cx="6717942" cy="6852995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82D20AC1-94D9-3A86-60B4-6B723CDAE7BC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060A1506-0BDF-3EED-10F7-C98B3A30F86B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3B522F7B-AED1-D402-B641-F9B71B55E8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992B04E5-FE33-16F4-D782-80604A792D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20619BE-E286-56C2-017B-CFCD2771DF0E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F2504FB-42C7-079C-1D05-9814B5EA9A6B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1320524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EF4957-5AF4-B4AA-9C47-BEEEC50D3B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"/>
          <a:stretch/>
        </p:blipFill>
        <p:spPr>
          <a:xfrm>
            <a:off x="5474058" y="0"/>
            <a:ext cx="6717942" cy="6858000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A0D6ED93-C347-18E1-06BC-F6CA04406AE8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A27C42BB-4185-A34E-E700-EC8BB906AFE1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CBC6D1-24D4-D31E-15B3-9E943B5F27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DBB85AD4-842C-50A4-EE25-396DF60DC4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8F6B485-093A-8111-0102-35FCBCC109D0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2AA57C0-E74E-2FFE-2CF8-D4A5E97126D7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483040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FACA02-5A88-218A-0519-2F5024D68D53}"/>
              </a:ext>
            </a:extLst>
          </p:cNvPr>
          <p:cNvSpPr/>
          <p:nvPr userDrawn="1"/>
        </p:nvSpPr>
        <p:spPr>
          <a:xfrm>
            <a:off x="5473736" y="0"/>
            <a:ext cx="671826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AB6D4F4E-A20C-9025-80FC-311A2BA203C2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A8DA41C5-EA8A-0781-F8B6-ACFD3EFB57D6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31DC5CCB-7B30-8AA3-BF4E-FC191A5A6C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6526F2C1-33D3-0A15-0E67-A6C215CF38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2AED8B-8C6A-A9D9-FB76-BB305459670B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01BA9D1-A855-4101-7CBF-7EF43000A36A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3732586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lar intersection with many roads and buildings&#10;&#10;Description automatically generated">
            <a:extLst>
              <a:ext uri="{FF2B5EF4-FFF2-40B4-BE49-F238E27FC236}">
                <a16:creationId xmlns:a16="http://schemas.microsoft.com/office/drawing/2014/main" id="{8EBE2FDA-01DB-243D-E505-EC1F16A3B8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736" y="0"/>
            <a:ext cx="6717470" cy="6858000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B4FF0969-5A20-DC45-AF02-719F3513E066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B4B49CEE-B8D8-678F-571A-87F08616BB9A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0B2AA66-89BB-104B-DDED-84CB11A318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AE7F4B09-3A7D-419B-F202-EFA45E32CE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88E9C38-429F-A1D3-0A35-2111EE119AB0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F7171DD-12EB-92C1-9E87-2BF2923EF75A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</p:spTree>
    <p:extLst>
      <p:ext uri="{BB962C8B-B14F-4D97-AF65-F5344CB8AC3E}">
        <p14:creationId xmlns:p14="http://schemas.microsoft.com/office/powerpoint/2010/main" val="2171711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D6B816-67C2-A682-CEB1-8B597A8B99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1F1F93A-8965-BD7F-4192-1A9ED53FFE37}"/>
              </a:ext>
            </a:extLst>
          </p:cNvPr>
          <p:cNvSpPr/>
          <p:nvPr userDrawn="1"/>
        </p:nvSpPr>
        <p:spPr>
          <a:xfrm>
            <a:off x="6455822" y="754303"/>
            <a:ext cx="4768806" cy="5349394"/>
          </a:xfrm>
          <a:prstGeom prst="roundRect">
            <a:avLst>
              <a:gd name="adj" fmla="val 25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DA7FFFEE-2420-060E-04E5-451396DA26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822" y="754303"/>
            <a:ext cx="4768806" cy="5349394"/>
          </a:xfrm>
          <a:prstGeom prst="roundRect">
            <a:avLst>
              <a:gd name="adj" fmla="val 2226"/>
            </a:avLst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93661B4-99FE-0904-1068-8FF97A95D6D7}"/>
              </a:ext>
            </a:extLst>
          </p:cNvPr>
          <p:cNvSpPr/>
          <p:nvPr userDrawn="1"/>
        </p:nvSpPr>
        <p:spPr>
          <a:xfrm>
            <a:off x="966229" y="754303"/>
            <a:ext cx="4768806" cy="5349394"/>
          </a:xfrm>
          <a:prstGeom prst="roundRect">
            <a:avLst>
              <a:gd name="adj" fmla="val 25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ue and black background&#10;&#10;Description automatically generated">
            <a:extLst>
              <a:ext uri="{FF2B5EF4-FFF2-40B4-BE49-F238E27FC236}">
                <a16:creationId xmlns:a16="http://schemas.microsoft.com/office/drawing/2014/main" id="{D06453D5-CCA1-E21C-1E3E-FB5610046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229" y="754303"/>
            <a:ext cx="4768806" cy="5349394"/>
          </a:xfrm>
          <a:prstGeom prst="roundRect">
            <a:avLst>
              <a:gd name="adj" fmla="val 2226"/>
            </a:avLst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06482" y="1058123"/>
            <a:ext cx="2688301" cy="2688651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1116" y="3976565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01116" y="4607242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1437" y="5297421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5" name="Picture Placeholder 27">
            <a:extLst>
              <a:ext uri="{FF2B5EF4-FFF2-40B4-BE49-F238E27FC236}">
                <a16:creationId xmlns:a16="http://schemas.microsoft.com/office/drawing/2014/main" id="{88D4FAB4-9B54-EB7C-40A9-F6DE3D948D4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496075" y="1058123"/>
            <a:ext cx="2688301" cy="2688651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B1287274-F5D7-6AED-B569-A0AB0ABCCF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0709" y="3976565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A61011AE-46F1-1047-2761-E6FF693DF3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0709" y="4607242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AAEE02B8-D989-E580-F52E-6F444ED0B55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91030" y="5297421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</p:spTree>
    <p:extLst>
      <p:ext uri="{BB962C8B-B14F-4D97-AF65-F5344CB8AC3E}">
        <p14:creationId xmlns:p14="http://schemas.microsoft.com/office/powerpoint/2010/main" val="427224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w angle view of a building&#10;&#10;Description automatically generated">
            <a:extLst>
              <a:ext uri="{FF2B5EF4-FFF2-40B4-BE49-F238E27FC236}">
                <a16:creationId xmlns:a16="http://schemas.microsoft.com/office/drawing/2014/main" id="{68FA9F08-0FA8-8113-8228-F5787BED3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1F1F93A-8965-BD7F-4192-1A9ED53FFE37}"/>
              </a:ext>
            </a:extLst>
          </p:cNvPr>
          <p:cNvSpPr/>
          <p:nvPr userDrawn="1"/>
        </p:nvSpPr>
        <p:spPr>
          <a:xfrm>
            <a:off x="6455822" y="754303"/>
            <a:ext cx="4768806" cy="5349394"/>
          </a:xfrm>
          <a:prstGeom prst="roundRect">
            <a:avLst>
              <a:gd name="adj" fmla="val 25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DA7FFFEE-2420-060E-04E5-451396DA26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822" y="754303"/>
            <a:ext cx="4768806" cy="5349394"/>
          </a:xfrm>
          <a:prstGeom prst="roundRect">
            <a:avLst>
              <a:gd name="adj" fmla="val 2226"/>
            </a:avLst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93661B4-99FE-0904-1068-8FF97A95D6D7}"/>
              </a:ext>
            </a:extLst>
          </p:cNvPr>
          <p:cNvSpPr/>
          <p:nvPr userDrawn="1"/>
        </p:nvSpPr>
        <p:spPr>
          <a:xfrm>
            <a:off x="966229" y="754303"/>
            <a:ext cx="4768806" cy="5349394"/>
          </a:xfrm>
          <a:prstGeom prst="roundRect">
            <a:avLst>
              <a:gd name="adj" fmla="val 25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ue and black background&#10;&#10;Description automatically generated">
            <a:extLst>
              <a:ext uri="{FF2B5EF4-FFF2-40B4-BE49-F238E27FC236}">
                <a16:creationId xmlns:a16="http://schemas.microsoft.com/office/drawing/2014/main" id="{D06453D5-CCA1-E21C-1E3E-FB5610046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229" y="754303"/>
            <a:ext cx="4768806" cy="5349394"/>
          </a:xfrm>
          <a:prstGeom prst="roundRect">
            <a:avLst>
              <a:gd name="adj" fmla="val 2226"/>
            </a:avLst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06482" y="1058123"/>
            <a:ext cx="2688301" cy="2688651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1116" y="3976565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01116" y="4607242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1437" y="5297421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5" name="Picture Placeholder 27">
            <a:extLst>
              <a:ext uri="{FF2B5EF4-FFF2-40B4-BE49-F238E27FC236}">
                <a16:creationId xmlns:a16="http://schemas.microsoft.com/office/drawing/2014/main" id="{88D4FAB4-9B54-EB7C-40A9-F6DE3D948D4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496075" y="1058123"/>
            <a:ext cx="2688301" cy="2688651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B1287274-F5D7-6AED-B569-A0AB0ABCCF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0709" y="3976565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A61011AE-46F1-1047-2761-E6FF693DF3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0709" y="4607242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AAEE02B8-D989-E580-F52E-6F444ED0B55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91030" y="5297421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</p:spTree>
    <p:extLst>
      <p:ext uri="{BB962C8B-B14F-4D97-AF65-F5344CB8AC3E}">
        <p14:creationId xmlns:p14="http://schemas.microsoft.com/office/powerpoint/2010/main" val="4134338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ater fountain in front of a building&#10;&#10;Description automatically generated">
            <a:extLst>
              <a:ext uri="{FF2B5EF4-FFF2-40B4-BE49-F238E27FC236}">
                <a16:creationId xmlns:a16="http://schemas.microsoft.com/office/drawing/2014/main" id="{1BF148C0-FFC1-3174-3DE2-88C57A203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1F1F93A-8965-BD7F-4192-1A9ED53FFE37}"/>
              </a:ext>
            </a:extLst>
          </p:cNvPr>
          <p:cNvSpPr/>
          <p:nvPr userDrawn="1"/>
        </p:nvSpPr>
        <p:spPr>
          <a:xfrm>
            <a:off x="6455822" y="754303"/>
            <a:ext cx="4768806" cy="5349394"/>
          </a:xfrm>
          <a:prstGeom prst="roundRect">
            <a:avLst>
              <a:gd name="adj" fmla="val 25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DA7FFFEE-2420-060E-04E5-451396DA26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822" y="754303"/>
            <a:ext cx="4768806" cy="5349394"/>
          </a:xfrm>
          <a:prstGeom prst="roundRect">
            <a:avLst>
              <a:gd name="adj" fmla="val 2226"/>
            </a:avLst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93661B4-99FE-0904-1068-8FF97A95D6D7}"/>
              </a:ext>
            </a:extLst>
          </p:cNvPr>
          <p:cNvSpPr/>
          <p:nvPr userDrawn="1"/>
        </p:nvSpPr>
        <p:spPr>
          <a:xfrm>
            <a:off x="966229" y="754303"/>
            <a:ext cx="4768806" cy="5349394"/>
          </a:xfrm>
          <a:prstGeom prst="roundRect">
            <a:avLst>
              <a:gd name="adj" fmla="val 25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ue and black background&#10;&#10;Description automatically generated">
            <a:extLst>
              <a:ext uri="{FF2B5EF4-FFF2-40B4-BE49-F238E27FC236}">
                <a16:creationId xmlns:a16="http://schemas.microsoft.com/office/drawing/2014/main" id="{D06453D5-CCA1-E21C-1E3E-FB5610046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229" y="754303"/>
            <a:ext cx="4768806" cy="5349394"/>
          </a:xfrm>
          <a:prstGeom prst="roundRect">
            <a:avLst>
              <a:gd name="adj" fmla="val 2226"/>
            </a:avLst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06482" y="1058123"/>
            <a:ext cx="2688301" cy="2688651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1116" y="3976565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01116" y="4607242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1437" y="5297421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5" name="Picture Placeholder 27">
            <a:extLst>
              <a:ext uri="{FF2B5EF4-FFF2-40B4-BE49-F238E27FC236}">
                <a16:creationId xmlns:a16="http://schemas.microsoft.com/office/drawing/2014/main" id="{88D4FAB4-9B54-EB7C-40A9-F6DE3D948D4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496075" y="1058123"/>
            <a:ext cx="2688301" cy="2688651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B1287274-F5D7-6AED-B569-A0AB0ABCCF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0709" y="3976565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A61011AE-46F1-1047-2761-E6FF693DF3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0709" y="4607242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AAEE02B8-D989-E580-F52E-6F444ED0B55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91030" y="5297421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</p:spTree>
    <p:extLst>
      <p:ext uri="{BB962C8B-B14F-4D97-AF65-F5344CB8AC3E}">
        <p14:creationId xmlns:p14="http://schemas.microsoft.com/office/powerpoint/2010/main" val="1206559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standing at a table&#10;&#10;Description automatically generated">
            <a:extLst>
              <a:ext uri="{FF2B5EF4-FFF2-40B4-BE49-F238E27FC236}">
                <a16:creationId xmlns:a16="http://schemas.microsoft.com/office/drawing/2014/main" id="{936EA328-326F-22BD-2AAE-3F1B2EEFA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1F1F93A-8965-BD7F-4192-1A9ED53FFE37}"/>
              </a:ext>
            </a:extLst>
          </p:cNvPr>
          <p:cNvSpPr/>
          <p:nvPr userDrawn="1"/>
        </p:nvSpPr>
        <p:spPr>
          <a:xfrm>
            <a:off x="6455822" y="754303"/>
            <a:ext cx="4768806" cy="5349394"/>
          </a:xfrm>
          <a:prstGeom prst="roundRect">
            <a:avLst>
              <a:gd name="adj" fmla="val 25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blue and black background&#10;&#10;Description automatically generated">
            <a:extLst>
              <a:ext uri="{FF2B5EF4-FFF2-40B4-BE49-F238E27FC236}">
                <a16:creationId xmlns:a16="http://schemas.microsoft.com/office/drawing/2014/main" id="{DA7FFFEE-2420-060E-04E5-451396DA26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822" y="754303"/>
            <a:ext cx="4768806" cy="5349394"/>
          </a:xfrm>
          <a:prstGeom prst="roundRect">
            <a:avLst>
              <a:gd name="adj" fmla="val 2226"/>
            </a:avLst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93661B4-99FE-0904-1068-8FF97A95D6D7}"/>
              </a:ext>
            </a:extLst>
          </p:cNvPr>
          <p:cNvSpPr/>
          <p:nvPr userDrawn="1"/>
        </p:nvSpPr>
        <p:spPr>
          <a:xfrm>
            <a:off x="966229" y="754303"/>
            <a:ext cx="4768806" cy="5349394"/>
          </a:xfrm>
          <a:prstGeom prst="roundRect">
            <a:avLst>
              <a:gd name="adj" fmla="val 25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ue and black background&#10;&#10;Description automatically generated">
            <a:extLst>
              <a:ext uri="{FF2B5EF4-FFF2-40B4-BE49-F238E27FC236}">
                <a16:creationId xmlns:a16="http://schemas.microsoft.com/office/drawing/2014/main" id="{D06453D5-CCA1-E21C-1E3E-FB5610046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229" y="754303"/>
            <a:ext cx="4768806" cy="5349394"/>
          </a:xfrm>
          <a:prstGeom prst="roundRect">
            <a:avLst>
              <a:gd name="adj" fmla="val 2226"/>
            </a:avLst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06482" y="1058123"/>
            <a:ext cx="2688301" cy="2688651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01116" y="3976565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01116" y="4607242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01437" y="5297421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5" name="Picture Placeholder 27">
            <a:extLst>
              <a:ext uri="{FF2B5EF4-FFF2-40B4-BE49-F238E27FC236}">
                <a16:creationId xmlns:a16="http://schemas.microsoft.com/office/drawing/2014/main" id="{88D4FAB4-9B54-EB7C-40A9-F6DE3D948D4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496075" y="1058123"/>
            <a:ext cx="2688301" cy="2688651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B1287274-F5D7-6AED-B569-A0AB0ABCCF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90709" y="3976565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A61011AE-46F1-1047-2761-E6FF693DF3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90709" y="4607242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AAEE02B8-D989-E580-F52E-6F444ED0B55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91030" y="5297421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</p:spTree>
    <p:extLst>
      <p:ext uri="{BB962C8B-B14F-4D97-AF65-F5344CB8AC3E}">
        <p14:creationId xmlns:p14="http://schemas.microsoft.com/office/powerpoint/2010/main" val="1952111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06ABC0-1D77-82E1-35E2-F96891BCB7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9AC1E1-7F1D-65FC-4914-B7C6500228C5}"/>
              </a:ext>
            </a:extLst>
          </p:cNvPr>
          <p:cNvGrpSpPr/>
          <p:nvPr userDrawn="1"/>
        </p:nvGrpSpPr>
        <p:grpSpPr>
          <a:xfrm>
            <a:off x="4355279" y="754303"/>
            <a:ext cx="3481441" cy="5349394"/>
            <a:chOff x="981072" y="1508605"/>
            <a:chExt cx="6963788" cy="1069878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94EDB3F-C88A-4125-D6DE-A5E0462A00E5}"/>
                </a:ext>
              </a:extLst>
            </p:cNvPr>
            <p:cNvSpPr/>
            <p:nvPr userDrawn="1"/>
          </p:nvSpPr>
          <p:spPr>
            <a:xfrm>
              <a:off x="981072" y="1508605"/>
              <a:ext cx="6963788" cy="10698787"/>
            </a:xfrm>
            <a:prstGeom prst="roundRect">
              <a:avLst>
                <a:gd name="adj" fmla="val 25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0" i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 descr="A blue and black background&#10;&#10;Description automatically generated">
              <a:extLst>
                <a:ext uri="{FF2B5EF4-FFF2-40B4-BE49-F238E27FC236}">
                  <a16:creationId xmlns:a16="http://schemas.microsoft.com/office/drawing/2014/main" id="{76C36640-138C-5FEB-B57C-29E087D3A7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528" y="1508606"/>
              <a:ext cx="6963332" cy="10698787"/>
            </a:xfrm>
            <a:prstGeom prst="roundRect">
              <a:avLst>
                <a:gd name="adj" fmla="val 1960"/>
              </a:avLst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63463E-12B2-A437-C292-D5290FDA1DD8}"/>
              </a:ext>
            </a:extLst>
          </p:cNvPr>
          <p:cNvGrpSpPr/>
          <p:nvPr userDrawn="1"/>
        </p:nvGrpSpPr>
        <p:grpSpPr>
          <a:xfrm>
            <a:off x="8219859" y="754303"/>
            <a:ext cx="3481441" cy="5349394"/>
            <a:chOff x="981072" y="1508605"/>
            <a:chExt cx="6963788" cy="1069878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E0648A1D-93CE-B45D-4558-04E7F08179CC}"/>
                </a:ext>
              </a:extLst>
            </p:cNvPr>
            <p:cNvSpPr/>
            <p:nvPr userDrawn="1"/>
          </p:nvSpPr>
          <p:spPr>
            <a:xfrm>
              <a:off x="981072" y="1508605"/>
              <a:ext cx="6963788" cy="10698787"/>
            </a:xfrm>
            <a:prstGeom prst="roundRect">
              <a:avLst>
                <a:gd name="adj" fmla="val 25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0" i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 descr="A blue and black background&#10;&#10;Description automatically generated">
              <a:extLst>
                <a:ext uri="{FF2B5EF4-FFF2-40B4-BE49-F238E27FC236}">
                  <a16:creationId xmlns:a16="http://schemas.microsoft.com/office/drawing/2014/main" id="{458653E0-0DD5-FE1B-7A1A-2132FF8771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528" y="1508606"/>
              <a:ext cx="6963332" cy="10698787"/>
            </a:xfrm>
            <a:prstGeom prst="roundRect">
              <a:avLst>
                <a:gd name="adj" fmla="val 1960"/>
              </a:avLst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F70D5A8-64A7-D67B-B9A4-D013037E3B40}"/>
              </a:ext>
            </a:extLst>
          </p:cNvPr>
          <p:cNvGrpSpPr/>
          <p:nvPr userDrawn="1"/>
        </p:nvGrpSpPr>
        <p:grpSpPr>
          <a:xfrm>
            <a:off x="490472" y="754303"/>
            <a:ext cx="3481441" cy="5349394"/>
            <a:chOff x="981072" y="1508605"/>
            <a:chExt cx="6963788" cy="1069878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4BB2A7A-7F13-C1D2-9E80-8AEAC7794832}"/>
                </a:ext>
              </a:extLst>
            </p:cNvPr>
            <p:cNvSpPr/>
            <p:nvPr userDrawn="1"/>
          </p:nvSpPr>
          <p:spPr>
            <a:xfrm>
              <a:off x="981072" y="1508605"/>
              <a:ext cx="6963788" cy="10698787"/>
            </a:xfrm>
            <a:prstGeom prst="roundRect">
              <a:avLst>
                <a:gd name="adj" fmla="val 25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0" i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 descr="A blue and black background&#10;&#10;Description automatically generated">
              <a:extLst>
                <a:ext uri="{FF2B5EF4-FFF2-40B4-BE49-F238E27FC236}">
                  <a16:creationId xmlns:a16="http://schemas.microsoft.com/office/drawing/2014/main" id="{12E3017C-3995-0C9C-8835-1560C4A177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528" y="1508606"/>
              <a:ext cx="6963332" cy="10698787"/>
            </a:xfrm>
            <a:prstGeom prst="roundRect">
              <a:avLst>
                <a:gd name="adj" fmla="val 1960"/>
              </a:avLst>
            </a:prstGeom>
          </p:spPr>
        </p:pic>
      </p:grpSp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88036" y="1141935"/>
            <a:ext cx="2286767" cy="2287065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669" y="3658791"/>
            <a:ext cx="3053501" cy="606617"/>
          </a:xfrm>
        </p:spPr>
        <p:txBody>
          <a:bodyPr anchor="ctr"/>
          <a:lstStyle>
            <a:lvl1pPr marL="0" indent="0" algn="ctr">
              <a:buNone/>
              <a:defRPr sz="28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4669" y="4289468"/>
            <a:ext cx="3053501" cy="353489"/>
          </a:xfrm>
        </p:spPr>
        <p:txBody>
          <a:bodyPr anchor="t"/>
          <a:lstStyle>
            <a:lvl1pPr marL="0" indent="0" algn="ctr">
              <a:buNone/>
              <a:defRPr sz="13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897" y="4979647"/>
            <a:ext cx="3053045" cy="288980"/>
          </a:xfrm>
        </p:spPr>
        <p:txBody>
          <a:bodyPr/>
          <a:lstStyle>
            <a:lvl1pPr marL="0" indent="0" algn="ctr">
              <a:buNone/>
              <a:defRPr sz="10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7" name="Picture Placeholder 27">
            <a:extLst>
              <a:ext uri="{FF2B5EF4-FFF2-40B4-BE49-F238E27FC236}">
                <a16:creationId xmlns:a16="http://schemas.microsoft.com/office/drawing/2014/main" id="{271F5611-9D7D-5DB4-CD83-5EA8E1DA8E2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952616" y="1141935"/>
            <a:ext cx="2286767" cy="2287065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117F38FC-75CE-5DEB-40BB-F74F90595C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69249" y="3658791"/>
            <a:ext cx="3053501" cy="606617"/>
          </a:xfrm>
        </p:spPr>
        <p:txBody>
          <a:bodyPr anchor="ctr"/>
          <a:lstStyle>
            <a:lvl1pPr marL="0" indent="0" algn="ctr">
              <a:buNone/>
              <a:defRPr sz="28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26165D5-FC5B-2B13-4493-13F802FAE4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69249" y="4289468"/>
            <a:ext cx="3053501" cy="353489"/>
          </a:xfrm>
        </p:spPr>
        <p:txBody>
          <a:bodyPr anchor="t"/>
          <a:lstStyle>
            <a:lvl1pPr marL="0" indent="0" algn="ctr">
              <a:buNone/>
              <a:defRPr sz="13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42DB89DD-20DD-9CE2-F831-B3ADEDD4466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69477" y="4979647"/>
            <a:ext cx="3053045" cy="288980"/>
          </a:xfrm>
        </p:spPr>
        <p:txBody>
          <a:bodyPr/>
          <a:lstStyle>
            <a:lvl1pPr marL="0" indent="0" algn="ctr">
              <a:buNone/>
              <a:defRPr sz="10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33" name="Picture Placeholder 27">
            <a:extLst>
              <a:ext uri="{FF2B5EF4-FFF2-40B4-BE49-F238E27FC236}">
                <a16:creationId xmlns:a16="http://schemas.microsoft.com/office/drawing/2014/main" id="{E45C31D8-091A-FD2C-0C79-EF7B383998D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817196" y="1141935"/>
            <a:ext cx="2286767" cy="2287065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2F84269B-1CB8-51E8-F67E-00D8ED838F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33829" y="3658791"/>
            <a:ext cx="3053501" cy="606617"/>
          </a:xfrm>
        </p:spPr>
        <p:txBody>
          <a:bodyPr anchor="ctr"/>
          <a:lstStyle>
            <a:lvl1pPr marL="0" indent="0" algn="ctr">
              <a:buNone/>
              <a:defRPr sz="28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96757754-F17C-C496-CC5D-C42CC47C500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33829" y="4289468"/>
            <a:ext cx="3053501" cy="353489"/>
          </a:xfrm>
        </p:spPr>
        <p:txBody>
          <a:bodyPr anchor="t"/>
          <a:lstStyle>
            <a:lvl1pPr marL="0" indent="0" algn="ctr">
              <a:buNone/>
              <a:defRPr sz="13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D760D8F4-149A-FD53-1ED0-EFB8009F90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34057" y="4979647"/>
            <a:ext cx="3053045" cy="288980"/>
          </a:xfrm>
        </p:spPr>
        <p:txBody>
          <a:bodyPr/>
          <a:lstStyle>
            <a:lvl1pPr marL="0" indent="0" algn="ctr">
              <a:buNone/>
              <a:defRPr sz="10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</p:spTree>
    <p:extLst>
      <p:ext uri="{BB962C8B-B14F-4D97-AF65-F5344CB8AC3E}">
        <p14:creationId xmlns:p14="http://schemas.microsoft.com/office/powerpoint/2010/main" val="3310552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w angle view of a building&#10;&#10;Description automatically generated">
            <a:extLst>
              <a:ext uri="{FF2B5EF4-FFF2-40B4-BE49-F238E27FC236}">
                <a16:creationId xmlns:a16="http://schemas.microsoft.com/office/drawing/2014/main" id="{68FA9F08-0FA8-8113-8228-F5787BED3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7CB495B-A5AB-439D-D813-C0C338DA0929}"/>
              </a:ext>
            </a:extLst>
          </p:cNvPr>
          <p:cNvGrpSpPr/>
          <p:nvPr userDrawn="1"/>
        </p:nvGrpSpPr>
        <p:grpSpPr>
          <a:xfrm>
            <a:off x="4355279" y="754303"/>
            <a:ext cx="3481441" cy="5349394"/>
            <a:chOff x="981072" y="1508605"/>
            <a:chExt cx="6963788" cy="1069878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9AEA8C96-1E8D-98BB-6C7C-93030E88562E}"/>
                </a:ext>
              </a:extLst>
            </p:cNvPr>
            <p:cNvSpPr/>
            <p:nvPr userDrawn="1"/>
          </p:nvSpPr>
          <p:spPr>
            <a:xfrm>
              <a:off x="981072" y="1508605"/>
              <a:ext cx="6963788" cy="10698787"/>
            </a:xfrm>
            <a:prstGeom prst="roundRect">
              <a:avLst>
                <a:gd name="adj" fmla="val 25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0" i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 descr="A blue and black background&#10;&#10;Description automatically generated">
              <a:extLst>
                <a:ext uri="{FF2B5EF4-FFF2-40B4-BE49-F238E27FC236}">
                  <a16:creationId xmlns:a16="http://schemas.microsoft.com/office/drawing/2014/main" id="{9E81D0AC-0EC4-B77C-3782-A41CDA3E017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528" y="1508606"/>
              <a:ext cx="6963332" cy="10698787"/>
            </a:xfrm>
            <a:prstGeom prst="roundRect">
              <a:avLst>
                <a:gd name="adj" fmla="val 1960"/>
              </a:avLst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87207F-D8AE-07AE-9222-6472A8D675D6}"/>
              </a:ext>
            </a:extLst>
          </p:cNvPr>
          <p:cNvGrpSpPr/>
          <p:nvPr userDrawn="1"/>
        </p:nvGrpSpPr>
        <p:grpSpPr>
          <a:xfrm>
            <a:off x="8219859" y="754303"/>
            <a:ext cx="3481441" cy="5349394"/>
            <a:chOff x="981072" y="1508605"/>
            <a:chExt cx="6963788" cy="1069878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CBD2AA2-C311-7DAA-3E53-B7CDAC13AD36}"/>
                </a:ext>
              </a:extLst>
            </p:cNvPr>
            <p:cNvSpPr/>
            <p:nvPr userDrawn="1"/>
          </p:nvSpPr>
          <p:spPr>
            <a:xfrm>
              <a:off x="981072" y="1508605"/>
              <a:ext cx="6963788" cy="10698787"/>
            </a:xfrm>
            <a:prstGeom prst="roundRect">
              <a:avLst>
                <a:gd name="adj" fmla="val 25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0" i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A blue and black background&#10;&#10;Description automatically generated">
              <a:extLst>
                <a:ext uri="{FF2B5EF4-FFF2-40B4-BE49-F238E27FC236}">
                  <a16:creationId xmlns:a16="http://schemas.microsoft.com/office/drawing/2014/main" id="{6B5C79A0-FCC7-BBDF-299E-66B7075E76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528" y="1508606"/>
              <a:ext cx="6963332" cy="10698787"/>
            </a:xfrm>
            <a:prstGeom prst="roundRect">
              <a:avLst>
                <a:gd name="adj" fmla="val 1960"/>
              </a:avLst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C8BDCD-5A98-5755-71AA-3B09A1C221D5}"/>
              </a:ext>
            </a:extLst>
          </p:cNvPr>
          <p:cNvGrpSpPr/>
          <p:nvPr userDrawn="1"/>
        </p:nvGrpSpPr>
        <p:grpSpPr>
          <a:xfrm>
            <a:off x="490472" y="754303"/>
            <a:ext cx="3481441" cy="5349394"/>
            <a:chOff x="981072" y="1508605"/>
            <a:chExt cx="6963788" cy="10698788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8BD947E-7ED5-9F5D-715D-EFE40F113C65}"/>
                </a:ext>
              </a:extLst>
            </p:cNvPr>
            <p:cNvSpPr/>
            <p:nvPr userDrawn="1"/>
          </p:nvSpPr>
          <p:spPr>
            <a:xfrm>
              <a:off x="981072" y="1508605"/>
              <a:ext cx="6963788" cy="10698787"/>
            </a:xfrm>
            <a:prstGeom prst="roundRect">
              <a:avLst>
                <a:gd name="adj" fmla="val 25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0" i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 descr="A blue and black background&#10;&#10;Description automatically generated">
              <a:extLst>
                <a:ext uri="{FF2B5EF4-FFF2-40B4-BE49-F238E27FC236}">
                  <a16:creationId xmlns:a16="http://schemas.microsoft.com/office/drawing/2014/main" id="{D8773108-3611-BBF4-DCA9-1AE086B673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528" y="1508606"/>
              <a:ext cx="6963332" cy="10698787"/>
            </a:xfrm>
            <a:prstGeom prst="roundRect">
              <a:avLst>
                <a:gd name="adj" fmla="val 1960"/>
              </a:avLst>
            </a:prstGeom>
          </p:spPr>
        </p:pic>
      </p:grpSp>
      <p:sp>
        <p:nvSpPr>
          <p:cNvPr id="22" name="Picture Placeholder 27">
            <a:extLst>
              <a:ext uri="{FF2B5EF4-FFF2-40B4-BE49-F238E27FC236}">
                <a16:creationId xmlns:a16="http://schemas.microsoft.com/office/drawing/2014/main" id="{6B9ED3F1-6904-1A4B-3F64-534ACB006CA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88036" y="1141935"/>
            <a:ext cx="2286767" cy="2287065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AA33407C-DAA5-4C1E-1780-441465D082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669" y="3658791"/>
            <a:ext cx="3053501" cy="606617"/>
          </a:xfrm>
        </p:spPr>
        <p:txBody>
          <a:bodyPr anchor="ctr"/>
          <a:lstStyle>
            <a:lvl1pPr marL="0" indent="0" algn="ctr">
              <a:buNone/>
              <a:defRPr sz="28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10AC7D1A-99C1-89AA-0103-F0A3094EB8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4669" y="4289468"/>
            <a:ext cx="3053501" cy="353489"/>
          </a:xfrm>
        </p:spPr>
        <p:txBody>
          <a:bodyPr anchor="t"/>
          <a:lstStyle>
            <a:lvl1pPr marL="0" indent="0" algn="ctr">
              <a:buNone/>
              <a:defRPr sz="13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4CE60702-54C8-BF80-56BD-8AAF6D6F81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897" y="4979647"/>
            <a:ext cx="3053045" cy="288980"/>
          </a:xfrm>
        </p:spPr>
        <p:txBody>
          <a:bodyPr/>
          <a:lstStyle>
            <a:lvl1pPr marL="0" indent="0" algn="ctr">
              <a:buNone/>
              <a:defRPr sz="10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7" name="Picture Placeholder 27">
            <a:extLst>
              <a:ext uri="{FF2B5EF4-FFF2-40B4-BE49-F238E27FC236}">
                <a16:creationId xmlns:a16="http://schemas.microsoft.com/office/drawing/2014/main" id="{BBD44B31-A68F-901D-E79D-07AF1E79921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952616" y="1141935"/>
            <a:ext cx="2286767" cy="2287065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B3147B0-C5E5-4936-ED3E-254D909FCA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69249" y="3658791"/>
            <a:ext cx="3053501" cy="606617"/>
          </a:xfrm>
        </p:spPr>
        <p:txBody>
          <a:bodyPr anchor="ctr"/>
          <a:lstStyle>
            <a:lvl1pPr marL="0" indent="0" algn="ctr">
              <a:buNone/>
              <a:defRPr sz="28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5FF79C3A-6FA8-6598-6E2C-A835FCEDA70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69249" y="4289468"/>
            <a:ext cx="3053501" cy="353489"/>
          </a:xfrm>
        </p:spPr>
        <p:txBody>
          <a:bodyPr anchor="t"/>
          <a:lstStyle>
            <a:lvl1pPr marL="0" indent="0" algn="ctr">
              <a:buNone/>
              <a:defRPr sz="13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6D19152F-6247-8C4C-80CA-DEFC41F482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69477" y="4979647"/>
            <a:ext cx="3053045" cy="288980"/>
          </a:xfrm>
        </p:spPr>
        <p:txBody>
          <a:bodyPr/>
          <a:lstStyle>
            <a:lvl1pPr marL="0" indent="0" algn="ctr">
              <a:buNone/>
              <a:defRPr sz="10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32" name="Picture Placeholder 27">
            <a:extLst>
              <a:ext uri="{FF2B5EF4-FFF2-40B4-BE49-F238E27FC236}">
                <a16:creationId xmlns:a16="http://schemas.microsoft.com/office/drawing/2014/main" id="{082FED55-0DCA-1862-56D9-89801C04C5E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817196" y="1141935"/>
            <a:ext cx="2286767" cy="2287065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F07C777B-5ADE-2D56-2AC3-A25C5DF101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33829" y="3658791"/>
            <a:ext cx="3053501" cy="606617"/>
          </a:xfrm>
        </p:spPr>
        <p:txBody>
          <a:bodyPr anchor="ctr"/>
          <a:lstStyle>
            <a:lvl1pPr marL="0" indent="0" algn="ctr">
              <a:buNone/>
              <a:defRPr sz="28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902B77AE-1303-ADBA-30ED-29C2D7363EA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33829" y="4289468"/>
            <a:ext cx="3053501" cy="353489"/>
          </a:xfrm>
        </p:spPr>
        <p:txBody>
          <a:bodyPr anchor="t"/>
          <a:lstStyle>
            <a:lvl1pPr marL="0" indent="0" algn="ctr">
              <a:buNone/>
              <a:defRPr sz="13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3CCFFE03-2B50-F176-A3D2-26CF8B087E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34057" y="4979647"/>
            <a:ext cx="3053045" cy="288980"/>
          </a:xfrm>
        </p:spPr>
        <p:txBody>
          <a:bodyPr/>
          <a:lstStyle>
            <a:lvl1pPr marL="0" indent="0" algn="ctr">
              <a:buNone/>
              <a:defRPr sz="10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</p:spTree>
    <p:extLst>
      <p:ext uri="{BB962C8B-B14F-4D97-AF65-F5344CB8AC3E}">
        <p14:creationId xmlns:p14="http://schemas.microsoft.com/office/powerpoint/2010/main" val="367542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ater fountain in front of a building&#10;&#10;Description automatically generated">
            <a:extLst>
              <a:ext uri="{FF2B5EF4-FFF2-40B4-BE49-F238E27FC236}">
                <a16:creationId xmlns:a16="http://schemas.microsoft.com/office/drawing/2014/main" id="{1BF148C0-FFC1-3174-3DE2-88C57A203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4FE3D0A-7E50-21C3-5021-0B6CC4BD20C3}"/>
              </a:ext>
            </a:extLst>
          </p:cNvPr>
          <p:cNvGrpSpPr/>
          <p:nvPr userDrawn="1"/>
        </p:nvGrpSpPr>
        <p:grpSpPr>
          <a:xfrm>
            <a:off x="4355279" y="754303"/>
            <a:ext cx="3481441" cy="5349394"/>
            <a:chOff x="981072" y="1508605"/>
            <a:chExt cx="6963788" cy="10698788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571C834-86F2-D4DB-0905-5FC0DA7F08F8}"/>
                </a:ext>
              </a:extLst>
            </p:cNvPr>
            <p:cNvSpPr/>
            <p:nvPr userDrawn="1"/>
          </p:nvSpPr>
          <p:spPr>
            <a:xfrm>
              <a:off x="981072" y="1508605"/>
              <a:ext cx="6963788" cy="10698787"/>
            </a:xfrm>
            <a:prstGeom prst="roundRect">
              <a:avLst>
                <a:gd name="adj" fmla="val 25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0" i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 descr="A blue and black background&#10;&#10;Description automatically generated">
              <a:extLst>
                <a:ext uri="{FF2B5EF4-FFF2-40B4-BE49-F238E27FC236}">
                  <a16:creationId xmlns:a16="http://schemas.microsoft.com/office/drawing/2014/main" id="{9746B52A-085B-46F8-4A71-E137B2A169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528" y="1508606"/>
              <a:ext cx="6963332" cy="10698787"/>
            </a:xfrm>
            <a:prstGeom prst="roundRect">
              <a:avLst>
                <a:gd name="adj" fmla="val 1960"/>
              </a:avLst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57D58E-8086-3184-D3AA-8E34004EF3C1}"/>
              </a:ext>
            </a:extLst>
          </p:cNvPr>
          <p:cNvGrpSpPr/>
          <p:nvPr userDrawn="1"/>
        </p:nvGrpSpPr>
        <p:grpSpPr>
          <a:xfrm>
            <a:off x="8219859" y="754303"/>
            <a:ext cx="3481441" cy="5349394"/>
            <a:chOff x="981072" y="1508605"/>
            <a:chExt cx="6963788" cy="1069878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B441266-E16D-33A1-7424-0CA954A2BB49}"/>
                </a:ext>
              </a:extLst>
            </p:cNvPr>
            <p:cNvSpPr/>
            <p:nvPr userDrawn="1"/>
          </p:nvSpPr>
          <p:spPr>
            <a:xfrm>
              <a:off x="981072" y="1508605"/>
              <a:ext cx="6963788" cy="10698787"/>
            </a:xfrm>
            <a:prstGeom prst="roundRect">
              <a:avLst>
                <a:gd name="adj" fmla="val 25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0" i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A blue and black background&#10;&#10;Description automatically generated">
              <a:extLst>
                <a:ext uri="{FF2B5EF4-FFF2-40B4-BE49-F238E27FC236}">
                  <a16:creationId xmlns:a16="http://schemas.microsoft.com/office/drawing/2014/main" id="{4F31C247-45C2-C125-5D08-11A8EFAA1D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528" y="1508606"/>
              <a:ext cx="6963332" cy="10698787"/>
            </a:xfrm>
            <a:prstGeom prst="roundRect">
              <a:avLst>
                <a:gd name="adj" fmla="val 1960"/>
              </a:avLst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D17CFF-83E5-E2D8-DBC4-9E10F15E5620}"/>
              </a:ext>
            </a:extLst>
          </p:cNvPr>
          <p:cNvGrpSpPr/>
          <p:nvPr userDrawn="1"/>
        </p:nvGrpSpPr>
        <p:grpSpPr>
          <a:xfrm>
            <a:off x="490472" y="754303"/>
            <a:ext cx="3481441" cy="5349394"/>
            <a:chOff x="981072" y="1508605"/>
            <a:chExt cx="6963788" cy="10698788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761A1854-27F8-BE35-63F0-9DF133CDC9A2}"/>
                </a:ext>
              </a:extLst>
            </p:cNvPr>
            <p:cNvSpPr/>
            <p:nvPr userDrawn="1"/>
          </p:nvSpPr>
          <p:spPr>
            <a:xfrm>
              <a:off x="981072" y="1508605"/>
              <a:ext cx="6963788" cy="10698787"/>
            </a:xfrm>
            <a:prstGeom prst="roundRect">
              <a:avLst>
                <a:gd name="adj" fmla="val 25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0" i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 descr="A blue and black background&#10;&#10;Description automatically generated">
              <a:extLst>
                <a:ext uri="{FF2B5EF4-FFF2-40B4-BE49-F238E27FC236}">
                  <a16:creationId xmlns:a16="http://schemas.microsoft.com/office/drawing/2014/main" id="{D3CA26BA-82E9-74C4-7C75-ACB85E925E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528" y="1508606"/>
              <a:ext cx="6963332" cy="10698787"/>
            </a:xfrm>
            <a:prstGeom prst="roundRect">
              <a:avLst>
                <a:gd name="adj" fmla="val 1960"/>
              </a:avLst>
            </a:prstGeom>
          </p:spPr>
        </p:pic>
      </p:grpSp>
      <p:sp>
        <p:nvSpPr>
          <p:cNvPr id="22" name="Picture Placeholder 27">
            <a:extLst>
              <a:ext uri="{FF2B5EF4-FFF2-40B4-BE49-F238E27FC236}">
                <a16:creationId xmlns:a16="http://schemas.microsoft.com/office/drawing/2014/main" id="{F3D136D8-2265-C30B-B2AA-08948EE091E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88036" y="1141935"/>
            <a:ext cx="2286767" cy="2287065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0050C2D6-0578-C38E-E667-A33452CA10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669" y="3658791"/>
            <a:ext cx="3053501" cy="606617"/>
          </a:xfrm>
        </p:spPr>
        <p:txBody>
          <a:bodyPr anchor="ctr"/>
          <a:lstStyle>
            <a:lvl1pPr marL="0" indent="0" algn="ctr">
              <a:buNone/>
              <a:defRPr sz="28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879A7247-1887-9868-614C-115342E95A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4669" y="4289468"/>
            <a:ext cx="3053501" cy="353489"/>
          </a:xfrm>
        </p:spPr>
        <p:txBody>
          <a:bodyPr anchor="t"/>
          <a:lstStyle>
            <a:lvl1pPr marL="0" indent="0" algn="ctr">
              <a:buNone/>
              <a:defRPr sz="13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8066A77D-082B-CD81-D86A-4DE2EF1FA9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897" y="4979647"/>
            <a:ext cx="3053045" cy="288980"/>
          </a:xfrm>
        </p:spPr>
        <p:txBody>
          <a:bodyPr/>
          <a:lstStyle>
            <a:lvl1pPr marL="0" indent="0" algn="ctr">
              <a:buNone/>
              <a:defRPr sz="10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7" name="Picture Placeholder 27">
            <a:extLst>
              <a:ext uri="{FF2B5EF4-FFF2-40B4-BE49-F238E27FC236}">
                <a16:creationId xmlns:a16="http://schemas.microsoft.com/office/drawing/2014/main" id="{D512474E-9093-209A-C1CC-C72FA80FF36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952616" y="1141935"/>
            <a:ext cx="2286767" cy="2287065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9C99B329-6B85-022F-9D16-3B1F7ABFE4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69249" y="3658791"/>
            <a:ext cx="3053501" cy="606617"/>
          </a:xfrm>
        </p:spPr>
        <p:txBody>
          <a:bodyPr anchor="ctr"/>
          <a:lstStyle>
            <a:lvl1pPr marL="0" indent="0" algn="ctr">
              <a:buNone/>
              <a:defRPr sz="28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E7AAE766-72F3-28F8-1B39-36081864B0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69249" y="4289468"/>
            <a:ext cx="3053501" cy="353489"/>
          </a:xfrm>
        </p:spPr>
        <p:txBody>
          <a:bodyPr anchor="t"/>
          <a:lstStyle>
            <a:lvl1pPr marL="0" indent="0" algn="ctr">
              <a:buNone/>
              <a:defRPr sz="13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A003F326-5561-ED75-34FD-482AE09504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69477" y="4979647"/>
            <a:ext cx="3053045" cy="288980"/>
          </a:xfrm>
        </p:spPr>
        <p:txBody>
          <a:bodyPr/>
          <a:lstStyle>
            <a:lvl1pPr marL="0" indent="0" algn="ctr">
              <a:buNone/>
              <a:defRPr sz="10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32" name="Picture Placeholder 27">
            <a:extLst>
              <a:ext uri="{FF2B5EF4-FFF2-40B4-BE49-F238E27FC236}">
                <a16:creationId xmlns:a16="http://schemas.microsoft.com/office/drawing/2014/main" id="{AEC3815A-2973-2E67-8498-13B404259AB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817196" y="1141935"/>
            <a:ext cx="2286767" cy="2287065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8D6FD345-2791-CA12-461F-151128E5869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33829" y="3658791"/>
            <a:ext cx="3053501" cy="606617"/>
          </a:xfrm>
        </p:spPr>
        <p:txBody>
          <a:bodyPr anchor="ctr"/>
          <a:lstStyle>
            <a:lvl1pPr marL="0" indent="0" algn="ctr">
              <a:buNone/>
              <a:defRPr sz="28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FF8E2F67-D2F5-6559-4756-998ADF57EA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33829" y="4289468"/>
            <a:ext cx="3053501" cy="353489"/>
          </a:xfrm>
        </p:spPr>
        <p:txBody>
          <a:bodyPr anchor="t"/>
          <a:lstStyle>
            <a:lvl1pPr marL="0" indent="0" algn="ctr">
              <a:buNone/>
              <a:defRPr sz="13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7B5152B5-8FAF-D4A2-3595-44F6BF5338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34057" y="4979647"/>
            <a:ext cx="3053045" cy="288980"/>
          </a:xfrm>
        </p:spPr>
        <p:txBody>
          <a:bodyPr/>
          <a:lstStyle>
            <a:lvl1pPr marL="0" indent="0" algn="ctr">
              <a:buNone/>
              <a:defRPr sz="10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</p:spTree>
    <p:extLst>
      <p:ext uri="{BB962C8B-B14F-4D97-AF65-F5344CB8AC3E}">
        <p14:creationId xmlns:p14="http://schemas.microsoft.com/office/powerpoint/2010/main" val="955939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standing at a table&#10;&#10;Description automatically generated">
            <a:extLst>
              <a:ext uri="{FF2B5EF4-FFF2-40B4-BE49-F238E27FC236}">
                <a16:creationId xmlns:a16="http://schemas.microsoft.com/office/drawing/2014/main" id="{936EA328-326F-22BD-2AAE-3F1B2EEFA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1EDBE4-9DC1-D51F-D158-EBF6AD5E3F88}"/>
              </a:ext>
            </a:extLst>
          </p:cNvPr>
          <p:cNvGrpSpPr/>
          <p:nvPr userDrawn="1"/>
        </p:nvGrpSpPr>
        <p:grpSpPr>
          <a:xfrm>
            <a:off x="4355279" y="754303"/>
            <a:ext cx="3481441" cy="5349394"/>
            <a:chOff x="981072" y="1508605"/>
            <a:chExt cx="6963788" cy="1069878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D2701F5-13E0-EE55-4325-448B9D076565}"/>
                </a:ext>
              </a:extLst>
            </p:cNvPr>
            <p:cNvSpPr/>
            <p:nvPr userDrawn="1"/>
          </p:nvSpPr>
          <p:spPr>
            <a:xfrm>
              <a:off x="981072" y="1508605"/>
              <a:ext cx="6963788" cy="10698787"/>
            </a:xfrm>
            <a:prstGeom prst="roundRect">
              <a:avLst>
                <a:gd name="adj" fmla="val 25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0" i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 descr="A blue and black background&#10;&#10;Description automatically generated">
              <a:extLst>
                <a:ext uri="{FF2B5EF4-FFF2-40B4-BE49-F238E27FC236}">
                  <a16:creationId xmlns:a16="http://schemas.microsoft.com/office/drawing/2014/main" id="{264011F2-18BD-C2D7-989C-F8D243663A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528" y="1508606"/>
              <a:ext cx="6963332" cy="10698787"/>
            </a:xfrm>
            <a:prstGeom prst="roundRect">
              <a:avLst>
                <a:gd name="adj" fmla="val 1960"/>
              </a:avLst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DE5BCE-EC6C-3238-D354-180CF3720ED9}"/>
              </a:ext>
            </a:extLst>
          </p:cNvPr>
          <p:cNvGrpSpPr/>
          <p:nvPr userDrawn="1"/>
        </p:nvGrpSpPr>
        <p:grpSpPr>
          <a:xfrm>
            <a:off x="8219859" y="754303"/>
            <a:ext cx="3481441" cy="5349394"/>
            <a:chOff x="981072" y="1508605"/>
            <a:chExt cx="6963788" cy="1069878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50A5E161-436B-41F7-CF96-15FC839870B1}"/>
                </a:ext>
              </a:extLst>
            </p:cNvPr>
            <p:cNvSpPr/>
            <p:nvPr userDrawn="1"/>
          </p:nvSpPr>
          <p:spPr>
            <a:xfrm>
              <a:off x="981072" y="1508605"/>
              <a:ext cx="6963788" cy="10698787"/>
            </a:xfrm>
            <a:prstGeom prst="roundRect">
              <a:avLst>
                <a:gd name="adj" fmla="val 25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0" i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A blue and black background&#10;&#10;Description automatically generated">
              <a:extLst>
                <a:ext uri="{FF2B5EF4-FFF2-40B4-BE49-F238E27FC236}">
                  <a16:creationId xmlns:a16="http://schemas.microsoft.com/office/drawing/2014/main" id="{F74A8E2B-FD30-B140-1552-046869349A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528" y="1508606"/>
              <a:ext cx="6963332" cy="10698787"/>
            </a:xfrm>
            <a:prstGeom prst="roundRect">
              <a:avLst>
                <a:gd name="adj" fmla="val 1960"/>
              </a:avLst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EE9B8B-BDE4-4BEC-8CB3-9AE722107A6C}"/>
              </a:ext>
            </a:extLst>
          </p:cNvPr>
          <p:cNvGrpSpPr/>
          <p:nvPr userDrawn="1"/>
        </p:nvGrpSpPr>
        <p:grpSpPr>
          <a:xfrm>
            <a:off x="490472" y="754303"/>
            <a:ext cx="3481441" cy="5349394"/>
            <a:chOff x="981072" y="1508605"/>
            <a:chExt cx="6963788" cy="10698788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3573130-45B6-30A0-A849-38B73463F249}"/>
                </a:ext>
              </a:extLst>
            </p:cNvPr>
            <p:cNvSpPr/>
            <p:nvPr userDrawn="1"/>
          </p:nvSpPr>
          <p:spPr>
            <a:xfrm>
              <a:off x="981072" y="1508605"/>
              <a:ext cx="6963788" cy="10698787"/>
            </a:xfrm>
            <a:prstGeom prst="roundRect">
              <a:avLst>
                <a:gd name="adj" fmla="val 25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0" i="0"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 descr="A blue and black background&#10;&#10;Description automatically generated">
              <a:extLst>
                <a:ext uri="{FF2B5EF4-FFF2-40B4-BE49-F238E27FC236}">
                  <a16:creationId xmlns:a16="http://schemas.microsoft.com/office/drawing/2014/main" id="{75C687DC-F858-F654-86EC-D774131DB6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1528" y="1508606"/>
              <a:ext cx="6963332" cy="10698787"/>
            </a:xfrm>
            <a:prstGeom prst="roundRect">
              <a:avLst>
                <a:gd name="adj" fmla="val 1960"/>
              </a:avLst>
            </a:prstGeom>
          </p:spPr>
        </p:pic>
      </p:grpSp>
      <p:sp>
        <p:nvSpPr>
          <p:cNvPr id="22" name="Picture Placeholder 27">
            <a:extLst>
              <a:ext uri="{FF2B5EF4-FFF2-40B4-BE49-F238E27FC236}">
                <a16:creationId xmlns:a16="http://schemas.microsoft.com/office/drawing/2014/main" id="{AB4E2A02-072D-98F3-F90E-1DB8022467F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88036" y="1141935"/>
            <a:ext cx="2286767" cy="2287065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E8574B0A-7532-D735-34BB-92171E3310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669" y="3658791"/>
            <a:ext cx="3053501" cy="606617"/>
          </a:xfrm>
        </p:spPr>
        <p:txBody>
          <a:bodyPr anchor="ctr"/>
          <a:lstStyle>
            <a:lvl1pPr marL="0" indent="0" algn="ctr">
              <a:buNone/>
              <a:defRPr sz="28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4A3B9DBF-BBC9-B0BA-E261-05B88014D2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4669" y="4289468"/>
            <a:ext cx="3053501" cy="353489"/>
          </a:xfrm>
        </p:spPr>
        <p:txBody>
          <a:bodyPr anchor="t"/>
          <a:lstStyle>
            <a:lvl1pPr marL="0" indent="0" algn="ctr">
              <a:buNone/>
              <a:defRPr sz="13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DD6686F-A72D-A557-0A45-AAAB017D3B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897" y="4979647"/>
            <a:ext cx="3053045" cy="288980"/>
          </a:xfrm>
        </p:spPr>
        <p:txBody>
          <a:bodyPr/>
          <a:lstStyle>
            <a:lvl1pPr marL="0" indent="0" algn="ctr">
              <a:buNone/>
              <a:defRPr sz="10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7" name="Picture Placeholder 27">
            <a:extLst>
              <a:ext uri="{FF2B5EF4-FFF2-40B4-BE49-F238E27FC236}">
                <a16:creationId xmlns:a16="http://schemas.microsoft.com/office/drawing/2014/main" id="{6EF4118B-4669-8397-9DF9-ED14BC5401B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952616" y="1141935"/>
            <a:ext cx="2286767" cy="2287065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8D5D953-487E-DF12-2434-B42CA2ABF0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69249" y="3658791"/>
            <a:ext cx="3053501" cy="606617"/>
          </a:xfrm>
        </p:spPr>
        <p:txBody>
          <a:bodyPr anchor="ctr"/>
          <a:lstStyle>
            <a:lvl1pPr marL="0" indent="0" algn="ctr">
              <a:buNone/>
              <a:defRPr sz="28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0C4A614A-1424-60C8-BC74-299E40A69E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69249" y="4289468"/>
            <a:ext cx="3053501" cy="353489"/>
          </a:xfrm>
        </p:spPr>
        <p:txBody>
          <a:bodyPr anchor="t"/>
          <a:lstStyle>
            <a:lvl1pPr marL="0" indent="0" algn="ctr">
              <a:buNone/>
              <a:defRPr sz="13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60C68480-545F-8F63-E26A-9A008D3E2C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69477" y="4979647"/>
            <a:ext cx="3053045" cy="288980"/>
          </a:xfrm>
        </p:spPr>
        <p:txBody>
          <a:bodyPr/>
          <a:lstStyle>
            <a:lvl1pPr marL="0" indent="0" algn="ctr">
              <a:buNone/>
              <a:defRPr sz="10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32" name="Picture Placeholder 27">
            <a:extLst>
              <a:ext uri="{FF2B5EF4-FFF2-40B4-BE49-F238E27FC236}">
                <a16:creationId xmlns:a16="http://schemas.microsoft.com/office/drawing/2014/main" id="{DC2A9AC3-3A6C-0654-4D44-AA58E939A3C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817196" y="1141935"/>
            <a:ext cx="2286767" cy="2287065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F3AC8851-7570-3028-18BB-C2CC383C8EE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33829" y="3658791"/>
            <a:ext cx="3053501" cy="606617"/>
          </a:xfrm>
        </p:spPr>
        <p:txBody>
          <a:bodyPr anchor="ctr"/>
          <a:lstStyle>
            <a:lvl1pPr marL="0" indent="0" algn="ctr">
              <a:buNone/>
              <a:defRPr sz="28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7E870105-D9FE-DFD7-4D62-D7DD67F55FA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33829" y="4289468"/>
            <a:ext cx="3053501" cy="353489"/>
          </a:xfrm>
        </p:spPr>
        <p:txBody>
          <a:bodyPr anchor="t"/>
          <a:lstStyle>
            <a:lvl1pPr marL="0" indent="0" algn="ctr">
              <a:buNone/>
              <a:defRPr sz="13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216B0971-D930-F842-6A26-C073ED127E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34057" y="4979647"/>
            <a:ext cx="3053045" cy="288980"/>
          </a:xfrm>
        </p:spPr>
        <p:txBody>
          <a:bodyPr/>
          <a:lstStyle>
            <a:lvl1pPr marL="0" indent="0" algn="ctr">
              <a:buNone/>
              <a:defRPr sz="10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</p:spTree>
    <p:extLst>
      <p:ext uri="{BB962C8B-B14F-4D97-AF65-F5344CB8AC3E}">
        <p14:creationId xmlns:p14="http://schemas.microsoft.com/office/powerpoint/2010/main" val="1349180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EE7AD-F80D-A441-7466-E500495D7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1205903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4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2"/>
            <a:ext cx="6220899" cy="54770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 b="0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28"/>
            <a:ext cx="6220899" cy="4901609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1000" b="0" i="0">
                <a:solidFill>
                  <a:schemeClr val="tx2"/>
                </a:solidFill>
              </a:defRPr>
            </a:lvl3pPr>
            <a:lvl4pPr>
              <a:defRPr sz="900" b="0" i="0">
                <a:solidFill>
                  <a:schemeClr val="tx2"/>
                </a:solidFill>
              </a:defRPr>
            </a:lvl4pPr>
            <a:lvl5pPr>
              <a:defRPr sz="900"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87079"/>
            <a:ext cx="6221287" cy="35427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2" y="3667919"/>
            <a:ext cx="3952063" cy="2679718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9109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red and blue wavy surface&#10;&#10;Description automatically generated">
            <a:extLst>
              <a:ext uri="{FF2B5EF4-FFF2-40B4-BE49-F238E27FC236}">
                <a16:creationId xmlns:a16="http://schemas.microsoft.com/office/drawing/2014/main" id="{1AA76B20-958E-4A84-AFAA-4DB3AC48C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410" y="4288"/>
            <a:ext cx="6717942" cy="6853712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2095A41-8B53-A299-C196-87A26F62EF7C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6B21B075-FE56-405C-5DD8-58B640853DE0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48DBA7E-E717-6C3B-6AAC-8E17C1F70C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A78A0F6-D048-D993-F47E-337461566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B65FC3-68C3-C550-38EA-32E9A98CDCE5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CE211D-659F-3ED9-6959-83A9126B082F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35841648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3" y="365126"/>
            <a:ext cx="4099641" cy="5811837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15778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1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900971" cy="6858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72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223" y="2707341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22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" y="2707341"/>
            <a:ext cx="4851155" cy="137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11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1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900971" cy="6858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93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b="0" i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 b="0" i="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 b="0" i="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 b="0" i="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37665-E4FF-2E45-B26C-60631B29F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32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73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3"/>
            <a:ext cx="10515600" cy="1500187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799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74197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2"/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929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5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641573"/>
            <a:ext cx="6220899" cy="54770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 b="0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446029"/>
            <a:ext cx="6220899" cy="4901609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1000" b="0" i="0">
                <a:solidFill>
                  <a:schemeClr val="tx2"/>
                </a:solidFill>
              </a:defRPr>
            </a:lvl3pPr>
            <a:lvl4pPr>
              <a:defRPr sz="900" b="0" i="0">
                <a:solidFill>
                  <a:schemeClr val="tx2"/>
                </a:solidFill>
              </a:defRPr>
            </a:lvl4pPr>
            <a:lvl5pPr>
              <a:defRPr sz="900"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287080"/>
            <a:ext cx="6221287" cy="35427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091" indent="0">
              <a:buNone/>
              <a:defRPr sz="2799"/>
            </a:lvl2pPr>
            <a:lvl3pPr marL="914180" indent="0">
              <a:buNone/>
              <a:defRPr sz="2400"/>
            </a:lvl3pPr>
            <a:lvl4pPr marL="1371271" indent="0">
              <a:buNone/>
              <a:defRPr sz="2000"/>
            </a:lvl4pPr>
            <a:lvl5pPr marL="1828361" indent="0">
              <a:buNone/>
              <a:defRPr sz="2000"/>
            </a:lvl5pPr>
            <a:lvl6pPr marL="2285452" indent="0">
              <a:buNone/>
              <a:defRPr sz="2000"/>
            </a:lvl6pPr>
            <a:lvl7pPr marL="2742541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3" y="3667919"/>
            <a:ext cx="3952063" cy="2679718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7696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495" y="641573"/>
            <a:ext cx="10517014" cy="54770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 b="0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495" y="1446029"/>
            <a:ext cx="10517014" cy="4901609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1000" b="0" i="0">
                <a:solidFill>
                  <a:schemeClr val="tx2"/>
                </a:solidFill>
              </a:defRPr>
            </a:lvl3pPr>
            <a:lvl4pPr>
              <a:defRPr sz="900" b="0" i="0">
                <a:solidFill>
                  <a:schemeClr val="tx2"/>
                </a:solidFill>
              </a:defRPr>
            </a:lvl4pPr>
            <a:lvl5pPr>
              <a:defRPr sz="900"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7493" y="287080"/>
            <a:ext cx="10517670" cy="35427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0602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8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2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4" y="365127"/>
            <a:ext cx="4099641" cy="5811837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091" indent="0">
              <a:buNone/>
              <a:defRPr sz="2799"/>
            </a:lvl2pPr>
            <a:lvl3pPr marL="914180" indent="0">
              <a:buNone/>
              <a:defRPr sz="2400"/>
            </a:lvl3pPr>
            <a:lvl4pPr marL="1371271" indent="0">
              <a:buNone/>
              <a:defRPr sz="2000"/>
            </a:lvl4pPr>
            <a:lvl5pPr marL="1828361" indent="0">
              <a:buNone/>
              <a:defRPr sz="2000"/>
            </a:lvl5pPr>
            <a:lvl6pPr marL="2285452" indent="0">
              <a:buNone/>
              <a:defRPr sz="2000"/>
            </a:lvl6pPr>
            <a:lvl7pPr marL="2742541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722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6672C-D00F-5A05-9562-DD5EE6D53D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736" y="0"/>
            <a:ext cx="6718264" cy="6858000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2095A41-8B53-A299-C196-87A26F62EF7C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6B21B075-FE56-405C-5DD8-58B640853DE0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48DBA7E-E717-6C3B-6AAC-8E17C1F70C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A78A0F6-D048-D993-F47E-337461566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B65FC3-68C3-C550-38EA-32E9A98CDCE5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CE211D-659F-3ED9-6959-83A9126B082F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21821905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2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" y="-1"/>
            <a:ext cx="4900971" cy="6858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091" indent="0">
              <a:buNone/>
              <a:defRPr sz="2799"/>
            </a:lvl2pPr>
            <a:lvl3pPr marL="914180" indent="0">
              <a:buNone/>
              <a:defRPr sz="2400"/>
            </a:lvl3pPr>
            <a:lvl4pPr marL="1371271" indent="0">
              <a:buNone/>
              <a:defRPr sz="2000"/>
            </a:lvl4pPr>
            <a:lvl5pPr marL="1828361" indent="0">
              <a:buNone/>
              <a:defRPr sz="2000"/>
            </a:lvl5pPr>
            <a:lvl6pPr marL="2285452" indent="0">
              <a:buNone/>
              <a:defRPr sz="2000"/>
            </a:lvl6pPr>
            <a:lvl7pPr marL="2742541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FFA7D5-9B34-DB46-B7D9-B5F85933E1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2760" y="6404831"/>
            <a:ext cx="1292363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46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3" y="0"/>
            <a:ext cx="4824597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b="0" i="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641574"/>
            <a:ext cx="6220899" cy="54770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 b="0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446030"/>
            <a:ext cx="6220899" cy="4901609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1000" b="0" i="0">
                <a:solidFill>
                  <a:schemeClr val="tx2"/>
                </a:solidFill>
              </a:defRPr>
            </a:lvl3pPr>
            <a:lvl4pPr>
              <a:defRPr sz="900" b="0" i="0">
                <a:solidFill>
                  <a:schemeClr val="tx2"/>
                </a:solidFill>
              </a:defRPr>
            </a:lvl4pPr>
            <a:lvl5pPr>
              <a:defRPr sz="900"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2" y="287081"/>
            <a:ext cx="6221287" cy="35427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088" indent="0">
              <a:buNone/>
              <a:defRPr sz="2799"/>
            </a:lvl2pPr>
            <a:lvl3pPr marL="914174" indent="0">
              <a:buNone/>
              <a:defRPr sz="2400"/>
            </a:lvl3pPr>
            <a:lvl4pPr marL="1371262" indent="0">
              <a:buNone/>
              <a:defRPr sz="2000"/>
            </a:lvl4pPr>
            <a:lvl5pPr marL="1828349" indent="0">
              <a:buNone/>
              <a:defRPr sz="2000"/>
            </a:lvl5pPr>
            <a:lvl6pPr marL="2285437" indent="0">
              <a:buNone/>
              <a:defRPr sz="2000"/>
            </a:lvl6pPr>
            <a:lvl7pPr marL="2742524" indent="0">
              <a:buNone/>
              <a:defRPr sz="2000"/>
            </a:lvl7pPr>
            <a:lvl8pPr marL="3199611" indent="0">
              <a:buNone/>
              <a:defRPr sz="2000"/>
            </a:lvl8pPr>
            <a:lvl9pPr marL="365669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3" y="3667919"/>
            <a:ext cx="3952063" cy="2679718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05971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8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2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5" y="365127"/>
            <a:ext cx="4099641" cy="5811837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088" indent="0">
              <a:buNone/>
              <a:defRPr sz="2799"/>
            </a:lvl2pPr>
            <a:lvl3pPr marL="914174" indent="0">
              <a:buNone/>
              <a:defRPr sz="2400"/>
            </a:lvl3pPr>
            <a:lvl4pPr marL="1371262" indent="0">
              <a:buNone/>
              <a:defRPr sz="2000"/>
            </a:lvl4pPr>
            <a:lvl5pPr marL="1828349" indent="0">
              <a:buNone/>
              <a:defRPr sz="2000"/>
            </a:lvl5pPr>
            <a:lvl6pPr marL="2285437" indent="0">
              <a:buNone/>
              <a:defRPr sz="2000"/>
            </a:lvl6pPr>
            <a:lvl7pPr marL="2742524" indent="0">
              <a:buNone/>
              <a:defRPr sz="2000"/>
            </a:lvl7pPr>
            <a:lvl8pPr marL="3199611" indent="0">
              <a:buNone/>
              <a:defRPr sz="2000"/>
            </a:lvl8pPr>
            <a:lvl9pPr marL="365669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95951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2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2"/>
            <a:ext cx="4900972" cy="6857999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088" indent="0">
              <a:buNone/>
              <a:defRPr sz="2799"/>
            </a:lvl2pPr>
            <a:lvl3pPr marL="914174" indent="0">
              <a:buNone/>
              <a:defRPr sz="2400"/>
            </a:lvl3pPr>
            <a:lvl4pPr marL="1371262" indent="0">
              <a:buNone/>
              <a:defRPr sz="2000"/>
            </a:lvl4pPr>
            <a:lvl5pPr marL="1828349" indent="0">
              <a:buNone/>
              <a:defRPr sz="2000"/>
            </a:lvl5pPr>
            <a:lvl6pPr marL="2285437" indent="0">
              <a:buNone/>
              <a:defRPr sz="2000"/>
            </a:lvl6pPr>
            <a:lvl7pPr marL="2742524" indent="0">
              <a:buNone/>
              <a:defRPr sz="2000"/>
            </a:lvl7pPr>
            <a:lvl8pPr marL="3199611" indent="0">
              <a:buNone/>
              <a:defRPr sz="2000"/>
            </a:lvl8pPr>
            <a:lvl9pPr marL="365669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00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4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2"/>
            <a:ext cx="6220899" cy="54770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 b="0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28"/>
            <a:ext cx="6220899" cy="4901609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1000" b="0" i="0">
                <a:solidFill>
                  <a:schemeClr val="tx2"/>
                </a:solidFill>
              </a:defRPr>
            </a:lvl3pPr>
            <a:lvl4pPr>
              <a:defRPr sz="900" b="0" i="0">
                <a:solidFill>
                  <a:schemeClr val="tx2"/>
                </a:solidFill>
              </a:defRPr>
            </a:lvl4pPr>
            <a:lvl5pPr>
              <a:defRPr sz="900"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87079"/>
            <a:ext cx="6221287" cy="35427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2" y="3667919"/>
            <a:ext cx="3952063" cy="2679718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82360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3" y="365126"/>
            <a:ext cx="4099641" cy="5811837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60627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1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1"/>
            <a:ext cx="4900971" cy="6858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DAF3C-CFB3-524B-8BAD-94D85DF9D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5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b="0" i="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641573"/>
            <a:ext cx="6220899" cy="54770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 b="0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446029"/>
            <a:ext cx="6220899" cy="4901609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1000" b="0" i="0">
                <a:solidFill>
                  <a:schemeClr val="tx2"/>
                </a:solidFill>
              </a:defRPr>
            </a:lvl3pPr>
            <a:lvl4pPr>
              <a:defRPr sz="900" b="0" i="0">
                <a:solidFill>
                  <a:schemeClr val="tx2"/>
                </a:solidFill>
              </a:defRPr>
            </a:lvl4pPr>
            <a:lvl5pPr>
              <a:defRPr sz="900"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287080"/>
            <a:ext cx="6221287" cy="35427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091" indent="0">
              <a:buNone/>
              <a:defRPr sz="2799"/>
            </a:lvl2pPr>
            <a:lvl3pPr marL="914180" indent="0">
              <a:buNone/>
              <a:defRPr sz="2400"/>
            </a:lvl3pPr>
            <a:lvl4pPr marL="1371271" indent="0">
              <a:buNone/>
              <a:defRPr sz="2000"/>
            </a:lvl4pPr>
            <a:lvl5pPr marL="1828361" indent="0">
              <a:buNone/>
              <a:defRPr sz="2000"/>
            </a:lvl5pPr>
            <a:lvl6pPr marL="2285452" indent="0">
              <a:buNone/>
              <a:defRPr sz="2000"/>
            </a:lvl6pPr>
            <a:lvl7pPr marL="2742541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3" y="3667919"/>
            <a:ext cx="3952063" cy="2679718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2465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8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2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4" y="365127"/>
            <a:ext cx="4099641" cy="5811837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091" indent="0">
              <a:buNone/>
              <a:defRPr sz="2799"/>
            </a:lvl2pPr>
            <a:lvl3pPr marL="914180" indent="0">
              <a:buNone/>
              <a:defRPr sz="2400"/>
            </a:lvl3pPr>
            <a:lvl4pPr marL="1371271" indent="0">
              <a:buNone/>
              <a:defRPr sz="2000"/>
            </a:lvl4pPr>
            <a:lvl5pPr marL="1828361" indent="0">
              <a:buNone/>
              <a:defRPr sz="2000"/>
            </a:lvl5pPr>
            <a:lvl6pPr marL="2285452" indent="0">
              <a:buNone/>
              <a:defRPr sz="2000"/>
            </a:lvl6pPr>
            <a:lvl7pPr marL="2742541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40124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2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" y="-1"/>
            <a:ext cx="4900971" cy="6858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091" indent="0">
              <a:buNone/>
              <a:defRPr sz="2799"/>
            </a:lvl2pPr>
            <a:lvl3pPr marL="914180" indent="0">
              <a:buNone/>
              <a:defRPr sz="2400"/>
            </a:lvl3pPr>
            <a:lvl4pPr marL="1371271" indent="0">
              <a:buNone/>
              <a:defRPr sz="2000"/>
            </a:lvl4pPr>
            <a:lvl5pPr marL="1828361" indent="0">
              <a:buNone/>
              <a:defRPr sz="2000"/>
            </a:lvl5pPr>
            <a:lvl6pPr marL="2285452" indent="0">
              <a:buNone/>
              <a:defRPr sz="2000"/>
            </a:lvl6pPr>
            <a:lvl7pPr marL="2742541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6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E01950-26DD-90A9-3BD9-71506391E4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736" y="0"/>
            <a:ext cx="6718264" cy="6858000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2095A41-8B53-A299-C196-87A26F62EF7C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6B21B075-FE56-405C-5DD8-58B640853DE0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48DBA7E-E717-6C3B-6AAC-8E17C1F70C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A78A0F6-D048-D993-F47E-337461566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B65FC3-68C3-C550-38EA-32E9A98CDCE5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CE211D-659F-3ED9-6959-83A9126B082F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2577393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4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2"/>
            <a:ext cx="6220899" cy="54770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 b="0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28"/>
            <a:ext cx="6220899" cy="4901609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1000" b="0" i="0">
                <a:solidFill>
                  <a:schemeClr val="tx2"/>
                </a:solidFill>
              </a:defRPr>
            </a:lvl3pPr>
            <a:lvl4pPr>
              <a:defRPr sz="900" b="0" i="0">
                <a:solidFill>
                  <a:schemeClr val="tx2"/>
                </a:solidFill>
              </a:defRPr>
            </a:lvl4pPr>
            <a:lvl5pPr>
              <a:defRPr sz="900"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87079"/>
            <a:ext cx="6221287" cy="35427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2" y="3667919"/>
            <a:ext cx="3952063" cy="2679718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55949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5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641573"/>
            <a:ext cx="6220899" cy="54770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 b="0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446029"/>
            <a:ext cx="6220899" cy="4901609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1000" b="0" i="0">
                <a:solidFill>
                  <a:schemeClr val="tx2"/>
                </a:solidFill>
              </a:defRPr>
            </a:lvl3pPr>
            <a:lvl4pPr>
              <a:defRPr sz="900" b="0" i="0">
                <a:solidFill>
                  <a:schemeClr val="tx2"/>
                </a:solidFill>
              </a:defRPr>
            </a:lvl4pPr>
            <a:lvl5pPr>
              <a:defRPr sz="900"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287080"/>
            <a:ext cx="6221287" cy="35427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091" indent="0">
              <a:buNone/>
              <a:defRPr sz="2799"/>
            </a:lvl2pPr>
            <a:lvl3pPr marL="914180" indent="0">
              <a:buNone/>
              <a:defRPr sz="2400"/>
            </a:lvl3pPr>
            <a:lvl4pPr marL="1371271" indent="0">
              <a:buNone/>
              <a:defRPr sz="2000"/>
            </a:lvl4pPr>
            <a:lvl5pPr marL="1828361" indent="0">
              <a:buNone/>
              <a:defRPr sz="2000"/>
            </a:lvl5pPr>
            <a:lvl6pPr marL="2285452" indent="0">
              <a:buNone/>
              <a:defRPr sz="2000"/>
            </a:lvl6pPr>
            <a:lvl7pPr marL="2742541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3" y="3667919"/>
            <a:ext cx="3952063" cy="2679718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791931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3" y="365126"/>
            <a:ext cx="4099641" cy="5811837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727536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1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1"/>
            <a:ext cx="4900971" cy="6858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08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8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2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4" y="365127"/>
            <a:ext cx="4099641" cy="5811837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091" indent="0">
              <a:buNone/>
              <a:defRPr sz="2799"/>
            </a:lvl2pPr>
            <a:lvl3pPr marL="914180" indent="0">
              <a:buNone/>
              <a:defRPr sz="2400"/>
            </a:lvl3pPr>
            <a:lvl4pPr marL="1371271" indent="0">
              <a:buNone/>
              <a:defRPr sz="2000"/>
            </a:lvl4pPr>
            <a:lvl5pPr marL="1828361" indent="0">
              <a:buNone/>
              <a:defRPr sz="2000"/>
            </a:lvl5pPr>
            <a:lvl6pPr marL="2285452" indent="0">
              <a:buNone/>
              <a:defRPr sz="2000"/>
            </a:lvl6pPr>
            <a:lvl7pPr marL="2742541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4705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2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" y="-1"/>
            <a:ext cx="4900971" cy="6858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091" indent="0">
              <a:buNone/>
              <a:defRPr sz="2799"/>
            </a:lvl2pPr>
            <a:lvl3pPr marL="914180" indent="0">
              <a:buNone/>
              <a:defRPr sz="2400"/>
            </a:lvl3pPr>
            <a:lvl4pPr marL="1371271" indent="0">
              <a:buNone/>
              <a:defRPr sz="2000"/>
            </a:lvl4pPr>
            <a:lvl5pPr marL="1828361" indent="0">
              <a:buNone/>
              <a:defRPr sz="2000"/>
            </a:lvl5pPr>
            <a:lvl6pPr marL="2285452" indent="0">
              <a:buNone/>
              <a:defRPr sz="2000"/>
            </a:lvl6pPr>
            <a:lvl7pPr marL="2742541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838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v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223" y="2707342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54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" y="2707341"/>
            <a:ext cx="4851155" cy="137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845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719C4C-D150-4C74-7FE2-D62CECA77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083" y="747"/>
            <a:ext cx="8258917" cy="6741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5027" y="237365"/>
            <a:ext cx="6930362" cy="65128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3199" b="0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923" y="1736203"/>
            <a:ext cx="2972803" cy="451494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2"/>
                </a:solidFill>
              </a:defRPr>
            </a:lvl1pPr>
            <a:lvl2pPr marL="457106" indent="0">
              <a:buNone/>
              <a:defRPr sz="1400"/>
            </a:lvl2pPr>
            <a:lvl3pPr marL="914211" indent="0">
              <a:buNone/>
              <a:defRPr sz="1200"/>
            </a:lvl3pPr>
            <a:lvl4pPr marL="1371317" indent="0">
              <a:buNone/>
              <a:defRPr sz="1000"/>
            </a:lvl4pPr>
            <a:lvl5pPr marL="1828422" indent="0">
              <a:buNone/>
              <a:defRPr sz="1000"/>
            </a:lvl5pPr>
            <a:lvl6pPr marL="2285528" indent="0">
              <a:buNone/>
              <a:defRPr sz="1000"/>
            </a:lvl6pPr>
            <a:lvl7pPr marL="2742633" indent="0">
              <a:buNone/>
              <a:defRPr sz="1000"/>
            </a:lvl7pPr>
            <a:lvl8pPr marL="3199739" indent="0">
              <a:buNone/>
              <a:defRPr sz="1000"/>
            </a:lvl8pPr>
            <a:lvl9pPr marL="365684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3628DD-4BEA-0D43-86F7-5AC3BE93C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949FAE6-E6C0-098B-B839-7E89441EC76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425026" y="1022776"/>
            <a:ext cx="5734974" cy="71342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2"/>
                </a:solidFill>
              </a:defRPr>
            </a:lvl1pPr>
            <a:lvl2pPr marL="457106" indent="0">
              <a:buNone/>
              <a:defRPr sz="1400"/>
            </a:lvl2pPr>
            <a:lvl3pPr marL="914211" indent="0">
              <a:buNone/>
              <a:defRPr sz="1200"/>
            </a:lvl3pPr>
            <a:lvl4pPr marL="1371317" indent="0">
              <a:buNone/>
              <a:defRPr sz="1000"/>
            </a:lvl4pPr>
            <a:lvl5pPr marL="1828422" indent="0">
              <a:buNone/>
              <a:defRPr sz="1000"/>
            </a:lvl5pPr>
            <a:lvl6pPr marL="2285528" indent="0">
              <a:buNone/>
              <a:defRPr sz="1000"/>
            </a:lvl6pPr>
            <a:lvl7pPr marL="2742633" indent="0">
              <a:buNone/>
              <a:defRPr sz="1000"/>
            </a:lvl7pPr>
            <a:lvl8pPr marL="3199739" indent="0">
              <a:buNone/>
              <a:defRPr sz="1000"/>
            </a:lvl8pPr>
            <a:lvl9pPr marL="365684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65A6840-DC63-5DA7-33B8-E6A2D1F57ED2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425026" y="2620859"/>
            <a:ext cx="3590444" cy="3630285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2"/>
                </a:solidFill>
              </a:defRPr>
            </a:lvl1pPr>
            <a:lvl2pPr marL="457106" indent="0">
              <a:buNone/>
              <a:defRPr sz="1400"/>
            </a:lvl2pPr>
            <a:lvl3pPr marL="914211" indent="0">
              <a:buNone/>
              <a:defRPr sz="1200"/>
            </a:lvl3pPr>
            <a:lvl4pPr marL="1371317" indent="0">
              <a:buNone/>
              <a:defRPr sz="1000"/>
            </a:lvl4pPr>
            <a:lvl5pPr marL="1828422" indent="0">
              <a:buNone/>
              <a:defRPr sz="1000"/>
            </a:lvl5pPr>
            <a:lvl6pPr marL="2285528" indent="0">
              <a:buNone/>
              <a:defRPr sz="1000"/>
            </a:lvl6pPr>
            <a:lvl7pPr marL="2742633" indent="0">
              <a:buNone/>
              <a:defRPr sz="1000"/>
            </a:lvl7pPr>
            <a:lvl8pPr marL="3199739" indent="0">
              <a:buNone/>
              <a:defRPr sz="1000"/>
            </a:lvl8pPr>
            <a:lvl9pPr marL="365684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C15F3B1-A794-8380-EA05-A209ECD5623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689897" y="2620859"/>
            <a:ext cx="2615636" cy="3630285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333" b="0" i="0">
                <a:solidFill>
                  <a:schemeClr val="tx2"/>
                </a:solidFill>
              </a:defRPr>
            </a:lvl1pPr>
            <a:lvl2pPr marL="457106" indent="0">
              <a:buNone/>
              <a:defRPr sz="1400"/>
            </a:lvl2pPr>
            <a:lvl3pPr marL="914211" indent="0">
              <a:buNone/>
              <a:defRPr sz="1200"/>
            </a:lvl3pPr>
            <a:lvl4pPr marL="1371317" indent="0">
              <a:buNone/>
              <a:defRPr sz="1000"/>
            </a:lvl4pPr>
            <a:lvl5pPr marL="1828422" indent="0">
              <a:buNone/>
              <a:defRPr sz="1000"/>
            </a:lvl5pPr>
            <a:lvl6pPr marL="2285528" indent="0">
              <a:buNone/>
              <a:defRPr sz="1000"/>
            </a:lvl6pPr>
            <a:lvl7pPr marL="2742633" indent="0">
              <a:buNone/>
              <a:defRPr sz="1000"/>
            </a:lvl7pPr>
            <a:lvl8pPr marL="3199739" indent="0">
              <a:buNone/>
              <a:defRPr sz="1000"/>
            </a:lvl8pPr>
            <a:lvl9pPr marL="365684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008F1FF-14F7-0C62-6808-3DBEB8E38983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425026" y="2165776"/>
            <a:ext cx="3590444" cy="45508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67" b="0" i="0">
                <a:solidFill>
                  <a:schemeClr val="bg2"/>
                </a:solidFill>
              </a:defRPr>
            </a:lvl1pPr>
            <a:lvl2pPr marL="457106" indent="0">
              <a:buNone/>
              <a:defRPr sz="1400"/>
            </a:lvl2pPr>
            <a:lvl3pPr marL="914211" indent="0">
              <a:buNone/>
              <a:defRPr sz="1200"/>
            </a:lvl3pPr>
            <a:lvl4pPr marL="1371317" indent="0">
              <a:buNone/>
              <a:defRPr sz="1000"/>
            </a:lvl4pPr>
            <a:lvl5pPr marL="1828422" indent="0">
              <a:buNone/>
              <a:defRPr sz="1000"/>
            </a:lvl5pPr>
            <a:lvl6pPr marL="2285528" indent="0">
              <a:buNone/>
              <a:defRPr sz="1000"/>
            </a:lvl6pPr>
            <a:lvl7pPr marL="2742633" indent="0">
              <a:buNone/>
              <a:defRPr sz="1000"/>
            </a:lvl7pPr>
            <a:lvl8pPr marL="3199739" indent="0">
              <a:buNone/>
              <a:defRPr sz="1000"/>
            </a:lvl8pPr>
            <a:lvl9pPr marL="365684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98CDBB5-DEE1-A2C3-8042-BDD4D69FF45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689896" y="2165776"/>
            <a:ext cx="2615636" cy="45508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67" b="0" i="0">
                <a:solidFill>
                  <a:schemeClr val="accent3"/>
                </a:solidFill>
              </a:defRPr>
            </a:lvl1pPr>
            <a:lvl2pPr marL="457106" indent="0">
              <a:buNone/>
              <a:defRPr sz="1400"/>
            </a:lvl2pPr>
            <a:lvl3pPr marL="914211" indent="0">
              <a:buNone/>
              <a:defRPr sz="1200"/>
            </a:lvl3pPr>
            <a:lvl4pPr marL="1371317" indent="0">
              <a:buNone/>
              <a:defRPr sz="1000"/>
            </a:lvl4pPr>
            <a:lvl5pPr marL="1828422" indent="0">
              <a:buNone/>
              <a:defRPr sz="1000"/>
            </a:lvl5pPr>
            <a:lvl6pPr marL="2285528" indent="0">
              <a:buNone/>
              <a:defRPr sz="1000"/>
            </a:lvl6pPr>
            <a:lvl7pPr marL="2742633" indent="0">
              <a:buNone/>
              <a:defRPr sz="1000"/>
            </a:lvl7pPr>
            <a:lvl8pPr marL="3199739" indent="0">
              <a:buNone/>
              <a:defRPr sz="1000"/>
            </a:lvl8pPr>
            <a:lvl9pPr marL="3656844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75A47B-8254-92EC-5468-BB9665605347}"/>
              </a:ext>
            </a:extLst>
          </p:cNvPr>
          <p:cNvSpPr txBox="1"/>
          <p:nvPr userDrawn="1"/>
        </p:nvSpPr>
        <p:spPr>
          <a:xfrm>
            <a:off x="170448" y="164418"/>
            <a:ext cx="1296403" cy="1410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17" b="0" i="0">
                <a:solidFill>
                  <a:schemeClr val="tx2">
                    <a:lumMod val="40000"/>
                    <a:lumOff val="6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WWT CASE STUDY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26F503D-A8D2-0BC0-1511-91925C97077F}"/>
              </a:ext>
            </a:extLst>
          </p:cNvPr>
          <p:cNvCxnSpPr>
            <a:cxnSpLocks/>
          </p:cNvCxnSpPr>
          <p:nvPr userDrawn="1"/>
        </p:nvCxnSpPr>
        <p:spPr>
          <a:xfrm>
            <a:off x="4477942" y="2504443"/>
            <a:ext cx="256572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1196FF9-3ECB-B55E-F830-2B3C4F4EF1D2}"/>
              </a:ext>
            </a:extLst>
          </p:cNvPr>
          <p:cNvCxnSpPr>
            <a:cxnSpLocks/>
          </p:cNvCxnSpPr>
          <p:nvPr userDrawn="1"/>
        </p:nvCxnSpPr>
        <p:spPr>
          <a:xfrm>
            <a:off x="8764192" y="2504443"/>
            <a:ext cx="256572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641025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3" y="0"/>
            <a:ext cx="4824597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b="0" i="0">
              <a:latin typeface="Aptos" panose="020B00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3"/>
            <a:ext cx="6220899" cy="54770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 b="0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29"/>
            <a:ext cx="6220899" cy="4901609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1000" b="0" i="0">
                <a:solidFill>
                  <a:schemeClr val="tx2"/>
                </a:solidFill>
              </a:defRPr>
            </a:lvl3pPr>
            <a:lvl4pPr>
              <a:defRPr sz="900" b="0" i="0">
                <a:solidFill>
                  <a:schemeClr val="tx2"/>
                </a:solidFill>
              </a:defRPr>
            </a:lvl4pPr>
            <a:lvl5pPr>
              <a:defRPr sz="900"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287080"/>
            <a:ext cx="6221287" cy="35427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106" indent="0">
              <a:buNone/>
              <a:defRPr sz="2799"/>
            </a:lvl2pPr>
            <a:lvl3pPr marL="914211" indent="0">
              <a:buNone/>
              <a:defRPr sz="2400"/>
            </a:lvl3pPr>
            <a:lvl4pPr marL="1371317" indent="0">
              <a:buNone/>
              <a:defRPr sz="2000"/>
            </a:lvl4pPr>
            <a:lvl5pPr marL="1828422" indent="0">
              <a:buNone/>
              <a:defRPr sz="2000"/>
            </a:lvl5pPr>
            <a:lvl6pPr marL="2285528" indent="0">
              <a:buNone/>
              <a:defRPr sz="2000"/>
            </a:lvl6pPr>
            <a:lvl7pPr marL="2742633" indent="0">
              <a:buNone/>
              <a:defRPr sz="2000"/>
            </a:lvl7pPr>
            <a:lvl8pPr marL="3199739" indent="0">
              <a:buNone/>
              <a:defRPr sz="2000"/>
            </a:lvl8pPr>
            <a:lvl9pPr marL="365684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2" y="3667919"/>
            <a:ext cx="3952063" cy="2679718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2"/>
                </a:solidFill>
              </a:defRPr>
            </a:lvl1pPr>
            <a:lvl2pPr>
              <a:defRPr sz="1400" b="0" i="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2476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iking on a snowy mountain&#10;&#10;Description automatically generated">
            <a:extLst>
              <a:ext uri="{FF2B5EF4-FFF2-40B4-BE49-F238E27FC236}">
                <a16:creationId xmlns:a16="http://schemas.microsoft.com/office/drawing/2014/main" id="{8B0D03A8-21C4-6E10-8C6E-621BBC55F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736" y="4934"/>
            <a:ext cx="6712769" cy="6858000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B4FF0969-5A20-DC45-AF02-719F3513E066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B4B49CEE-B8D8-678F-571A-87F08616BB9A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0B2AA66-89BB-104B-DDED-84CB11A318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AE7F4B09-3A7D-419B-F202-EFA45E32CE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88E9C38-429F-A1D3-0A35-2111EE119AB0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F7171DD-12EB-92C1-9E87-2BF2923EF75A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</p:spTree>
    <p:extLst>
      <p:ext uri="{BB962C8B-B14F-4D97-AF65-F5344CB8AC3E}">
        <p14:creationId xmlns:p14="http://schemas.microsoft.com/office/powerpoint/2010/main" val="32922263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4" y="365126"/>
            <a:ext cx="4099641" cy="5811837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106" indent="0">
              <a:buNone/>
              <a:defRPr sz="2799"/>
            </a:lvl2pPr>
            <a:lvl3pPr marL="914211" indent="0">
              <a:buNone/>
              <a:defRPr sz="2400"/>
            </a:lvl3pPr>
            <a:lvl4pPr marL="1371317" indent="0">
              <a:buNone/>
              <a:defRPr sz="2000"/>
            </a:lvl4pPr>
            <a:lvl5pPr marL="1828422" indent="0">
              <a:buNone/>
              <a:defRPr sz="2000"/>
            </a:lvl5pPr>
            <a:lvl6pPr marL="2285528" indent="0">
              <a:buNone/>
              <a:defRPr sz="2000"/>
            </a:lvl6pPr>
            <a:lvl7pPr marL="2742633" indent="0">
              <a:buNone/>
              <a:defRPr sz="2000"/>
            </a:lvl7pPr>
            <a:lvl8pPr marL="3199739" indent="0">
              <a:buNone/>
              <a:defRPr sz="2000"/>
            </a:lvl8pPr>
            <a:lvl9pPr marL="365684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67011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b="0" i="0">
              <a:latin typeface="Aptos" panose="020B00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1"/>
            <a:ext cx="5957382" cy="4766453"/>
          </a:xfrm>
        </p:spPr>
        <p:txBody>
          <a:bodyPr/>
          <a:lstStyle>
            <a:lvl1pPr>
              <a:defRPr b="0" i="0">
                <a:solidFill>
                  <a:schemeClr val="accent2"/>
                </a:solidFill>
              </a:defRPr>
            </a:lvl1pPr>
            <a:lvl2pPr>
              <a:defRPr b="0" i="0">
                <a:solidFill>
                  <a:schemeClr val="tx2"/>
                </a:solidFill>
              </a:defRPr>
            </a:lvl2pPr>
            <a:lvl3pPr>
              <a:defRPr b="0" i="0">
                <a:solidFill>
                  <a:schemeClr val="tx2"/>
                </a:solidFill>
              </a:defRPr>
            </a:lvl3pPr>
            <a:lvl4pPr>
              <a:defRPr b="0" i="0">
                <a:solidFill>
                  <a:schemeClr val="tx2"/>
                </a:solidFill>
              </a:defRPr>
            </a:lvl4pPr>
            <a:lvl5pPr>
              <a:defRPr b="0" i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1"/>
            <a:ext cx="4900972" cy="6857999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106" indent="0">
              <a:buNone/>
              <a:defRPr sz="2799"/>
            </a:lvl2pPr>
            <a:lvl3pPr marL="914211" indent="0">
              <a:buNone/>
              <a:defRPr sz="2400"/>
            </a:lvl3pPr>
            <a:lvl4pPr marL="1371317" indent="0">
              <a:buNone/>
              <a:defRPr sz="2000"/>
            </a:lvl4pPr>
            <a:lvl5pPr marL="1828422" indent="0">
              <a:buNone/>
              <a:defRPr sz="2000"/>
            </a:lvl5pPr>
            <a:lvl6pPr marL="2285528" indent="0">
              <a:buNone/>
              <a:defRPr sz="2000"/>
            </a:lvl6pPr>
            <a:lvl7pPr marL="2742633" indent="0">
              <a:buNone/>
              <a:defRPr sz="2000"/>
            </a:lvl7pPr>
            <a:lvl8pPr marL="3199739" indent="0">
              <a:buNone/>
              <a:defRPr sz="2000"/>
            </a:lvl8pPr>
            <a:lvl9pPr marL="365684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2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" y="0"/>
            <a:ext cx="12187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0"/>
            <a:ext cx="7375650" cy="1655763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999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 i="0">
                <a:solidFill>
                  <a:schemeClr val="bg2"/>
                </a:solidFill>
              </a:defRPr>
            </a:lvl1pPr>
            <a:lvl2pPr marL="457106" indent="0" algn="ctr">
              <a:buNone/>
              <a:defRPr sz="2000"/>
            </a:lvl2pPr>
            <a:lvl3pPr marL="914211" indent="0" algn="ctr">
              <a:buNone/>
              <a:defRPr sz="1800"/>
            </a:lvl3pPr>
            <a:lvl4pPr marL="1371317" indent="0" algn="ctr">
              <a:buNone/>
              <a:defRPr sz="1600"/>
            </a:lvl4pPr>
            <a:lvl5pPr marL="1828422" indent="0" algn="ctr">
              <a:buNone/>
              <a:defRPr sz="1600"/>
            </a:lvl5pPr>
            <a:lvl6pPr marL="2285528" indent="0" algn="ctr">
              <a:buNone/>
              <a:defRPr sz="1600"/>
            </a:lvl6pPr>
            <a:lvl7pPr marL="2742633" indent="0" algn="ctr">
              <a:buNone/>
              <a:defRPr sz="1600"/>
            </a:lvl7pPr>
            <a:lvl8pPr marL="3199739" indent="0" algn="ctr">
              <a:buNone/>
              <a:defRPr sz="1600"/>
            </a:lvl8pPr>
            <a:lvl9pPr marL="3656844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322" y="5716164"/>
            <a:ext cx="2004501" cy="4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10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4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na&#10;&#10;Description automatically generated">
            <a:extLst>
              <a:ext uri="{FF2B5EF4-FFF2-40B4-BE49-F238E27FC236}">
                <a16:creationId xmlns:a16="http://schemas.microsoft.com/office/drawing/2014/main" id="{B486B78A-A88D-ACCD-3165-06FE4E65D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736" y="5005"/>
            <a:ext cx="6718264" cy="6858000"/>
          </a:xfrm>
          <a:prstGeom prst="rect">
            <a:avLst/>
          </a:prstGeom>
        </p:spPr>
      </p:pic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B4FF0969-5A20-DC45-AF02-719F3513E066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B4B49CEE-B8D8-678F-571A-87F08616BB9A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0B2AA66-89BB-104B-DDED-84CB11A318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AE7F4B09-3A7D-419B-F202-EFA45E32CE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88E9C38-429F-A1D3-0A35-2111EE119AB0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F7171DD-12EB-92C1-9E87-2BF2923EF75A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</p:spTree>
    <p:extLst>
      <p:ext uri="{BB962C8B-B14F-4D97-AF65-F5344CB8AC3E}">
        <p14:creationId xmlns:p14="http://schemas.microsoft.com/office/powerpoint/2010/main" val="2714616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sp>
        <p:nvSpPr>
          <p:cNvPr id="3" name="Picture Placeholder 27">
            <a:extLst>
              <a:ext uri="{FF2B5EF4-FFF2-40B4-BE49-F238E27FC236}">
                <a16:creationId xmlns:a16="http://schemas.microsoft.com/office/drawing/2014/main" id="{C2A9D300-6658-2996-5829-8ED2C718EBD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69523" y="5576691"/>
            <a:ext cx="1546806" cy="1082373"/>
          </a:xfrm>
          <a:prstGeom prst="roundRect">
            <a:avLst>
              <a:gd name="adj" fmla="val 8808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personal picture</a:t>
            </a:r>
          </a:p>
        </p:txBody>
      </p:sp>
      <p:sp>
        <p:nvSpPr>
          <p:cNvPr id="5" name="Picture Placeholder 27">
            <a:extLst>
              <a:ext uri="{FF2B5EF4-FFF2-40B4-BE49-F238E27FC236}">
                <a16:creationId xmlns:a16="http://schemas.microsoft.com/office/drawing/2014/main" id="{2EE4C8C6-E904-80A3-4E9B-8DE917FAE1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12042" y="5576691"/>
            <a:ext cx="1546806" cy="1082373"/>
          </a:xfrm>
          <a:prstGeom prst="roundRect">
            <a:avLst>
              <a:gd name="adj" fmla="val 8808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personal picture</a:t>
            </a:r>
          </a:p>
        </p:txBody>
      </p:sp>
      <p:sp>
        <p:nvSpPr>
          <p:cNvPr id="6" name="Picture Placeholder 27">
            <a:extLst>
              <a:ext uri="{FF2B5EF4-FFF2-40B4-BE49-F238E27FC236}">
                <a16:creationId xmlns:a16="http://schemas.microsoft.com/office/drawing/2014/main" id="{20AB74AC-10AD-267A-2999-6E6A2F835AB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554561" y="5576691"/>
            <a:ext cx="1546806" cy="1082373"/>
          </a:xfrm>
          <a:prstGeom prst="roundRect">
            <a:avLst>
              <a:gd name="adj" fmla="val 8808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personal picture</a:t>
            </a:r>
          </a:p>
        </p:txBody>
      </p:sp>
      <p:pic>
        <p:nvPicPr>
          <p:cNvPr id="2" name="Picture 1" descr="A building with a glass wall and a walkway next to a body of water&#10;&#10;Description automatically generated">
            <a:extLst>
              <a:ext uri="{FF2B5EF4-FFF2-40B4-BE49-F238E27FC236}">
                <a16:creationId xmlns:a16="http://schemas.microsoft.com/office/drawing/2014/main" id="{9A8FD33B-8D84-E529-5278-D9A7304DD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9875" y="0"/>
            <a:ext cx="6722125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52306" y="643443"/>
            <a:ext cx="2688301" cy="2688651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3561885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4192561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4882741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9" name="Round Same Side Corner Rectangle 8">
            <a:extLst>
              <a:ext uri="{FF2B5EF4-FFF2-40B4-BE49-F238E27FC236}">
                <a16:creationId xmlns:a16="http://schemas.microsoft.com/office/drawing/2014/main" id="{4AEEB940-2C60-0182-537C-26CE4047A241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187B0D90-7555-6061-2DB2-11FDFB113B54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292B5C6-1D71-553D-9DFD-1E4F879793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9532C1A6-27BE-4FF8-E199-3A37E12B6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0942088-D186-F1A4-80C3-EF3EF7436813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F5094B3-C2C8-5A60-7770-DD6570295459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94103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background&#10;&#10;Description automatically generated">
            <a:extLst>
              <a:ext uri="{FF2B5EF4-FFF2-40B4-BE49-F238E27FC236}">
                <a16:creationId xmlns:a16="http://schemas.microsoft.com/office/drawing/2014/main" id="{12E3017C-3995-0C9C-8835-1560C4A17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5477644" cy="6852995"/>
          </a:xfrm>
          <a:prstGeom prst="rect">
            <a:avLst/>
          </a:prstGeom>
        </p:spPr>
      </p:pic>
      <p:pic>
        <p:nvPicPr>
          <p:cNvPr id="3" name="Picture 2" descr="A statue of a globe in a garden&#10;&#10;Description automatically generated">
            <a:extLst>
              <a:ext uri="{FF2B5EF4-FFF2-40B4-BE49-F238E27FC236}">
                <a16:creationId xmlns:a16="http://schemas.microsoft.com/office/drawing/2014/main" id="{CF2D8D16-6546-F97A-66E9-915AA5AC87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736" y="-1"/>
            <a:ext cx="6718264" cy="6852995"/>
          </a:xfrm>
          <a:prstGeom prst="rect">
            <a:avLst/>
          </a:prstGeom>
        </p:spPr>
      </p:pic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4312A4DE-D0F7-7F74-F9E2-EF497D5DDC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6261" y="847134"/>
            <a:ext cx="3471711" cy="3472163"/>
          </a:xfrm>
          <a:prstGeom prst="roundRect">
            <a:avLst>
              <a:gd name="adj" fmla="val 2243"/>
            </a:avLst>
          </a:prstGeom>
          <a:gradFill>
            <a:gsLst>
              <a:gs pos="80000">
                <a:schemeClr val="accent3"/>
              </a:gs>
              <a:gs pos="44000">
                <a:schemeClr val="accent2"/>
              </a:gs>
              <a:gs pos="55000">
                <a:schemeClr val="accent2"/>
              </a:gs>
              <a:gs pos="15000">
                <a:schemeClr val="accent4"/>
              </a:gs>
            </a:gsLst>
            <a:lin ang="2700000" scaled="0"/>
          </a:gradFill>
        </p:spPr>
        <p:txBody>
          <a:bodyPr/>
          <a:lstStyle>
            <a:lvl1pPr marL="0" indent="0">
              <a:buNone/>
              <a:defRPr sz="15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Profile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43C676F-4E25-803E-F248-61C789574F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043" y="4569591"/>
            <a:ext cx="4299032" cy="619125"/>
          </a:xfrm>
        </p:spPr>
        <p:txBody>
          <a:bodyPr anchor="ctr"/>
          <a:lstStyle>
            <a:lvl1pPr marL="0" indent="0" algn="ctr">
              <a:buNone/>
              <a:defRPr sz="3299" b="0" i="0"/>
            </a:lvl1pPr>
            <a:lvl2pPr marL="457109" indent="0">
              <a:buNone/>
              <a:defRPr sz="3299" b="1"/>
            </a:lvl2pPr>
            <a:lvl3pPr marL="914217" indent="0">
              <a:buNone/>
              <a:defRPr sz="3299" b="1"/>
            </a:lvl3pPr>
            <a:lvl4pPr marL="1371326" indent="0">
              <a:buNone/>
              <a:defRPr sz="3299" b="1"/>
            </a:lvl4pPr>
            <a:lvl5pPr marL="1828434" indent="0">
              <a:buNone/>
              <a:defRPr sz="3299" b="1"/>
            </a:lvl5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310C043-7C50-122F-8C3B-8226D567DD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043" y="5200268"/>
            <a:ext cx="4299032" cy="360778"/>
          </a:xfrm>
        </p:spPr>
        <p:txBody>
          <a:bodyPr anchor="t"/>
          <a:lstStyle>
            <a:lvl1pPr marL="0" indent="0" algn="ctr">
              <a:buNone/>
              <a:defRPr sz="1650" b="0" i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09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217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C171B06-047C-16ED-43E9-B3FA3F8854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6347" y="5890447"/>
            <a:ext cx="4298390" cy="294939"/>
          </a:xfrm>
        </p:spPr>
        <p:txBody>
          <a:bodyPr/>
          <a:lstStyle>
            <a:lvl1pPr marL="0" indent="0" algn="ctr">
              <a:buNone/>
              <a:defRPr sz="1100" b="0" i="0">
                <a:solidFill>
                  <a:schemeClr val="bg2"/>
                </a:solidFill>
              </a:defRPr>
            </a:lvl1pPr>
            <a:lvl2pPr marL="457109" indent="0">
              <a:buNone/>
              <a:defRPr sz="1100"/>
            </a:lvl2pPr>
            <a:lvl3pPr marL="914217" indent="0">
              <a:buNone/>
              <a:defRPr sz="1100"/>
            </a:lvl3pPr>
            <a:lvl4pPr marL="1371326" indent="0">
              <a:buNone/>
              <a:defRPr sz="1100"/>
            </a:lvl4pPr>
            <a:lvl5pPr marL="1828434" indent="0">
              <a:buNone/>
              <a:defRPr sz="1100"/>
            </a:lvl5pPr>
          </a:lstStyle>
          <a:p>
            <a:pPr lvl="0"/>
            <a:r>
              <a:rPr lang="en-US" dirty="0"/>
              <a:t>Insert Location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BB7DD649-8EDB-F92D-3CCA-3AB53BC81CE2}"/>
              </a:ext>
            </a:extLst>
          </p:cNvPr>
          <p:cNvSpPr/>
          <p:nvPr userDrawn="1"/>
        </p:nvSpPr>
        <p:spPr>
          <a:xfrm rot="16200000">
            <a:off x="7038569" y="1122110"/>
            <a:ext cx="3323005" cy="6983865"/>
          </a:xfrm>
          <a:prstGeom prst="round2SameRect">
            <a:avLst>
              <a:gd name="adj1" fmla="val 1464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84ECED2D-C0AB-F4CF-2573-560A0F6A626B}"/>
              </a:ext>
            </a:extLst>
          </p:cNvPr>
          <p:cNvSpPr/>
          <p:nvPr userDrawn="1"/>
        </p:nvSpPr>
        <p:spPr>
          <a:xfrm rot="16200000">
            <a:off x="7870680" y="-1903078"/>
            <a:ext cx="1658778" cy="6983865"/>
          </a:xfrm>
          <a:prstGeom prst="round2SameRect">
            <a:avLst>
              <a:gd name="adj1" fmla="val 2915"/>
              <a:gd name="adj2" fmla="val 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317500" dist="317500" dir="5400000" algn="tl" rotWithShape="0">
              <a:schemeClr val="accent4">
                <a:alpha val="2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F012543A-73EE-C645-9BA9-C5986F6274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367" y="3338580"/>
            <a:ext cx="6134187" cy="2762159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832C5C28-FFF4-30C4-43D2-736E0579FA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81366" y="1185794"/>
            <a:ext cx="6134188" cy="1030451"/>
          </a:xfrm>
        </p:spPr>
        <p:txBody>
          <a:bodyPr>
            <a:normAutofit/>
          </a:bodyPr>
          <a:lstStyle>
            <a:lvl1pPr marL="228554" indent="-228554">
              <a:buFont typeface="Arial" panose="020B0604020202020204" pitchFamily="34" charset="0"/>
              <a:buChar char="•"/>
              <a:defRPr sz="1400" b="0" i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D3B9600-FD66-B4EA-F1CF-472E57C65128}"/>
              </a:ext>
            </a:extLst>
          </p:cNvPr>
          <p:cNvSpPr/>
          <p:nvPr userDrawn="1"/>
        </p:nvSpPr>
        <p:spPr>
          <a:xfrm>
            <a:off x="4981215" y="2766647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5433AE6-D5A5-5144-7F1C-5D4E190712E3}"/>
              </a:ext>
            </a:extLst>
          </p:cNvPr>
          <p:cNvSpPr/>
          <p:nvPr userDrawn="1"/>
        </p:nvSpPr>
        <p:spPr>
          <a:xfrm>
            <a:off x="4981215" y="582456"/>
            <a:ext cx="2021789" cy="384543"/>
          </a:xfrm>
          <a:prstGeom prst="roundRect">
            <a:avLst>
              <a:gd name="adj" fmla="val 10816"/>
            </a:avLst>
          </a:prstGeom>
          <a:solidFill>
            <a:schemeClr val="bg2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i="0">
                <a:latin typeface="Aptos" panose="020B0004020202020204" pitchFamily="34" charset="0"/>
                <a:cs typeface="Arial" panose="020B0604020202020204" pitchFamily="34" charset="0"/>
              </a:rPr>
              <a:t>SNAPSHOT</a:t>
            </a:r>
          </a:p>
        </p:txBody>
      </p:sp>
    </p:spTree>
    <p:extLst>
      <p:ext uri="{BB962C8B-B14F-4D97-AF65-F5344CB8AC3E}">
        <p14:creationId xmlns:p14="http://schemas.microsoft.com/office/powerpoint/2010/main" val="3014852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1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7DA7ED53-A5FA-8D4F-ADCE-5DCCB6311998}" type="datetimeFigureOut">
              <a:rPr lang="en-US" smtClean="0"/>
              <a:pPr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9D1037FD-3ED2-7F49-A5A0-DA7E06EAD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  <p:sldLayoutId id="2147484433" r:id="rId12"/>
    <p:sldLayoutId id="2147484434" r:id="rId13"/>
    <p:sldLayoutId id="2147484435" r:id="rId14"/>
    <p:sldLayoutId id="2147484436" r:id="rId15"/>
    <p:sldLayoutId id="2147484437" r:id="rId16"/>
    <p:sldLayoutId id="2147484438" r:id="rId17"/>
    <p:sldLayoutId id="2147484439" r:id="rId18"/>
    <p:sldLayoutId id="2147484440" r:id="rId19"/>
    <p:sldLayoutId id="2147484441" r:id="rId20"/>
    <p:sldLayoutId id="2147484442" r:id="rId21"/>
    <p:sldLayoutId id="2147484443" r:id="rId22"/>
    <p:sldLayoutId id="2147484444" r:id="rId23"/>
    <p:sldLayoutId id="2147484445" r:id="rId24"/>
    <p:sldLayoutId id="2147484446" r:id="rId25"/>
    <p:sldLayoutId id="2147484447" r:id="rId26"/>
    <p:sldLayoutId id="2147484448" r:id="rId27"/>
    <p:sldLayoutId id="2147484451" r:id="rId28"/>
    <p:sldLayoutId id="2147484459" r:id="rId29"/>
    <p:sldLayoutId id="2147484461" r:id="rId30"/>
    <p:sldLayoutId id="2147484462" r:id="rId31"/>
    <p:sldLayoutId id="2147484469" r:id="rId32"/>
    <p:sldLayoutId id="2147484470" r:id="rId33"/>
    <p:sldLayoutId id="2147484411" r:id="rId34"/>
    <p:sldLayoutId id="2147488715" r:id="rId35"/>
    <p:sldLayoutId id="2147488716" r:id="rId36"/>
    <p:sldLayoutId id="2147483716" r:id="rId37"/>
    <p:sldLayoutId id="2147483717" r:id="rId38"/>
    <p:sldLayoutId id="2147483719" r:id="rId39"/>
    <p:sldLayoutId id="2147483720" r:id="rId40"/>
    <p:sldLayoutId id="2147483709" r:id="rId41"/>
    <p:sldLayoutId id="2147483711" r:id="rId42"/>
    <p:sldLayoutId id="2147483712" r:id="rId43"/>
    <p:sldLayoutId id="2147488649" r:id="rId44"/>
    <p:sldLayoutId id="2147488651" r:id="rId45"/>
    <p:sldLayoutId id="2147488652" r:id="rId46"/>
    <p:sldLayoutId id="2147484377" r:id="rId47"/>
    <p:sldLayoutId id="2147484379" r:id="rId48"/>
    <p:sldLayoutId id="2147484380" r:id="rId49"/>
    <p:sldLayoutId id="2147484330" r:id="rId50"/>
    <p:sldLayoutId id="2147484384" r:id="rId51"/>
    <p:sldLayoutId id="2147484332" r:id="rId52"/>
    <p:sldLayoutId id="2147484333" r:id="rId53"/>
    <p:sldLayoutId id="2147484386" r:id="rId54"/>
    <p:sldLayoutId id="2147484387" r:id="rId55"/>
    <p:sldLayoutId id="2147488664" r:id="rId56"/>
    <p:sldLayoutId id="2147488665" r:id="rId57"/>
    <p:sldLayoutId id="2147488672" r:id="rId58"/>
    <p:sldLayoutId id="2147484342" r:id="rId59"/>
    <p:sldLayoutId id="2147484344" r:id="rId60"/>
    <p:sldLayoutId id="2147484345" r:id="rId61"/>
    <p:sldLayoutId id="2147488718" r:id="rId62"/>
    <p:sldLayoutId id="2147488721" r:id="rId63"/>
  </p:sldLayoutIdLst>
  <p:txStyles>
    <p:titleStyle>
      <a:lvl1pPr algn="l" defTabSz="914217" rtl="0" eaLnBrk="1" latinLnBrk="0" hangingPunct="1">
        <a:lnSpc>
          <a:spcPct val="100000"/>
        </a:lnSpc>
        <a:spcBef>
          <a:spcPct val="0"/>
        </a:spcBef>
        <a:buNone/>
        <a:defRPr sz="3299" b="0" i="0" kern="1200">
          <a:solidFill>
            <a:srgbClr val="333333"/>
          </a:solidFill>
          <a:latin typeface="Aptos" panose="020B00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54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200" b="0" i="0" kern="1200">
          <a:solidFill>
            <a:srgbClr val="333333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1pPr>
      <a:lvl2pPr marL="685663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rgbClr val="333333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2pPr>
      <a:lvl3pPr marL="1142771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33333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3pPr>
      <a:lvl4pPr marL="1599880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rgbClr val="333333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4pPr>
      <a:lvl5pPr marL="2056989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rgbClr val="333333"/>
          </a:solidFill>
          <a:latin typeface="Aptos" panose="020B0004020202020204" pitchFamily="34" charset="0"/>
          <a:ea typeface="+mn-ea"/>
          <a:cs typeface="Arial" panose="020B0604020202020204" pitchFamily="34" charset="0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sv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2.jpe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5.png"/><Relationship Id="rId11" Type="http://schemas.openxmlformats.org/officeDocument/2006/relationships/image" Target="../media/image140.jpe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18" Type="http://schemas.openxmlformats.org/officeDocument/2006/relationships/diagramColors" Target="../diagrams/colors4.xml"/><Relationship Id="rId26" Type="http://schemas.openxmlformats.org/officeDocument/2006/relationships/hyperlink" Target="https://lifecycle-management.apps.wwt.com/" TargetMode="External"/><Relationship Id="rId3" Type="http://schemas.openxmlformats.org/officeDocument/2006/relationships/image" Target="../media/image143.png"/><Relationship Id="rId21" Type="http://schemas.openxmlformats.org/officeDocument/2006/relationships/image" Target="../media/image140.jpe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17" Type="http://schemas.openxmlformats.org/officeDocument/2006/relationships/diagramQuickStyle" Target="../diagrams/quickStyle4.xml"/><Relationship Id="rId25" Type="http://schemas.openxmlformats.org/officeDocument/2006/relationships/hyperlink" Target="https://my-inventory.apps.wwt.com/inventory?store=1127" TargetMode="External"/><Relationship Id="rId2" Type="http://schemas.openxmlformats.org/officeDocument/2006/relationships/notesSlide" Target="../notesSlides/notesSlide10.xml"/><Relationship Id="rId16" Type="http://schemas.openxmlformats.org/officeDocument/2006/relationships/diagramLayout" Target="../diagrams/layout4.xml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28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24" Type="http://schemas.openxmlformats.org/officeDocument/2006/relationships/hyperlink" Target="https://my-orders.apps.wwt.com/order-search?store=731" TargetMode="External"/><Relationship Id="rId5" Type="http://schemas.openxmlformats.org/officeDocument/2006/relationships/diagramData" Target="../diagrams/data2.xml"/><Relationship Id="rId15" Type="http://schemas.openxmlformats.org/officeDocument/2006/relationships/diagramData" Target="../diagrams/data4.xml"/><Relationship Id="rId23" Type="http://schemas.openxmlformats.org/officeDocument/2006/relationships/image" Target="../media/image147.png"/><Relationship Id="rId10" Type="http://schemas.openxmlformats.org/officeDocument/2006/relationships/diagramData" Target="../diagrams/data3.xml"/><Relationship Id="rId19" Type="http://schemas.microsoft.com/office/2007/relationships/diagramDrawing" Target="../diagrams/drawing4.xml"/><Relationship Id="rId4" Type="http://schemas.openxmlformats.org/officeDocument/2006/relationships/image" Target="../media/image144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Relationship Id="rId22" Type="http://schemas.openxmlformats.org/officeDocument/2006/relationships/image" Target="../media/image146.png"/><Relationship Id="rId27" Type="http://schemas.openxmlformats.org/officeDocument/2006/relationships/image" Target="../media/image1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image" Target="../media/image16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tiff"/><Relationship Id="rId13" Type="http://schemas.openxmlformats.org/officeDocument/2006/relationships/image" Target="../media/image177.png"/><Relationship Id="rId18" Type="http://schemas.openxmlformats.org/officeDocument/2006/relationships/image" Target="../media/image182.png"/><Relationship Id="rId26" Type="http://schemas.openxmlformats.org/officeDocument/2006/relationships/image" Target="../media/image190.png"/><Relationship Id="rId3" Type="http://schemas.openxmlformats.org/officeDocument/2006/relationships/image" Target="../media/image167.tiff"/><Relationship Id="rId21" Type="http://schemas.openxmlformats.org/officeDocument/2006/relationships/image" Target="../media/image185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5" Type="http://schemas.openxmlformats.org/officeDocument/2006/relationships/image" Target="../media/image18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80.png"/><Relationship Id="rId20" Type="http://schemas.openxmlformats.org/officeDocument/2006/relationships/image" Target="../media/image184.png"/><Relationship Id="rId29" Type="http://schemas.openxmlformats.org/officeDocument/2006/relationships/image" Target="../media/image19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24" Type="http://schemas.openxmlformats.org/officeDocument/2006/relationships/image" Target="../media/image188.png"/><Relationship Id="rId5" Type="http://schemas.openxmlformats.org/officeDocument/2006/relationships/image" Target="../media/image169.tiff"/><Relationship Id="rId15" Type="http://schemas.openxmlformats.org/officeDocument/2006/relationships/image" Target="../media/image179.png"/><Relationship Id="rId23" Type="http://schemas.openxmlformats.org/officeDocument/2006/relationships/image" Target="../media/image187.png"/><Relationship Id="rId28" Type="http://schemas.openxmlformats.org/officeDocument/2006/relationships/image" Target="../media/image192.png"/><Relationship Id="rId10" Type="http://schemas.openxmlformats.org/officeDocument/2006/relationships/image" Target="../media/image174.png"/><Relationship Id="rId19" Type="http://schemas.openxmlformats.org/officeDocument/2006/relationships/image" Target="../media/image183.png"/><Relationship Id="rId4" Type="http://schemas.openxmlformats.org/officeDocument/2006/relationships/image" Target="../media/image168.tiff"/><Relationship Id="rId9" Type="http://schemas.openxmlformats.org/officeDocument/2006/relationships/image" Target="../media/image173.jpeg"/><Relationship Id="rId14" Type="http://schemas.openxmlformats.org/officeDocument/2006/relationships/image" Target="../media/image178.png"/><Relationship Id="rId22" Type="http://schemas.openxmlformats.org/officeDocument/2006/relationships/image" Target="../media/image186.png"/><Relationship Id="rId27" Type="http://schemas.openxmlformats.org/officeDocument/2006/relationships/image" Target="../media/image1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image" Target="../media/image59.jpeg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emf"/><Relationship Id="rId11" Type="http://schemas.openxmlformats.org/officeDocument/2006/relationships/image" Target="../media/image57.jpeg"/><Relationship Id="rId5" Type="http://schemas.openxmlformats.org/officeDocument/2006/relationships/image" Target="../media/image51.emf"/><Relationship Id="rId10" Type="http://schemas.openxmlformats.org/officeDocument/2006/relationships/image" Target="../media/image56.png"/><Relationship Id="rId4" Type="http://schemas.openxmlformats.org/officeDocument/2006/relationships/image" Target="../media/image50.emf"/><Relationship Id="rId9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9" Type="http://schemas.openxmlformats.org/officeDocument/2006/relationships/image" Target="../media/image53.emf"/><Relationship Id="rId21" Type="http://schemas.openxmlformats.org/officeDocument/2006/relationships/image" Target="../media/image78.png"/><Relationship Id="rId34" Type="http://schemas.openxmlformats.org/officeDocument/2006/relationships/hyperlink" Target="https://www.wwt.com/atc/atc/overview" TargetMode="Externa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90.png"/><Relationship Id="rId38" Type="http://schemas.openxmlformats.org/officeDocument/2006/relationships/image" Target="../media/image52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29" Type="http://schemas.openxmlformats.org/officeDocument/2006/relationships/image" Target="../media/image8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32" Type="http://schemas.openxmlformats.org/officeDocument/2006/relationships/image" Target="../media/image89.png"/><Relationship Id="rId37" Type="http://schemas.openxmlformats.org/officeDocument/2006/relationships/image" Target="../media/image51.emf"/><Relationship Id="rId40" Type="http://schemas.openxmlformats.org/officeDocument/2006/relationships/image" Target="../media/image54.emf"/><Relationship Id="rId5" Type="http://schemas.openxmlformats.org/officeDocument/2006/relationships/image" Target="../media/image62.jpe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36" Type="http://schemas.openxmlformats.org/officeDocument/2006/relationships/image" Target="../media/image50.emf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31" Type="http://schemas.openxmlformats.org/officeDocument/2006/relationships/image" Target="../media/image88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jpe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35" Type="http://schemas.openxmlformats.org/officeDocument/2006/relationships/image" Target="../media/image49.emf"/><Relationship Id="rId8" Type="http://schemas.openxmlformats.org/officeDocument/2006/relationships/image" Target="../media/image65.png"/><Relationship Id="rId3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tiff"/><Relationship Id="rId7" Type="http://schemas.openxmlformats.org/officeDocument/2006/relationships/image" Target="../media/image94.tiff"/><Relationship Id="rId12" Type="http://schemas.openxmlformats.org/officeDocument/2006/relationships/image" Target="../media/image9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11" Type="http://schemas.openxmlformats.org/officeDocument/2006/relationships/image" Target="../media/image97.jpeg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image" Target="../media/image92.jpe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5C691-7EB2-5F3F-EBCD-5F04EB5DC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521" y="1747870"/>
            <a:ext cx="7375650" cy="1655763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76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51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27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02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78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54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29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05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33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Introduction to </a:t>
            </a:r>
            <a:br>
              <a:rPr lang="en-US" sz="4833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US" sz="4833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World Wide Technology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14A97F-3756-B983-BABD-CAEC30FCD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4521" y="3495708"/>
            <a:ext cx="7375650" cy="1655762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76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51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27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02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78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54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29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05" algn="l" defTabSz="1219151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Make a new world happen</a:t>
            </a:r>
          </a:p>
        </p:txBody>
      </p:sp>
      <p:pic>
        <p:nvPicPr>
          <p:cNvPr id="1030" name="Picture 6" descr="UC Davis Health System - Crunchbase ...">
            <a:extLst>
              <a:ext uri="{FF2B5EF4-FFF2-40B4-BE49-F238E27FC236}">
                <a16:creationId xmlns:a16="http://schemas.microsoft.com/office/drawing/2014/main" id="{9DA2F606-D4DC-A21D-70E1-992E1ED27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222" y="4945469"/>
            <a:ext cx="1691020" cy="169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46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5274911" cy="6858000"/>
            <a:chOff x="0" y="0"/>
            <a:chExt cx="208391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83916" cy="2709333"/>
            </a:xfrm>
            <a:custGeom>
              <a:avLst/>
              <a:gdLst/>
              <a:ahLst/>
              <a:cxnLst/>
              <a:rect l="l" t="t" r="r" b="b"/>
              <a:pathLst>
                <a:path w="2083916" h="2709333">
                  <a:moveTo>
                    <a:pt x="0" y="0"/>
                  </a:moveTo>
                  <a:lnTo>
                    <a:pt x="2083916" y="0"/>
                  </a:lnTo>
                  <a:lnTo>
                    <a:pt x="208391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D58AA">
                <a:alpha val="4706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083916" cy="275695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330612" y="1305532"/>
            <a:ext cx="4637956" cy="4137443"/>
          </a:xfrm>
          <a:custGeom>
            <a:avLst/>
            <a:gdLst/>
            <a:ahLst/>
            <a:cxnLst/>
            <a:rect l="l" t="t" r="r" b="b"/>
            <a:pathLst>
              <a:path w="6956934" h="6206165">
                <a:moveTo>
                  <a:pt x="0" y="0"/>
                </a:moveTo>
                <a:lnTo>
                  <a:pt x="6956933" y="0"/>
                </a:lnTo>
                <a:lnTo>
                  <a:pt x="6956933" y="6206165"/>
                </a:lnTo>
                <a:lnTo>
                  <a:pt x="0" y="6206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2165220" y="5698263"/>
            <a:ext cx="1018492" cy="700213"/>
            <a:chOff x="0" y="0"/>
            <a:chExt cx="2036984" cy="14004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36984" cy="1400426"/>
            </a:xfrm>
            <a:custGeom>
              <a:avLst/>
              <a:gdLst/>
              <a:ahLst/>
              <a:cxnLst/>
              <a:rect l="l" t="t" r="r" b="b"/>
              <a:pathLst>
                <a:path w="2036984" h="1400426">
                  <a:moveTo>
                    <a:pt x="0" y="0"/>
                  </a:moveTo>
                  <a:lnTo>
                    <a:pt x="2036984" y="0"/>
                  </a:lnTo>
                  <a:lnTo>
                    <a:pt x="2036984" y="1400426"/>
                  </a:lnTo>
                  <a:lnTo>
                    <a:pt x="0" y="1400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9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94288" y="245548"/>
              <a:ext cx="1467762" cy="504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0"/>
                </a:lnSpc>
              </a:pPr>
              <a:r>
                <a:rPr lang="en-US" sz="817" spc="7">
                  <a:solidFill>
                    <a:srgbClr val="3C3D3C"/>
                  </a:solidFill>
                  <a:latin typeface="Gordita"/>
                </a:rPr>
                <a:t>2020 Webby Award Winner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0594632" y="685800"/>
            <a:ext cx="911569" cy="911569"/>
          </a:xfrm>
          <a:custGeom>
            <a:avLst/>
            <a:gdLst/>
            <a:ahLst/>
            <a:cxnLst/>
            <a:rect l="l" t="t" r="r" b="b"/>
            <a:pathLst>
              <a:path w="1367353" h="1367353">
                <a:moveTo>
                  <a:pt x="0" y="0"/>
                </a:moveTo>
                <a:lnTo>
                  <a:pt x="1367353" y="0"/>
                </a:lnTo>
                <a:lnTo>
                  <a:pt x="1367353" y="1367353"/>
                </a:lnTo>
                <a:lnTo>
                  <a:pt x="0" y="1367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5726334" y="1280132"/>
            <a:ext cx="6285253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4800">
                <a:solidFill>
                  <a:srgbClr val="3C3D3C"/>
                </a:solidFill>
                <a:latin typeface="Pathway Gothic One"/>
              </a:rPr>
              <a:t>ST. JUDE HOSPITAL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37510" y="4738155"/>
            <a:ext cx="5892643" cy="1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2" lvl="1" indent="-179926">
              <a:lnSpc>
                <a:spcPts val="2333"/>
              </a:lnSpc>
              <a:buFont typeface="Arial"/>
              <a:buChar char="•"/>
            </a:pPr>
            <a:r>
              <a:rPr lang="en-US" sz="1667" spc="17">
                <a:solidFill>
                  <a:srgbClr val="373E5D"/>
                </a:solidFill>
                <a:latin typeface="Lato 2"/>
              </a:rPr>
              <a:t>EHR &amp; PRACTICE MANAGEMENT APPLICATIONS</a:t>
            </a:r>
          </a:p>
          <a:p>
            <a:pPr marL="359852" lvl="1" indent="-179926">
              <a:lnSpc>
                <a:spcPts val="2333"/>
              </a:lnSpc>
              <a:buFont typeface="Arial"/>
              <a:buChar char="•"/>
            </a:pPr>
            <a:r>
              <a:rPr lang="en-US" sz="1667" spc="17">
                <a:solidFill>
                  <a:srgbClr val="373E5D"/>
                </a:solidFill>
                <a:latin typeface="Lato 2"/>
              </a:rPr>
              <a:t>HOSPITALITY, RETAIL, AND TRAVEL APPLICATIONS</a:t>
            </a:r>
          </a:p>
          <a:p>
            <a:pPr marL="359852" lvl="1" indent="-179926">
              <a:lnSpc>
                <a:spcPts val="2333"/>
              </a:lnSpc>
              <a:buFont typeface="Arial"/>
              <a:buChar char="•"/>
            </a:pPr>
            <a:r>
              <a:rPr lang="en-US" sz="1667" spc="17">
                <a:solidFill>
                  <a:srgbClr val="373E5D"/>
                </a:solidFill>
                <a:latin typeface="Lato 2"/>
              </a:rPr>
              <a:t>CALENDAR SYSTEMS</a:t>
            </a:r>
          </a:p>
          <a:p>
            <a:pPr marL="359852" lvl="1" indent="-179926">
              <a:lnSpc>
                <a:spcPts val="2333"/>
              </a:lnSpc>
              <a:buFont typeface="Arial"/>
              <a:buChar char="•"/>
            </a:pPr>
            <a:r>
              <a:rPr lang="en-US" sz="1667" spc="17">
                <a:solidFill>
                  <a:srgbClr val="373E5D"/>
                </a:solidFill>
                <a:latin typeface="Lato 2"/>
              </a:rPr>
              <a:t>TELEMEDICINE PLATFORMS </a:t>
            </a:r>
          </a:p>
          <a:p>
            <a:pPr marL="359852" lvl="1" indent="-179926">
              <a:lnSpc>
                <a:spcPts val="2333"/>
              </a:lnSpc>
              <a:buFont typeface="Arial"/>
              <a:buChar char="•"/>
            </a:pPr>
            <a:r>
              <a:rPr lang="en-US" sz="1667" spc="17">
                <a:solidFill>
                  <a:srgbClr val="373E5D"/>
                </a:solidFill>
                <a:latin typeface="Lato 2"/>
              </a:rPr>
              <a:t>PHARMACY APPLICATIONS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26334" y="2316688"/>
            <a:ext cx="5892643" cy="2637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endParaRPr sz="1200"/>
          </a:p>
          <a:p>
            <a:pPr>
              <a:lnSpc>
                <a:spcPts val="2333"/>
              </a:lnSpc>
            </a:pPr>
            <a:r>
              <a:rPr lang="en-US" sz="1666" spc="16">
                <a:solidFill>
                  <a:srgbClr val="373E5D"/>
                </a:solidFill>
                <a:latin typeface="Lato 2"/>
              </a:rPr>
              <a:t>St. Jude Children's Research Hospital sought to create an </a:t>
            </a:r>
          </a:p>
          <a:p>
            <a:pPr>
              <a:lnSpc>
                <a:spcPts val="2333"/>
              </a:lnSpc>
            </a:pPr>
            <a:r>
              <a:rPr lang="en-US" sz="1666" spc="16">
                <a:solidFill>
                  <a:srgbClr val="373E5D"/>
                </a:solidFill>
                <a:latin typeface="Lato 2"/>
              </a:rPr>
              <a:t>end-to-end, digital experience for the patient journey </a:t>
            </a:r>
          </a:p>
          <a:p>
            <a:pPr>
              <a:lnSpc>
                <a:spcPts val="2333"/>
              </a:lnSpc>
            </a:pPr>
            <a:endParaRPr lang="en-US" sz="1666" spc="16">
              <a:solidFill>
                <a:srgbClr val="373E5D"/>
              </a:solidFill>
              <a:latin typeface="Lato 2"/>
            </a:endParaRPr>
          </a:p>
          <a:p>
            <a:pPr>
              <a:lnSpc>
                <a:spcPts val="2333"/>
              </a:lnSpc>
            </a:pPr>
            <a:endParaRPr lang="en-US" sz="1666" spc="16">
              <a:solidFill>
                <a:srgbClr val="373E5D"/>
              </a:solidFill>
              <a:latin typeface="Lato 2"/>
            </a:endParaRPr>
          </a:p>
          <a:p>
            <a:pPr>
              <a:lnSpc>
                <a:spcPts val="2333"/>
              </a:lnSpc>
            </a:pPr>
            <a:r>
              <a:rPr lang="en-US" sz="1667" spc="17">
                <a:solidFill>
                  <a:srgbClr val="373E5D"/>
                </a:solidFill>
                <a:latin typeface="Lato 2"/>
              </a:rPr>
              <a:t>WWT BUILT AN AWARD WINNING, PATIENT-FACING APPLICATION REQUIRING INTEGRATION OF NUMEROUS APPLICATIONS RESIDING INSIDE AND OUTSIDE OF THE HOSPITAL WALLS INCLUDING: </a:t>
            </a:r>
          </a:p>
          <a:p>
            <a:pPr>
              <a:lnSpc>
                <a:spcPts val="2333"/>
              </a:lnSpc>
            </a:pPr>
            <a:endParaRPr lang="en-US" sz="1667" spc="17">
              <a:solidFill>
                <a:srgbClr val="373E5D"/>
              </a:solidFill>
              <a:latin typeface="Lato 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726334" y="3415094"/>
            <a:ext cx="2425125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spc="16">
                <a:solidFill>
                  <a:srgbClr val="3B30B6"/>
                </a:solidFill>
                <a:latin typeface="Montserrat Classic Bold"/>
              </a:rPr>
              <a:t>SOLUTION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37510" y="2284938"/>
            <a:ext cx="2425125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spc="16">
                <a:solidFill>
                  <a:srgbClr val="3B30B6"/>
                </a:solidFill>
                <a:latin typeface="Montserrat Classic Bold"/>
              </a:rPr>
              <a:t>CHALLENGE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26334" y="1041043"/>
            <a:ext cx="1586229" cy="171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30"/>
              </a:lnSpc>
            </a:pPr>
            <a:r>
              <a:rPr lang="en-US" sz="1100" spc="63">
                <a:solidFill>
                  <a:srgbClr val="3B30B6"/>
                </a:solidFill>
                <a:latin typeface="Montserrat Classic Bold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523790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684" y="352629"/>
            <a:ext cx="6542349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7"/>
              </a:lnSpc>
            </a:pPr>
            <a:r>
              <a:rPr lang="en-US" sz="4934" dirty="0">
                <a:solidFill>
                  <a:srgbClr val="3C3D3C"/>
                </a:solidFill>
                <a:latin typeface="Pathway Gothic One"/>
              </a:rPr>
              <a:t>CALL CENTER TRANSFORMATION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071431" y="1"/>
            <a:ext cx="5209115" cy="6935255"/>
            <a:chOff x="0" y="0"/>
            <a:chExt cx="3663950" cy="487807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l="-67397" r="-3331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11298142" y="6396742"/>
            <a:ext cx="485073" cy="307573"/>
          </a:xfrm>
          <a:custGeom>
            <a:avLst/>
            <a:gdLst/>
            <a:ahLst/>
            <a:cxnLst/>
            <a:rect l="l" t="t" r="r" b="b"/>
            <a:pathLst>
              <a:path w="727610" h="461360">
                <a:moveTo>
                  <a:pt x="0" y="0"/>
                </a:moveTo>
                <a:lnTo>
                  <a:pt x="727611" y="0"/>
                </a:lnTo>
                <a:lnTo>
                  <a:pt x="727611" y="461360"/>
                </a:lnTo>
                <a:lnTo>
                  <a:pt x="0" y="461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59854" y="5214167"/>
            <a:ext cx="6212113" cy="133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endParaRPr sz="1200"/>
          </a:p>
          <a:p>
            <a:pPr marL="331064" lvl="1" indent="-165532">
              <a:lnSpc>
                <a:spcPts val="2147"/>
              </a:lnSpc>
              <a:buFont typeface="Arial"/>
              <a:buChar char="•"/>
            </a:pPr>
            <a:r>
              <a:rPr lang="en-US" sz="1533" spc="15">
                <a:solidFill>
                  <a:srgbClr val="373E5D"/>
                </a:solidFill>
                <a:latin typeface="Lato 2"/>
              </a:rPr>
              <a:t>HUMAN-CENTERED DESIGN OF CUSTOM CONVERSATIONAL PATHWAYS</a:t>
            </a:r>
          </a:p>
          <a:p>
            <a:pPr marL="331064" lvl="1" indent="-165532">
              <a:lnSpc>
                <a:spcPts val="2147"/>
              </a:lnSpc>
              <a:buFont typeface="Arial"/>
              <a:buChar char="•"/>
            </a:pPr>
            <a:r>
              <a:rPr lang="en-US" sz="1533" spc="15">
                <a:solidFill>
                  <a:srgbClr val="373E5D"/>
                </a:solidFill>
                <a:latin typeface="Lato 2"/>
              </a:rPr>
              <a:t> Workshops with clinical teams to map USER JOURNEYS</a:t>
            </a:r>
          </a:p>
          <a:p>
            <a:pPr marL="331064" lvl="1" indent="-165532">
              <a:lnSpc>
                <a:spcPts val="2147"/>
              </a:lnSpc>
              <a:buFont typeface="Arial"/>
              <a:buChar char="•"/>
            </a:pPr>
            <a:r>
              <a:rPr lang="en-US" sz="1533" spc="15">
                <a:solidFill>
                  <a:srgbClr val="373E5D"/>
                </a:solidFill>
                <a:latin typeface="Lato 2"/>
              </a:rPr>
              <a:t>IMPLEMENTED CLINICAL AND OPERATIONAL BEST PRACTICE PROTOCOLS LEVERAGING CUSTOMER'S KNOWLEDGE ENVIRONMENTS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9854" y="5106653"/>
            <a:ext cx="6212113" cy="25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r>
              <a:rPr lang="en-US" sz="1533" spc="15">
                <a:solidFill>
                  <a:srgbClr val="373E5D"/>
                </a:solidFill>
                <a:latin typeface="Lato 2"/>
              </a:rPr>
              <a:t>DEVELOPED PATIENT-CENTRIC PATHWAYS ON GOOGLE'S CCAI.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9854" y="1924318"/>
            <a:ext cx="5805713" cy="79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r>
              <a:rPr lang="en-US" sz="1533" spc="15">
                <a:solidFill>
                  <a:srgbClr val="373E5D"/>
                </a:solidFill>
                <a:latin typeface="Lato 2"/>
              </a:rPr>
              <a:t>Large academic children's health system caring for </a:t>
            </a:r>
            <a:r>
              <a:rPr lang="en-US" sz="1533" spc="15">
                <a:solidFill>
                  <a:srgbClr val="373E5D"/>
                </a:solidFill>
                <a:latin typeface="Lato 2 Bold"/>
              </a:rPr>
              <a:t>1M</a:t>
            </a:r>
            <a:r>
              <a:rPr lang="en-US" sz="1533" spc="15">
                <a:solidFill>
                  <a:srgbClr val="373E5D"/>
                </a:solidFill>
                <a:latin typeface="Lato 2"/>
              </a:rPr>
              <a:t> patients/year. Scheduling call center fields </a:t>
            </a:r>
            <a:r>
              <a:rPr lang="en-US" sz="1533" spc="15">
                <a:solidFill>
                  <a:srgbClr val="373E5D"/>
                </a:solidFill>
                <a:latin typeface="Lato 2 Bold"/>
              </a:rPr>
              <a:t>5,000</a:t>
            </a:r>
            <a:r>
              <a:rPr lang="en-US" sz="1533" spc="15">
                <a:solidFill>
                  <a:srgbClr val="373E5D"/>
                </a:solidFill>
                <a:latin typeface="Lato 2"/>
              </a:rPr>
              <a:t> calls/wk, with average patient time through IVR of </a:t>
            </a:r>
            <a:r>
              <a:rPr lang="en-US" sz="1533" spc="15">
                <a:solidFill>
                  <a:srgbClr val="373E5D"/>
                </a:solidFill>
                <a:latin typeface="Lato 2 Bold"/>
              </a:rPr>
              <a:t>2 min</a:t>
            </a:r>
            <a:r>
              <a:rPr lang="en-US" sz="1533" spc="15">
                <a:solidFill>
                  <a:srgbClr val="373E5D"/>
                </a:solidFill>
                <a:latin typeface="Lato 2"/>
              </a:rPr>
              <a:t>.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0" y="3113299"/>
            <a:ext cx="5894836" cy="133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endParaRPr sz="1200"/>
          </a:p>
          <a:p>
            <a:pPr marL="331065" lvl="1" indent="-165532">
              <a:lnSpc>
                <a:spcPts val="2147"/>
              </a:lnSpc>
              <a:buFont typeface="Arial"/>
              <a:buChar char="•"/>
            </a:pPr>
            <a:r>
              <a:rPr lang="en-US" sz="1533" spc="15">
                <a:solidFill>
                  <a:srgbClr val="373E5D"/>
                </a:solidFill>
                <a:latin typeface="Lato 2"/>
              </a:rPr>
              <a:t>Capture an estimated </a:t>
            </a:r>
            <a:r>
              <a:rPr lang="en-US" sz="1533" spc="15">
                <a:solidFill>
                  <a:srgbClr val="373E5D"/>
                </a:solidFill>
                <a:latin typeface="Lato 2 Bold"/>
              </a:rPr>
              <a:t>$1M </a:t>
            </a:r>
            <a:r>
              <a:rPr lang="en-US" sz="1533" spc="15">
                <a:solidFill>
                  <a:srgbClr val="373E5D"/>
                </a:solidFill>
                <a:latin typeface="Lato 2"/>
              </a:rPr>
              <a:t>of appt opportunity per day</a:t>
            </a:r>
          </a:p>
          <a:p>
            <a:pPr marL="331065" lvl="1" indent="-165532">
              <a:lnSpc>
                <a:spcPts val="2147"/>
              </a:lnSpc>
              <a:buFont typeface="Arial"/>
              <a:buChar char="•"/>
            </a:pPr>
            <a:r>
              <a:rPr lang="en-US" sz="1533" spc="15">
                <a:solidFill>
                  <a:srgbClr val="373E5D"/>
                </a:solidFill>
                <a:latin typeface="Lato 2"/>
              </a:rPr>
              <a:t>Use AI to transform the patient  scheduling experience</a:t>
            </a:r>
          </a:p>
          <a:p>
            <a:pPr marL="331065" lvl="1" indent="-165532">
              <a:lnSpc>
                <a:spcPts val="2147"/>
              </a:lnSpc>
              <a:buFont typeface="Arial"/>
              <a:buChar char="•"/>
            </a:pPr>
            <a:r>
              <a:rPr lang="en-US" sz="1533" spc="15">
                <a:solidFill>
                  <a:srgbClr val="373E5D"/>
                </a:solidFill>
                <a:latin typeface="Lato 2"/>
              </a:rPr>
              <a:t>Improve patient experience and reduce leakage</a:t>
            </a:r>
          </a:p>
          <a:p>
            <a:pPr marL="331065" lvl="1" indent="-165532">
              <a:lnSpc>
                <a:spcPts val="2147"/>
              </a:lnSpc>
              <a:buFont typeface="Arial"/>
              <a:buChar char="•"/>
            </a:pPr>
            <a:r>
              <a:rPr lang="en-US" sz="1533" spc="15">
                <a:solidFill>
                  <a:srgbClr val="373E5D"/>
                </a:solidFill>
                <a:latin typeface="Lato 2"/>
              </a:rPr>
              <a:t>Improve patient outcomes with  timely appt access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9854" y="4768023"/>
            <a:ext cx="2425125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spc="16">
                <a:solidFill>
                  <a:srgbClr val="3B30B6"/>
                </a:solidFill>
                <a:latin typeface="Montserrat Classic Bold"/>
              </a:rPr>
              <a:t>WHAT WE DID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854" y="1585993"/>
            <a:ext cx="2425125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spc="16">
                <a:solidFill>
                  <a:srgbClr val="3B30B6"/>
                </a:solidFill>
                <a:latin typeface="Montserrat Classic Bold"/>
              </a:rPr>
              <a:t>CHALLENGE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9854" y="2994784"/>
            <a:ext cx="2425125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spc="16">
                <a:solidFill>
                  <a:srgbClr val="3B30B6"/>
                </a:solidFill>
                <a:latin typeface="Montserrat Classic Bold"/>
              </a:rPr>
              <a:t>GOALS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0999" y="178245"/>
            <a:ext cx="1586229" cy="18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6"/>
              </a:lnSpc>
            </a:pPr>
            <a:r>
              <a:rPr lang="en-US" sz="1166" spc="66" dirty="0">
                <a:solidFill>
                  <a:srgbClr val="3B30B6"/>
                </a:solidFill>
                <a:latin typeface="Montserrat Classic Bold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841699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5839" y="1301403"/>
            <a:ext cx="11217751" cy="5010595"/>
          </a:xfrm>
          <a:custGeom>
            <a:avLst/>
            <a:gdLst/>
            <a:ahLst/>
            <a:cxnLst/>
            <a:rect l="l" t="t" r="r" b="b"/>
            <a:pathLst>
              <a:path w="16826626" h="7515893">
                <a:moveTo>
                  <a:pt x="0" y="0"/>
                </a:moveTo>
                <a:lnTo>
                  <a:pt x="16826626" y="0"/>
                </a:lnTo>
                <a:lnTo>
                  <a:pt x="16826626" y="7515893"/>
                </a:lnTo>
                <a:lnTo>
                  <a:pt x="0" y="7515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3360249" y="365125"/>
            <a:ext cx="7600976" cy="62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60"/>
              </a:lnSpc>
              <a:spcBef>
                <a:spcPct val="0"/>
              </a:spcBef>
            </a:pPr>
            <a:r>
              <a:rPr lang="en-US" sz="4134" dirty="0">
                <a:solidFill>
                  <a:srgbClr val="3C3D3C"/>
                </a:solidFill>
                <a:latin typeface="Pathway Gothic One Bold"/>
              </a:rPr>
              <a:t>GenAI for Clinician Experience</a:t>
            </a:r>
          </a:p>
        </p:txBody>
      </p:sp>
      <p:sp>
        <p:nvSpPr>
          <p:cNvPr id="4" name="Freeform 4"/>
          <p:cNvSpPr/>
          <p:nvPr/>
        </p:nvSpPr>
        <p:spPr>
          <a:xfrm>
            <a:off x="11506200" y="6370710"/>
            <a:ext cx="493816" cy="313241"/>
          </a:xfrm>
          <a:custGeom>
            <a:avLst/>
            <a:gdLst/>
            <a:ahLst/>
            <a:cxnLst/>
            <a:rect l="l" t="t" r="r" b="b"/>
            <a:pathLst>
              <a:path w="740724" h="469862">
                <a:moveTo>
                  <a:pt x="0" y="0"/>
                </a:moveTo>
                <a:lnTo>
                  <a:pt x="740724" y="0"/>
                </a:lnTo>
                <a:lnTo>
                  <a:pt x="740724" y="469862"/>
                </a:lnTo>
                <a:lnTo>
                  <a:pt x="0" y="469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774893" y="521335"/>
            <a:ext cx="2993334" cy="31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 spc="18">
                <a:solidFill>
                  <a:srgbClr val="0086EA"/>
                </a:solidFill>
                <a:latin typeface="Montserrat Classic Bold"/>
              </a:rPr>
              <a:t>CLIENT SPOTLIGHT:</a:t>
            </a:r>
          </a:p>
        </p:txBody>
      </p:sp>
    </p:spTree>
    <p:extLst>
      <p:ext uri="{BB962C8B-B14F-4D97-AF65-F5344CB8AC3E}">
        <p14:creationId xmlns:p14="http://schemas.microsoft.com/office/powerpoint/2010/main" val="2564941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3895458"/>
            <a:chOff x="0" y="0"/>
            <a:chExt cx="4816593" cy="15389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38946"/>
            </a:xfrm>
            <a:custGeom>
              <a:avLst/>
              <a:gdLst/>
              <a:ahLst/>
              <a:cxnLst/>
              <a:rect l="l" t="t" r="r" b="b"/>
              <a:pathLst>
                <a:path w="4816592" h="1538946">
                  <a:moveTo>
                    <a:pt x="0" y="0"/>
                  </a:moveTo>
                  <a:lnTo>
                    <a:pt x="4816592" y="0"/>
                  </a:lnTo>
                  <a:lnTo>
                    <a:pt x="4816592" y="1538946"/>
                  </a:lnTo>
                  <a:lnTo>
                    <a:pt x="0" y="1538946"/>
                  </a:lnTo>
                  <a:close/>
                </a:path>
              </a:pathLst>
            </a:custGeom>
            <a:solidFill>
              <a:srgbClr val="0086EA">
                <a:alpha val="4706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5865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 rot="-252381">
            <a:off x="2597529" y="656140"/>
            <a:ext cx="1923147" cy="3037151"/>
            <a:chOff x="0" y="0"/>
            <a:chExt cx="3846294" cy="6074303"/>
          </a:xfrm>
        </p:grpSpPr>
        <p:sp>
          <p:nvSpPr>
            <p:cNvPr id="6" name="Freeform 6"/>
            <p:cNvSpPr/>
            <p:nvPr/>
          </p:nvSpPr>
          <p:spPr>
            <a:xfrm rot="-513486">
              <a:off x="406193" y="194085"/>
              <a:ext cx="3033909" cy="5686132"/>
            </a:xfrm>
            <a:custGeom>
              <a:avLst/>
              <a:gdLst/>
              <a:ahLst/>
              <a:cxnLst/>
              <a:rect l="l" t="t" r="r" b="b"/>
              <a:pathLst>
                <a:path w="3033909" h="5686132">
                  <a:moveTo>
                    <a:pt x="0" y="0"/>
                  </a:moveTo>
                  <a:lnTo>
                    <a:pt x="3033908" y="0"/>
                  </a:lnTo>
                  <a:lnTo>
                    <a:pt x="3033908" y="5686133"/>
                  </a:lnTo>
                  <a:lnTo>
                    <a:pt x="0" y="5686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684812" y="349500"/>
              <a:ext cx="223379" cy="5368728"/>
              <a:chOff x="0" y="0"/>
              <a:chExt cx="1913890" cy="4599879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913890" cy="45998792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45998792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45998792"/>
                    </a:lnTo>
                    <a:lnTo>
                      <a:pt x="0" y="459987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942199" y="349500"/>
              <a:ext cx="223379" cy="5368728"/>
              <a:chOff x="0" y="0"/>
              <a:chExt cx="1913890" cy="4599879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913890" cy="45998792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45998792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45998792"/>
                    </a:lnTo>
                    <a:lnTo>
                      <a:pt x="0" y="4599879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796502" y="160932"/>
              <a:ext cx="2268518" cy="239507"/>
              <a:chOff x="0" y="0"/>
              <a:chExt cx="18127631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812763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8127630" h="1913890">
                    <a:moveTo>
                      <a:pt x="0" y="0"/>
                    </a:moveTo>
                    <a:lnTo>
                      <a:pt x="18127630" y="0"/>
                    </a:lnTo>
                    <a:lnTo>
                      <a:pt x="1812763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487238" y="0"/>
              <a:ext cx="2871819" cy="5801654"/>
            </a:xfrm>
            <a:custGeom>
              <a:avLst/>
              <a:gdLst/>
              <a:ahLst/>
              <a:cxnLst/>
              <a:rect l="l" t="t" r="r" b="b"/>
              <a:pathLst>
                <a:path w="2871819" h="5801654">
                  <a:moveTo>
                    <a:pt x="0" y="0"/>
                  </a:moveTo>
                  <a:lnTo>
                    <a:pt x="2871818" y="0"/>
                  </a:lnTo>
                  <a:lnTo>
                    <a:pt x="2871818" y="5801654"/>
                  </a:lnTo>
                  <a:lnTo>
                    <a:pt x="0" y="5801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Freeform 14"/>
          <p:cNvSpPr/>
          <p:nvPr/>
        </p:nvSpPr>
        <p:spPr>
          <a:xfrm rot="-417065">
            <a:off x="4196889" y="576217"/>
            <a:ext cx="1449887" cy="3052036"/>
          </a:xfrm>
          <a:custGeom>
            <a:avLst/>
            <a:gdLst/>
            <a:ahLst/>
            <a:cxnLst/>
            <a:rect l="l" t="t" r="r" b="b"/>
            <a:pathLst>
              <a:path w="2174830" h="4578054">
                <a:moveTo>
                  <a:pt x="0" y="0"/>
                </a:moveTo>
                <a:lnTo>
                  <a:pt x="2174830" y="0"/>
                </a:lnTo>
                <a:lnTo>
                  <a:pt x="2174830" y="4578054"/>
                </a:lnTo>
                <a:lnTo>
                  <a:pt x="0" y="45780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5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/>
          <p:cNvSpPr/>
          <p:nvPr/>
        </p:nvSpPr>
        <p:spPr>
          <a:xfrm rot="-260851">
            <a:off x="4177869" y="547159"/>
            <a:ext cx="1421076" cy="2945887"/>
          </a:xfrm>
          <a:custGeom>
            <a:avLst/>
            <a:gdLst/>
            <a:ahLst/>
            <a:cxnLst/>
            <a:rect l="l" t="t" r="r" b="b"/>
            <a:pathLst>
              <a:path w="2131614" h="4418830">
                <a:moveTo>
                  <a:pt x="0" y="0"/>
                </a:moveTo>
                <a:lnTo>
                  <a:pt x="2131615" y="0"/>
                </a:lnTo>
                <a:lnTo>
                  <a:pt x="2131615" y="4418830"/>
                </a:lnTo>
                <a:lnTo>
                  <a:pt x="0" y="44188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2" r="-1731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6" name="Group 16"/>
          <p:cNvGrpSpPr/>
          <p:nvPr/>
        </p:nvGrpSpPr>
        <p:grpSpPr>
          <a:xfrm rot="-260851">
            <a:off x="4355265" y="3486313"/>
            <a:ext cx="1361653" cy="168860"/>
            <a:chOff x="0" y="0"/>
            <a:chExt cx="10904890" cy="135232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904890" cy="1352326"/>
            </a:xfrm>
            <a:custGeom>
              <a:avLst/>
              <a:gdLst/>
              <a:ahLst/>
              <a:cxnLst/>
              <a:rect l="l" t="t" r="r" b="b"/>
              <a:pathLst>
                <a:path w="10904890" h="1352326">
                  <a:moveTo>
                    <a:pt x="0" y="0"/>
                  </a:moveTo>
                  <a:lnTo>
                    <a:pt x="10904890" y="0"/>
                  </a:lnTo>
                  <a:lnTo>
                    <a:pt x="10904890" y="1352326"/>
                  </a:lnTo>
                  <a:lnTo>
                    <a:pt x="0" y="1352326"/>
                  </a:lnTo>
                  <a:close/>
                </a:path>
              </a:pathLst>
            </a:custGeom>
            <a:solidFill>
              <a:srgbClr val="F4F8FA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8" name="Group 18"/>
          <p:cNvGrpSpPr/>
          <p:nvPr/>
        </p:nvGrpSpPr>
        <p:grpSpPr>
          <a:xfrm rot="-260851">
            <a:off x="5628833" y="3358230"/>
            <a:ext cx="116835" cy="116835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717166" y="532549"/>
            <a:ext cx="4118664" cy="2968012"/>
            <a:chOff x="0" y="0"/>
            <a:chExt cx="8237328" cy="5936024"/>
          </a:xfrm>
        </p:grpSpPr>
        <p:sp>
          <p:nvSpPr>
            <p:cNvPr id="21" name="Freeform 21"/>
            <p:cNvSpPr/>
            <p:nvPr/>
          </p:nvSpPr>
          <p:spPr>
            <a:xfrm>
              <a:off x="428246" y="460735"/>
              <a:ext cx="7417578" cy="5036403"/>
            </a:xfrm>
            <a:custGeom>
              <a:avLst/>
              <a:gdLst/>
              <a:ahLst/>
              <a:cxnLst/>
              <a:rect l="l" t="t" r="r" b="b"/>
              <a:pathLst>
                <a:path w="7417578" h="5036403">
                  <a:moveTo>
                    <a:pt x="0" y="0"/>
                  </a:moveTo>
                  <a:lnTo>
                    <a:pt x="7417578" y="0"/>
                  </a:lnTo>
                  <a:lnTo>
                    <a:pt x="7417578" y="5036403"/>
                  </a:lnTo>
                  <a:lnTo>
                    <a:pt x="0" y="50364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38" r="-728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Freeform 22"/>
            <p:cNvSpPr/>
            <p:nvPr/>
          </p:nvSpPr>
          <p:spPr>
            <a:xfrm rot="5400000">
              <a:off x="1150652" y="-1150652"/>
              <a:ext cx="5936024" cy="8237328"/>
            </a:xfrm>
            <a:custGeom>
              <a:avLst/>
              <a:gdLst/>
              <a:ahLst/>
              <a:cxnLst/>
              <a:rect l="l" t="t" r="r" b="b"/>
              <a:pathLst>
                <a:path w="5936024" h="8237328">
                  <a:moveTo>
                    <a:pt x="0" y="0"/>
                  </a:moveTo>
                  <a:lnTo>
                    <a:pt x="5936024" y="0"/>
                  </a:lnTo>
                  <a:lnTo>
                    <a:pt x="5936024" y="8237328"/>
                  </a:lnTo>
                  <a:lnTo>
                    <a:pt x="0" y="8237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532813" y="649029"/>
              <a:ext cx="829827" cy="290150"/>
              <a:chOff x="0" y="0"/>
              <a:chExt cx="435862" cy="1524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35862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35862" h="152400">
                    <a:moveTo>
                      <a:pt x="0" y="0"/>
                    </a:moveTo>
                    <a:lnTo>
                      <a:pt x="435862" y="0"/>
                    </a:lnTo>
                    <a:lnTo>
                      <a:pt x="435862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0C2E70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 rot="211686">
            <a:off x="9779115" y="661609"/>
            <a:ext cx="1750026" cy="3003932"/>
            <a:chOff x="0" y="0"/>
            <a:chExt cx="3500052" cy="6007864"/>
          </a:xfrm>
        </p:grpSpPr>
        <p:sp>
          <p:nvSpPr>
            <p:cNvPr id="26" name="Freeform 26"/>
            <p:cNvSpPr/>
            <p:nvPr/>
          </p:nvSpPr>
          <p:spPr>
            <a:xfrm rot="261926">
              <a:off x="215953" y="108370"/>
              <a:ext cx="3068145" cy="5791124"/>
            </a:xfrm>
            <a:custGeom>
              <a:avLst/>
              <a:gdLst/>
              <a:ahLst/>
              <a:cxnLst/>
              <a:rect l="l" t="t" r="r" b="b"/>
              <a:pathLst>
                <a:path w="3068145" h="5791124">
                  <a:moveTo>
                    <a:pt x="0" y="0"/>
                  </a:moveTo>
                  <a:lnTo>
                    <a:pt x="3068145" y="0"/>
                  </a:lnTo>
                  <a:lnTo>
                    <a:pt x="3068145" y="5791124"/>
                  </a:lnTo>
                  <a:lnTo>
                    <a:pt x="0" y="5791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622634" y="5723557"/>
              <a:ext cx="2339905" cy="227463"/>
              <a:chOff x="0" y="0"/>
              <a:chExt cx="19688142" cy="191389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9688141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688141" h="1913890">
                    <a:moveTo>
                      <a:pt x="0" y="0"/>
                    </a:moveTo>
                    <a:lnTo>
                      <a:pt x="19688141" y="0"/>
                    </a:lnTo>
                    <a:lnTo>
                      <a:pt x="19688141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292805" y="77991"/>
              <a:ext cx="2925908" cy="5910925"/>
            </a:xfrm>
            <a:custGeom>
              <a:avLst/>
              <a:gdLst/>
              <a:ahLst/>
              <a:cxnLst/>
              <a:rect l="l" t="t" r="r" b="b"/>
              <a:pathLst>
                <a:path w="2925908" h="5910925">
                  <a:moveTo>
                    <a:pt x="0" y="0"/>
                  </a:moveTo>
                  <a:lnTo>
                    <a:pt x="2925908" y="0"/>
                  </a:lnTo>
                  <a:lnTo>
                    <a:pt x="2925908" y="5910925"/>
                  </a:lnTo>
                  <a:lnTo>
                    <a:pt x="0" y="5910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 rot="239736">
            <a:off x="912781" y="230396"/>
            <a:ext cx="1783159" cy="3346829"/>
            <a:chOff x="179373" y="40691"/>
            <a:chExt cx="3566318" cy="6693658"/>
          </a:xfrm>
        </p:grpSpPr>
        <p:sp>
          <p:nvSpPr>
            <p:cNvPr id="31" name="Freeform 31"/>
            <p:cNvSpPr/>
            <p:nvPr/>
          </p:nvSpPr>
          <p:spPr>
            <a:xfrm rot="-459842">
              <a:off x="179373" y="211178"/>
              <a:ext cx="3362193" cy="2915182"/>
            </a:xfrm>
            <a:custGeom>
              <a:avLst/>
              <a:gdLst/>
              <a:ahLst/>
              <a:cxnLst/>
              <a:rect l="l" t="t" r="r" b="b"/>
              <a:pathLst>
                <a:path w="3362193" h="2915182">
                  <a:moveTo>
                    <a:pt x="0" y="0"/>
                  </a:moveTo>
                  <a:lnTo>
                    <a:pt x="3362193" y="0"/>
                  </a:lnTo>
                  <a:lnTo>
                    <a:pt x="3362193" y="2915182"/>
                  </a:lnTo>
                  <a:lnTo>
                    <a:pt x="0" y="2915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3558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Freeform 32"/>
            <p:cNvSpPr/>
            <p:nvPr/>
          </p:nvSpPr>
          <p:spPr>
            <a:xfrm rot="-268117">
              <a:off x="521622" y="1218369"/>
              <a:ext cx="2983745" cy="1989163"/>
            </a:xfrm>
            <a:custGeom>
              <a:avLst/>
              <a:gdLst/>
              <a:ahLst/>
              <a:cxnLst/>
              <a:rect l="l" t="t" r="r" b="b"/>
              <a:pathLst>
                <a:path w="2983745" h="1989163">
                  <a:moveTo>
                    <a:pt x="0" y="0"/>
                  </a:moveTo>
                  <a:lnTo>
                    <a:pt x="2983745" y="0"/>
                  </a:lnTo>
                  <a:lnTo>
                    <a:pt x="2983745" y="1989163"/>
                  </a:lnTo>
                  <a:lnTo>
                    <a:pt x="0" y="1989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3" name="Freeform 33"/>
            <p:cNvSpPr/>
            <p:nvPr/>
          </p:nvSpPr>
          <p:spPr>
            <a:xfrm rot="-268117">
              <a:off x="1453065" y="5359426"/>
              <a:ext cx="1574790" cy="314958"/>
            </a:xfrm>
            <a:custGeom>
              <a:avLst/>
              <a:gdLst/>
              <a:ahLst/>
              <a:cxnLst/>
              <a:rect l="l" t="t" r="r" b="b"/>
              <a:pathLst>
                <a:path w="1574790" h="314958">
                  <a:moveTo>
                    <a:pt x="0" y="0"/>
                  </a:moveTo>
                  <a:lnTo>
                    <a:pt x="1574791" y="0"/>
                  </a:lnTo>
                  <a:lnTo>
                    <a:pt x="1574791" y="314959"/>
                  </a:lnTo>
                  <a:lnTo>
                    <a:pt x="0" y="3149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4" name="Freeform 34"/>
            <p:cNvSpPr/>
            <p:nvPr/>
          </p:nvSpPr>
          <p:spPr>
            <a:xfrm rot="-268117">
              <a:off x="2417733" y="5439705"/>
              <a:ext cx="165856" cy="120660"/>
            </a:xfrm>
            <a:custGeom>
              <a:avLst/>
              <a:gdLst/>
              <a:ahLst/>
              <a:cxnLst/>
              <a:rect l="l" t="t" r="r" b="b"/>
              <a:pathLst>
                <a:path w="165856" h="120660">
                  <a:moveTo>
                    <a:pt x="0" y="0"/>
                  </a:moveTo>
                  <a:lnTo>
                    <a:pt x="165857" y="0"/>
                  </a:lnTo>
                  <a:lnTo>
                    <a:pt x="165857" y="120661"/>
                  </a:lnTo>
                  <a:lnTo>
                    <a:pt x="0" y="120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 rot="21331883">
              <a:off x="1043963" y="4050138"/>
              <a:ext cx="2385104" cy="957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4"/>
                </a:lnSpc>
              </a:pPr>
              <a:r>
                <a:rPr lang="en-US" sz="416">
                  <a:solidFill>
                    <a:srgbClr val="2C2C2C"/>
                  </a:solidFill>
                  <a:latin typeface="Open Sans"/>
                </a:rPr>
                <a:t> </a:t>
              </a:r>
            </a:p>
            <a:p>
              <a:pPr>
                <a:lnSpc>
                  <a:spcPts val="774"/>
                </a:lnSpc>
              </a:pPr>
              <a:r>
                <a:rPr lang="en-US" sz="516">
                  <a:solidFill>
                    <a:srgbClr val="2C2C2C"/>
                  </a:solidFill>
                  <a:latin typeface="Open Sans"/>
                </a:rPr>
                <a:t>We want you to thrive professionally and personally while keeping you abreast of important news and updates in your community.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 rot="21331883">
              <a:off x="1960611" y="5408039"/>
              <a:ext cx="456494" cy="190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7"/>
                </a:lnSpc>
              </a:pPr>
              <a:r>
                <a:rPr lang="en-US" sz="548">
                  <a:solidFill>
                    <a:srgbClr val="FFFFFF"/>
                  </a:solidFill>
                  <a:latin typeface="Open Sans"/>
                </a:rPr>
                <a:t>Login </a:t>
              </a:r>
            </a:p>
          </p:txBody>
        </p:sp>
        <p:grpSp>
          <p:nvGrpSpPr>
            <p:cNvPr id="37" name="Group 37"/>
            <p:cNvGrpSpPr/>
            <p:nvPr/>
          </p:nvGrpSpPr>
          <p:grpSpPr>
            <a:xfrm rot="-268117">
              <a:off x="251055" y="305229"/>
              <a:ext cx="182763" cy="182763"/>
              <a:chOff x="0" y="0"/>
              <a:chExt cx="6350000" cy="63500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 rot="-268117">
              <a:off x="3265563" y="40691"/>
              <a:ext cx="182763" cy="182763"/>
              <a:chOff x="0" y="0"/>
              <a:chExt cx="6350000" cy="63500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 rot="21331883">
              <a:off x="916058" y="3646112"/>
              <a:ext cx="2385104" cy="401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</a:pPr>
              <a:r>
                <a:rPr lang="en-US" sz="1119">
                  <a:solidFill>
                    <a:srgbClr val="2D58AA"/>
                  </a:solidFill>
                  <a:latin typeface="Open Sans"/>
                </a:rPr>
                <a:t> Welcome!</a:t>
              </a:r>
            </a:p>
          </p:txBody>
        </p:sp>
        <p:sp>
          <p:nvSpPr>
            <p:cNvPr id="42" name="TextBox 42"/>
            <p:cNvSpPr txBox="1"/>
            <p:nvPr/>
          </p:nvSpPr>
          <p:spPr>
            <a:xfrm rot="21331883">
              <a:off x="1190557" y="5996103"/>
              <a:ext cx="2121040" cy="144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43"/>
                </a:lnSpc>
              </a:pPr>
              <a:r>
                <a:rPr lang="en-US" sz="429">
                  <a:solidFill>
                    <a:srgbClr val="2D58AA"/>
                  </a:solidFill>
                  <a:latin typeface="Montserrat Classic"/>
                </a:rPr>
                <a:t> Privacy Policy</a:t>
              </a:r>
            </a:p>
          </p:txBody>
        </p:sp>
        <p:sp>
          <p:nvSpPr>
            <p:cNvPr id="43" name="Freeform 43"/>
            <p:cNvSpPr/>
            <p:nvPr/>
          </p:nvSpPr>
          <p:spPr>
            <a:xfrm rot="-268117">
              <a:off x="475520" y="176764"/>
              <a:ext cx="3270171" cy="6557585"/>
            </a:xfrm>
            <a:custGeom>
              <a:avLst/>
              <a:gdLst/>
              <a:ahLst/>
              <a:cxnLst/>
              <a:rect l="l" t="t" r="r" b="b"/>
              <a:pathLst>
                <a:path w="3270171" h="6557585">
                  <a:moveTo>
                    <a:pt x="0" y="0"/>
                  </a:moveTo>
                  <a:lnTo>
                    <a:pt x="3270171" y="0"/>
                  </a:lnTo>
                  <a:lnTo>
                    <a:pt x="3270171" y="6557585"/>
                  </a:lnTo>
                  <a:lnTo>
                    <a:pt x="0" y="6557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74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952822" y="5425560"/>
            <a:ext cx="5057076" cy="105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6"/>
              </a:lnSpc>
            </a:pPr>
            <a:endParaRPr sz="1200"/>
          </a:p>
          <a:p>
            <a:pPr>
              <a:lnSpc>
                <a:spcPts val="2126"/>
              </a:lnSpc>
            </a:pPr>
            <a:r>
              <a:rPr lang="en-US" sz="1466" spc="14">
                <a:solidFill>
                  <a:srgbClr val="373E5D"/>
                </a:solidFill>
                <a:latin typeface="Lato 2"/>
              </a:rPr>
              <a:t>To improve satisfaction and retention of their 65,000+  nurses with a digital solution that serves their administrative, collaborative, and professional development needs.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52822" y="4217192"/>
            <a:ext cx="5611114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4800" dirty="0">
                <a:solidFill>
                  <a:srgbClr val="3C3D3C"/>
                </a:solidFill>
                <a:latin typeface="Pathway Gothic One"/>
              </a:rPr>
              <a:t>NURSE EXPERIENCE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52822" y="4838869"/>
            <a:ext cx="5445665" cy="28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en-US" sz="1599" spc="15" dirty="0">
                <a:solidFill>
                  <a:srgbClr val="3C3D3C"/>
                </a:solidFill>
                <a:latin typeface="Lato 1"/>
              </a:rPr>
              <a:t>Large, national nonprofit health system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52822" y="5285883"/>
            <a:ext cx="2425125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spc="16">
                <a:solidFill>
                  <a:srgbClr val="3B30B6"/>
                </a:solidFill>
                <a:latin typeface="Montserrat Classic Bold"/>
              </a:rPr>
              <a:t>CHALLENGE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563936" y="4237350"/>
            <a:ext cx="2425125" cy="27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66" spc="16">
                <a:solidFill>
                  <a:srgbClr val="3B30B6"/>
                </a:solidFill>
                <a:latin typeface="Montserrat Classic Bold"/>
              </a:rPr>
              <a:t>WHAT WE BUILT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6563936" y="4465436"/>
            <a:ext cx="4942265" cy="186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27"/>
              </a:lnSpc>
            </a:pPr>
            <a:endParaRPr sz="1200"/>
          </a:p>
          <a:p>
            <a:pPr>
              <a:lnSpc>
                <a:spcPts val="2127"/>
              </a:lnSpc>
            </a:pPr>
            <a:r>
              <a:rPr lang="en-US" sz="1467" spc="15">
                <a:solidFill>
                  <a:srgbClr val="373E5D"/>
                </a:solidFill>
                <a:latin typeface="Lato 2"/>
              </a:rPr>
              <a:t> WEB, IOS, AND ANDROID APPLICATION INTEGRATING WITH SEVERAL THIRD PARTY APPLICATIONS TO PROVIDE:</a:t>
            </a:r>
          </a:p>
          <a:p>
            <a:pPr marL="316670" lvl="1" indent="-158335">
              <a:lnSpc>
                <a:spcPts val="2127"/>
              </a:lnSpc>
              <a:buFont typeface="Arial"/>
              <a:buChar char="•"/>
            </a:pPr>
            <a:r>
              <a:rPr lang="en-US" sz="1467" spc="15">
                <a:solidFill>
                  <a:srgbClr val="373E5D"/>
                </a:solidFill>
                <a:latin typeface="Lato 2"/>
              </a:rPr>
              <a:t>Dynamic shift scheduling, backfilling,  and swapping</a:t>
            </a:r>
          </a:p>
          <a:p>
            <a:pPr marL="316670" lvl="1" indent="-158335">
              <a:lnSpc>
                <a:spcPts val="2127"/>
              </a:lnSpc>
              <a:buFont typeface="Arial"/>
              <a:buChar char="•"/>
            </a:pPr>
            <a:r>
              <a:rPr lang="en-US" sz="1467" spc="15">
                <a:solidFill>
                  <a:srgbClr val="373E5D"/>
                </a:solidFill>
                <a:latin typeface="Lato 2"/>
              </a:rPr>
              <a:t>Market-specific collaboration and news dissemination </a:t>
            </a:r>
          </a:p>
          <a:p>
            <a:pPr marL="316670" lvl="1" indent="-158335">
              <a:lnSpc>
                <a:spcPts val="2127"/>
              </a:lnSpc>
              <a:buFont typeface="Arial"/>
              <a:buChar char="•"/>
            </a:pPr>
            <a:r>
              <a:rPr lang="en-US" sz="1467" spc="15">
                <a:solidFill>
                  <a:srgbClr val="373E5D"/>
                </a:solidFill>
                <a:latin typeface="Lato 2"/>
              </a:rPr>
              <a:t>Professional development training, CME, licensure</a:t>
            </a:r>
          </a:p>
          <a:p>
            <a:pPr marL="316670" lvl="1" indent="-158335">
              <a:lnSpc>
                <a:spcPts val="2127"/>
              </a:lnSpc>
              <a:buFont typeface="Arial"/>
              <a:buChar char="•"/>
            </a:pPr>
            <a:r>
              <a:rPr lang="en-US" sz="1467" spc="15">
                <a:solidFill>
                  <a:srgbClr val="373E5D"/>
                </a:solidFill>
                <a:latin typeface="Lato 2"/>
              </a:rPr>
              <a:t>Medical content and collateral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52822" y="3971658"/>
            <a:ext cx="1586229" cy="18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6"/>
              </a:lnSpc>
            </a:pPr>
            <a:r>
              <a:rPr lang="en-US" sz="1166" spc="66">
                <a:solidFill>
                  <a:srgbClr val="3B30B6"/>
                </a:solidFill>
                <a:latin typeface="Montserrat Classic Bold"/>
              </a:rPr>
              <a:t>CASE STUDY</a:t>
            </a:r>
          </a:p>
        </p:txBody>
      </p:sp>
    </p:spTree>
    <p:extLst>
      <p:ext uri="{BB962C8B-B14F-4D97-AF65-F5344CB8AC3E}">
        <p14:creationId xmlns:p14="http://schemas.microsoft.com/office/powerpoint/2010/main" val="1553994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DD175-224E-1414-404B-7A1083FAA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9A55-A558-E2B1-B75C-64AF88B21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WWT / Cisco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45EEF-AE69-D703-8706-D43C80516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01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8DFB5-0320-38F5-96B1-3896BFF93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2078BF-B17C-D712-B439-D319E1931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774"/>
          </a:p>
        </p:txBody>
      </p:sp>
      <p:pic>
        <p:nvPicPr>
          <p:cNvPr id="2" name="Picture 1" descr="A screenshot of a blue and white screen&#10;&#10;AI-generated content may be incorrect.">
            <a:extLst>
              <a:ext uri="{FF2B5EF4-FFF2-40B4-BE49-F238E27FC236}">
                <a16:creationId xmlns:a16="http://schemas.microsoft.com/office/drawing/2014/main" id="{D5CD2C28-5053-BC10-B174-56D7CC820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86" y="-2625"/>
            <a:ext cx="12197683" cy="68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35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BCB8F572-034B-4D41-99CF-F5ABD0E133AB}"/>
              </a:ext>
            </a:extLst>
          </p:cNvPr>
          <p:cNvGrpSpPr/>
          <p:nvPr/>
        </p:nvGrpSpPr>
        <p:grpSpPr>
          <a:xfrm>
            <a:off x="1191640" y="1798923"/>
            <a:ext cx="9773891" cy="2342452"/>
            <a:chOff x="1208418" y="2062916"/>
            <a:chExt cx="9775164" cy="234275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1A4377A-3CC5-544A-849A-9E9D17C90DE0}"/>
                </a:ext>
              </a:extLst>
            </p:cNvPr>
            <p:cNvCxnSpPr>
              <a:cxnSpLocks/>
            </p:cNvCxnSpPr>
            <p:nvPr/>
          </p:nvCxnSpPr>
          <p:spPr>
            <a:xfrm>
              <a:off x="2837612" y="2081098"/>
              <a:ext cx="0" cy="2324575"/>
            </a:xfrm>
            <a:prstGeom prst="line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  <a:headEnd type="oval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73BC5F9-C6F7-6E49-A2F5-EB26CDA4B83D}"/>
                </a:ext>
              </a:extLst>
            </p:cNvPr>
            <p:cNvCxnSpPr>
              <a:cxnSpLocks/>
            </p:cNvCxnSpPr>
            <p:nvPr/>
          </p:nvCxnSpPr>
          <p:spPr>
            <a:xfrm>
              <a:off x="4466806" y="2081098"/>
              <a:ext cx="0" cy="2324575"/>
            </a:xfrm>
            <a:prstGeom prst="line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  <a:headEnd type="oval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182DCD4-760C-F84E-AD5E-06C98A35C534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091953"/>
              <a:ext cx="0" cy="2313720"/>
            </a:xfrm>
            <a:prstGeom prst="line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  <a:headEnd type="oval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4876FC9-4C05-3D4E-B12F-F7DD1D6D7DA3}"/>
                </a:ext>
              </a:extLst>
            </p:cNvPr>
            <p:cNvCxnSpPr>
              <a:cxnSpLocks/>
            </p:cNvCxnSpPr>
            <p:nvPr/>
          </p:nvCxnSpPr>
          <p:spPr>
            <a:xfrm>
              <a:off x="7725194" y="2081098"/>
              <a:ext cx="0" cy="2324575"/>
            </a:xfrm>
            <a:prstGeom prst="line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  <a:headEnd type="oval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F0A63D2-55C8-C34B-BDB1-9EB1F984FFF3}"/>
                </a:ext>
              </a:extLst>
            </p:cNvPr>
            <p:cNvCxnSpPr>
              <a:cxnSpLocks/>
            </p:cNvCxnSpPr>
            <p:nvPr/>
          </p:nvCxnSpPr>
          <p:spPr>
            <a:xfrm>
              <a:off x="9354388" y="2081098"/>
              <a:ext cx="0" cy="2324575"/>
            </a:xfrm>
            <a:prstGeom prst="line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  <a:headEnd type="oval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FD56B0F-8ED5-2D4D-B779-4740619B988B}"/>
                </a:ext>
              </a:extLst>
            </p:cNvPr>
            <p:cNvCxnSpPr>
              <a:cxnSpLocks/>
            </p:cNvCxnSpPr>
            <p:nvPr/>
          </p:nvCxnSpPr>
          <p:spPr>
            <a:xfrm>
              <a:off x="1208418" y="2081098"/>
              <a:ext cx="0" cy="2324575"/>
            </a:xfrm>
            <a:prstGeom prst="line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  <a:headEnd type="oval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96AA08D-0416-7B47-B34D-AAA5C27524E6}"/>
                </a:ext>
              </a:extLst>
            </p:cNvPr>
            <p:cNvCxnSpPr>
              <a:cxnSpLocks/>
            </p:cNvCxnSpPr>
            <p:nvPr/>
          </p:nvCxnSpPr>
          <p:spPr>
            <a:xfrm>
              <a:off x="10983582" y="2062916"/>
              <a:ext cx="0" cy="2342757"/>
            </a:xfrm>
            <a:prstGeom prst="line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  <a:headEnd type="oval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719515-9E1B-6945-9DE8-FAD8B00DB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85" y="36268"/>
            <a:ext cx="10514231" cy="811816"/>
          </a:xfrm>
        </p:spPr>
        <p:txBody>
          <a:bodyPr>
            <a:normAutofit/>
          </a:bodyPr>
          <a:lstStyle/>
          <a:p>
            <a:pPr algn="ctr"/>
            <a:r>
              <a:rPr lang="en-US" sz="2799" b="1"/>
              <a:t> Aligning With WWT’s Strategy to Solve Customer Problems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20128E3-79CB-3D49-8A3F-D6781BC33F1A}"/>
              </a:ext>
            </a:extLst>
          </p:cNvPr>
          <p:cNvSpPr txBox="1"/>
          <p:nvPr/>
        </p:nvSpPr>
        <p:spPr>
          <a:xfrm>
            <a:off x="411691" y="4264929"/>
            <a:ext cx="1559897" cy="1677370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Webex Connect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Webex Contact Center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Center Enterprise (UCCE)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 err="1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ThousandEyes</a:t>
            </a:r>
            <a:endParaRPr lang="en-US" sz="1050">
              <a:solidFill>
                <a:srgbClr val="121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17">
              <a:spcAft>
                <a:spcPts val="1200"/>
              </a:spcAft>
              <a:defRPr/>
            </a:pPr>
            <a:endParaRPr lang="en-US" sz="1050">
              <a:solidFill>
                <a:srgbClr val="121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5E904D5-1291-8F4A-82B0-E9792433C309}"/>
              </a:ext>
            </a:extLst>
          </p:cNvPr>
          <p:cNvSpPr txBox="1"/>
          <p:nvPr/>
        </p:nvSpPr>
        <p:spPr>
          <a:xfrm>
            <a:off x="1996985" y="4264929"/>
            <a:ext cx="1628982" cy="2146729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/>
                <a:cs typeface="Arial"/>
              </a:rPr>
              <a:t>Secure Hybrid Work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/>
                <a:cs typeface="Arial"/>
              </a:rPr>
              <a:t>Webex Suite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/>
                <a:cs typeface="Arial"/>
              </a:rPr>
              <a:t>Webex Devices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/>
                <a:cs typeface="Arial"/>
              </a:rPr>
              <a:t>Cisco Spaces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/>
                <a:cs typeface="Arial"/>
              </a:rPr>
              <a:t>Secure Client</a:t>
            </a:r>
            <a:endParaRPr lang="en-US" sz="1050">
              <a:solidFill>
                <a:srgbClr val="121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/>
                <a:cs typeface="Arial"/>
              </a:rPr>
              <a:t>Umbrella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 err="1">
                <a:solidFill>
                  <a:srgbClr val="121212"/>
                </a:solidFill>
                <a:latin typeface="Arial"/>
                <a:cs typeface="Arial"/>
              </a:rPr>
              <a:t>ThousandEyes</a:t>
            </a:r>
            <a:endParaRPr lang="en-US" sz="1050">
              <a:solidFill>
                <a:srgbClr val="121212"/>
              </a:solidFill>
              <a:latin typeface="Arial"/>
              <a:cs typeface="Arial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9F48F24-A4F1-7C43-BF1A-C979411A32D8}"/>
              </a:ext>
            </a:extLst>
          </p:cNvPr>
          <p:cNvSpPr txBox="1"/>
          <p:nvPr/>
        </p:nvSpPr>
        <p:spPr>
          <a:xfrm>
            <a:off x="3669655" y="4264930"/>
            <a:ext cx="1559897" cy="240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6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Meraki Systems Manager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Catalyst &amp; Meraki Switching &amp; Wireless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Viptela &amp; Meraki SD-WAN 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Meraki Z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ISE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Duo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Client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 err="1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ThousandEyes</a:t>
            </a:r>
            <a:endParaRPr lang="en-US" sz="1050">
              <a:solidFill>
                <a:srgbClr val="121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DF0840F-459A-D44E-822F-9FC12D959D66}"/>
              </a:ext>
            </a:extLst>
          </p:cNvPr>
          <p:cNvSpPr txBox="1"/>
          <p:nvPr/>
        </p:nvSpPr>
        <p:spPr>
          <a:xfrm>
            <a:off x="5384788" y="4234459"/>
            <a:ext cx="155989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600"/>
              </a:spcAft>
              <a:defRPr/>
            </a:pPr>
            <a:r>
              <a:rPr lang="en-US" sz="1000" err="1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Intersight</a:t>
            </a:r>
            <a:r>
              <a:rPr lang="en-US" sz="100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Workload Optimizer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0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0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Cloud/Dashboard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0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</a:t>
            </a:r>
            <a:r>
              <a:rPr lang="en-US" sz="1000" err="1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OnRamp</a:t>
            </a:r>
            <a:r>
              <a:rPr lang="en-US" sz="100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000" err="1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Multicloud</a:t>
            </a:r>
            <a:endParaRPr lang="en-US" sz="1000">
              <a:solidFill>
                <a:srgbClr val="121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17">
              <a:spcAft>
                <a:spcPts val="600"/>
              </a:spcAft>
              <a:defRPr/>
            </a:pPr>
            <a:r>
              <a:rPr lang="en-US" sz="100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Firewall Cloud Native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0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Cloud Analytics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0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Cloud Insights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0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 Dynamics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322CF5E-95E7-F14A-A5D8-B08EEDBB7868}"/>
              </a:ext>
            </a:extLst>
          </p:cNvPr>
          <p:cNvSpPr txBox="1"/>
          <p:nvPr/>
        </p:nvSpPr>
        <p:spPr>
          <a:xfrm>
            <a:off x="6927619" y="4264930"/>
            <a:ext cx="155989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Hyperflex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Converged Infrastructure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App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Workload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 Connectivity &amp; Security</a:t>
            </a:r>
          </a:p>
          <a:p>
            <a:pPr algn="ctr" defTabSz="914217">
              <a:spcAft>
                <a:spcPts val="1200"/>
              </a:spcAft>
              <a:defRPr/>
            </a:pPr>
            <a:endParaRPr lang="en-US" sz="105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FDE84F4-1405-EC4B-A1F2-FA4D450EFE6B}"/>
              </a:ext>
            </a:extLst>
          </p:cNvPr>
          <p:cNvSpPr txBox="1"/>
          <p:nvPr/>
        </p:nvSpPr>
        <p:spPr>
          <a:xfrm>
            <a:off x="8520463" y="4264930"/>
            <a:ext cx="155989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6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 Dynamics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 err="1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ThousandEyes</a:t>
            </a:r>
            <a:endParaRPr lang="en-US" sz="1050">
              <a:solidFill>
                <a:srgbClr val="121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 err="1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Intersight</a:t>
            </a: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Workload Optimizer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Center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Webex Connect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NSO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 err="1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DevNet</a:t>
            </a:r>
            <a:r>
              <a:rPr lang="en-US" sz="1050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APIs</a:t>
            </a:r>
          </a:p>
          <a:p>
            <a:pPr algn="ctr" defTabSz="914217">
              <a:spcAft>
                <a:spcPts val="600"/>
              </a:spcAft>
              <a:defRPr/>
            </a:pPr>
            <a:r>
              <a:rPr lang="en-US" sz="1050" err="1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SecureX</a:t>
            </a:r>
            <a:endParaRPr lang="en-US" sz="1050">
              <a:solidFill>
                <a:srgbClr val="121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5FC5E0-5BB8-A261-2DB7-0EDFC642D728}"/>
              </a:ext>
            </a:extLst>
          </p:cNvPr>
          <p:cNvSpPr txBox="1"/>
          <p:nvPr/>
        </p:nvSpPr>
        <p:spPr>
          <a:xfrm>
            <a:off x="378744" y="638692"/>
            <a:ext cx="1625792" cy="101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5999" b="1">
                <a:solidFill>
                  <a:srgbClr val="0086E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999">
              <a:solidFill>
                <a:srgbClr val="0086E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4BD7B3-B369-D0B1-6349-6AF4DC8EDD45}"/>
              </a:ext>
            </a:extLst>
          </p:cNvPr>
          <p:cNvSpPr txBox="1"/>
          <p:nvPr/>
        </p:nvSpPr>
        <p:spPr>
          <a:xfrm>
            <a:off x="2007725" y="638692"/>
            <a:ext cx="1625792" cy="101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5999" b="1">
                <a:solidFill>
                  <a:srgbClr val="0086E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999">
              <a:solidFill>
                <a:srgbClr val="0086E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B8936C-86F9-AF4F-D0B4-097E446B34B8}"/>
              </a:ext>
            </a:extLst>
          </p:cNvPr>
          <p:cNvSpPr txBox="1"/>
          <p:nvPr/>
        </p:nvSpPr>
        <p:spPr>
          <a:xfrm>
            <a:off x="3636707" y="638692"/>
            <a:ext cx="1625792" cy="101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5999" b="1">
                <a:solidFill>
                  <a:srgbClr val="0086E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999">
              <a:solidFill>
                <a:srgbClr val="0086E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9DDC48D-0177-1F44-87F6-C24ABCC3C36A}"/>
              </a:ext>
            </a:extLst>
          </p:cNvPr>
          <p:cNvSpPr txBox="1"/>
          <p:nvPr/>
        </p:nvSpPr>
        <p:spPr>
          <a:xfrm>
            <a:off x="8462369" y="667725"/>
            <a:ext cx="1625792" cy="101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5999" b="1">
                <a:solidFill>
                  <a:srgbClr val="0086E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999">
              <a:solidFill>
                <a:srgbClr val="0086E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7805FD-2562-32E2-CF74-1166072A5E44}"/>
              </a:ext>
            </a:extLst>
          </p:cNvPr>
          <p:cNvSpPr txBox="1"/>
          <p:nvPr/>
        </p:nvSpPr>
        <p:spPr>
          <a:xfrm>
            <a:off x="6894671" y="638692"/>
            <a:ext cx="1625792" cy="101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5999" b="1">
                <a:solidFill>
                  <a:srgbClr val="0086E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999">
              <a:solidFill>
                <a:srgbClr val="0086E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9E51B22-8399-0B4A-DFAF-B2EFEEFE90E8}"/>
              </a:ext>
            </a:extLst>
          </p:cNvPr>
          <p:cNvSpPr txBox="1"/>
          <p:nvPr/>
        </p:nvSpPr>
        <p:spPr>
          <a:xfrm>
            <a:off x="10056718" y="667725"/>
            <a:ext cx="1625792" cy="101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5999" b="1">
                <a:solidFill>
                  <a:srgbClr val="0086E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999">
              <a:solidFill>
                <a:srgbClr val="0086E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4135D887-A28E-9C21-510E-CC6060743BDA}"/>
              </a:ext>
            </a:extLst>
          </p:cNvPr>
          <p:cNvSpPr/>
          <p:nvPr/>
        </p:nvSpPr>
        <p:spPr>
          <a:xfrm>
            <a:off x="160080" y="2034567"/>
            <a:ext cx="11646769" cy="15510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2">
                <a:lumMod val="40000"/>
                <a:lumOff val="60000"/>
              </a:schemeClr>
            </a:solidFill>
            <a:prstDash val="dash"/>
          </a:ln>
          <a:effectLst>
            <a:outerShdw blurRad="225574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7" name="Picture 56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279B1AA5-D552-2739-14FD-F1C1D372E6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01" y="2336180"/>
            <a:ext cx="450080" cy="44544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7572067-09FF-FFF5-4EE9-0D372DE529BF}"/>
              </a:ext>
            </a:extLst>
          </p:cNvPr>
          <p:cNvSpPr txBox="1"/>
          <p:nvPr/>
        </p:nvSpPr>
        <p:spPr>
          <a:xfrm>
            <a:off x="444639" y="2845151"/>
            <a:ext cx="149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Experience</a:t>
            </a:r>
            <a:endParaRPr lang="en-US" sz="1200">
              <a:solidFill>
                <a:srgbClr val="0086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C1DAA5EE-FEB5-1A94-F5CA-E7C1A6D872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553" y="2341445"/>
            <a:ext cx="434913" cy="43491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88D0778-8CAF-C516-8121-8D9FE1328A5F}"/>
              </a:ext>
            </a:extLst>
          </p:cNvPr>
          <p:cNvSpPr txBox="1"/>
          <p:nvPr/>
        </p:nvSpPr>
        <p:spPr>
          <a:xfrm>
            <a:off x="2073621" y="2845151"/>
            <a:ext cx="149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Experience</a:t>
            </a:r>
            <a:endParaRPr lang="en-US" sz="1200">
              <a:solidFill>
                <a:srgbClr val="0086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634B408A-BB93-4DA0-3CA0-8E846DD9C8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657" y="2339180"/>
            <a:ext cx="439443" cy="43944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739DD2D1-3808-D61A-BC6C-16BF0986D01F}"/>
              </a:ext>
            </a:extLst>
          </p:cNvPr>
          <p:cNvSpPr txBox="1"/>
          <p:nvPr/>
        </p:nvSpPr>
        <p:spPr>
          <a:xfrm>
            <a:off x="3702603" y="2845151"/>
            <a:ext cx="149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Workforce</a:t>
            </a:r>
            <a:endParaRPr lang="en-US" sz="1200">
              <a:solidFill>
                <a:srgbClr val="0086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B1BB9798-F2C3-D783-98B2-10158693AC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742" y="2326276"/>
            <a:ext cx="450080" cy="45008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6D7C12B7-5088-B734-6A85-A263B4D0E537}"/>
              </a:ext>
            </a:extLst>
          </p:cNvPr>
          <p:cNvSpPr txBox="1"/>
          <p:nvPr/>
        </p:nvSpPr>
        <p:spPr>
          <a:xfrm>
            <a:off x="5335300" y="2837567"/>
            <a:ext cx="149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br>
              <a:rPr lang="en-US" sz="1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Platforms</a:t>
            </a:r>
            <a:endParaRPr lang="en-US" sz="1200">
              <a:solidFill>
                <a:srgbClr val="0086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4FAFB7-314B-3707-3FAD-5BFAFE12CB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136" y="2326276"/>
            <a:ext cx="434913" cy="43491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89B52B1-0C1E-47A7-0FA7-9201E24DC1F8}"/>
              </a:ext>
            </a:extLst>
          </p:cNvPr>
          <p:cNvSpPr txBox="1"/>
          <p:nvPr/>
        </p:nvSpPr>
        <p:spPr>
          <a:xfrm>
            <a:off x="6944685" y="2829982"/>
            <a:ext cx="149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br>
              <a:rPr lang="en-US" sz="1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endParaRPr lang="en-US" sz="1200">
              <a:solidFill>
                <a:srgbClr val="0086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67" descr="A picture containing text, gauge, clipart&#10;&#10;Description automatically generated">
            <a:extLst>
              <a:ext uri="{FF2B5EF4-FFF2-40B4-BE49-F238E27FC236}">
                <a16:creationId xmlns:a16="http://schemas.microsoft.com/office/drawing/2014/main" id="{7F034845-6E53-EE08-B9B5-FA2EEF4A85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598" y="2369846"/>
            <a:ext cx="445441" cy="445441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77C0F08-46DA-0EFA-7A0A-0559E67BA58D}"/>
              </a:ext>
            </a:extLst>
          </p:cNvPr>
          <p:cNvSpPr txBox="1"/>
          <p:nvPr/>
        </p:nvSpPr>
        <p:spPr>
          <a:xfrm>
            <a:off x="8608383" y="2862343"/>
            <a:ext cx="149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 Everything</a:t>
            </a:r>
            <a:endParaRPr lang="en-US" sz="1200">
              <a:solidFill>
                <a:srgbClr val="0086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F890917-FBCC-016C-394F-EE6141F1F37C}"/>
              </a:ext>
            </a:extLst>
          </p:cNvPr>
          <p:cNvSpPr txBox="1"/>
          <p:nvPr/>
        </p:nvSpPr>
        <p:spPr>
          <a:xfrm>
            <a:off x="378744" y="1152676"/>
            <a:ext cx="162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200">
                <a:solidFill>
                  <a:srgbClr val="0086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need to engage</a:t>
            </a:r>
            <a:br>
              <a:rPr lang="en-US" sz="1200">
                <a:solidFill>
                  <a:srgbClr val="0086E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solidFill>
                  <a:srgbClr val="0086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customers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572F21-6713-093A-70E4-6FBD48D8084D}"/>
              </a:ext>
            </a:extLst>
          </p:cNvPr>
          <p:cNvSpPr txBox="1"/>
          <p:nvPr/>
        </p:nvSpPr>
        <p:spPr>
          <a:xfrm>
            <a:off x="2007725" y="1152676"/>
            <a:ext cx="162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200">
                <a:solidFill>
                  <a:srgbClr val="0086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need to ensure worker productivity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A39493B-A6F3-61BC-5ABD-11215C6020F6}"/>
              </a:ext>
            </a:extLst>
          </p:cNvPr>
          <p:cNvSpPr txBox="1"/>
          <p:nvPr/>
        </p:nvSpPr>
        <p:spPr>
          <a:xfrm>
            <a:off x="3636707" y="1152676"/>
            <a:ext cx="162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200">
                <a:solidFill>
                  <a:srgbClr val="0086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need to securely connect my workers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63A99CC-43C9-FD8A-2149-3D6C4FD46119}"/>
              </a:ext>
            </a:extLst>
          </p:cNvPr>
          <p:cNvSpPr txBox="1"/>
          <p:nvPr/>
        </p:nvSpPr>
        <p:spPr>
          <a:xfrm>
            <a:off x="5303480" y="1146458"/>
            <a:ext cx="162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200">
                <a:solidFill>
                  <a:srgbClr val="0086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need to run, optimize, &amp; protect workloads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8CB4F4B-EF33-8AB0-4F70-6D2C9EFDECFA}"/>
              </a:ext>
            </a:extLst>
          </p:cNvPr>
          <p:cNvSpPr txBox="1"/>
          <p:nvPr/>
        </p:nvSpPr>
        <p:spPr>
          <a:xfrm>
            <a:off x="6986168" y="1157855"/>
            <a:ext cx="162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200">
                <a:solidFill>
                  <a:srgbClr val="0086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need to manage, protect, &amp; leverage my data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7F8E509-42CA-E9B8-8975-39D62631F636}"/>
              </a:ext>
            </a:extLst>
          </p:cNvPr>
          <p:cNvSpPr txBox="1"/>
          <p:nvPr/>
        </p:nvSpPr>
        <p:spPr>
          <a:xfrm>
            <a:off x="8490869" y="1181709"/>
            <a:ext cx="162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200">
                <a:solidFill>
                  <a:srgbClr val="0086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need to automate everything I can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97D0CF3-D16E-004D-612F-0CB58BD03FAA}"/>
              </a:ext>
            </a:extLst>
          </p:cNvPr>
          <p:cNvSpPr txBox="1"/>
          <p:nvPr/>
        </p:nvSpPr>
        <p:spPr>
          <a:xfrm>
            <a:off x="5319395" y="649189"/>
            <a:ext cx="1625792" cy="101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5999" b="1">
                <a:solidFill>
                  <a:srgbClr val="0086E9">
                    <a:lumMod val="20000"/>
                    <a:lumOff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en-US" sz="5999">
              <a:solidFill>
                <a:srgbClr val="0086E9">
                  <a:lumMod val="20000"/>
                  <a:lumOff val="8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2FDF2E2-93D1-D214-C242-13E7ACD769D4}"/>
              </a:ext>
            </a:extLst>
          </p:cNvPr>
          <p:cNvSpPr txBox="1"/>
          <p:nvPr/>
        </p:nvSpPr>
        <p:spPr>
          <a:xfrm>
            <a:off x="10188182" y="4286152"/>
            <a:ext cx="1587038" cy="2462200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/>
                <a:cs typeface="Arial"/>
              </a:rPr>
              <a:t>Secure Firewall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/>
                <a:cs typeface="Arial"/>
              </a:rPr>
              <a:t>Umbrella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 err="1">
                <a:solidFill>
                  <a:srgbClr val="121212"/>
                </a:solidFill>
                <a:latin typeface="Arial"/>
                <a:cs typeface="Arial"/>
              </a:rPr>
              <a:t>SecureX</a:t>
            </a:r>
            <a:endParaRPr lang="en-US" sz="1050">
              <a:solidFill>
                <a:srgbClr val="121212"/>
              </a:solidFill>
              <a:latin typeface="Arial"/>
              <a:cs typeface="Arial"/>
            </a:endParaRP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/>
                <a:cs typeface="Arial"/>
              </a:rPr>
              <a:t>Secure Endpoint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/>
                <a:cs typeface="Arial"/>
              </a:rPr>
              <a:t>ISE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>
                <a:solidFill>
                  <a:srgbClr val="121212"/>
                </a:solidFill>
                <a:latin typeface="Arial"/>
                <a:cs typeface="Arial"/>
              </a:rPr>
              <a:t>Duo</a:t>
            </a:r>
          </a:p>
          <a:p>
            <a:pPr algn="ctr" defTabSz="914217">
              <a:spcAft>
                <a:spcPts val="1200"/>
              </a:spcAft>
              <a:defRPr/>
            </a:pPr>
            <a:r>
              <a:rPr lang="en-US" sz="1050" err="1">
                <a:solidFill>
                  <a:srgbClr val="121212"/>
                </a:solidFill>
                <a:latin typeface="Arial"/>
                <a:cs typeface="Arial"/>
              </a:rPr>
              <a:t>CyberVision</a:t>
            </a:r>
            <a:endParaRPr lang="en-US" sz="1050">
              <a:solidFill>
                <a:srgbClr val="121212"/>
              </a:solidFill>
              <a:latin typeface="Arial"/>
              <a:cs typeface="Arial"/>
            </a:endParaRPr>
          </a:p>
          <a:p>
            <a:pPr algn="ctr" defTabSz="914217">
              <a:spcAft>
                <a:spcPts val="1200"/>
              </a:spcAft>
              <a:defRPr/>
            </a:pPr>
            <a:endParaRPr lang="en-US" sz="1050">
              <a:solidFill>
                <a:srgbClr val="121212"/>
              </a:solidFill>
              <a:latin typeface="Arial"/>
              <a:cs typeface="Arial"/>
            </a:endParaRPr>
          </a:p>
        </p:txBody>
      </p:sp>
      <p:pic>
        <p:nvPicPr>
          <p:cNvPr id="100" name="Picture 9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B0132E-6EDC-4EE5-41ED-69E6A5488C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9621" y="2344325"/>
            <a:ext cx="445441" cy="445441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DA71FB5B-819D-1C73-DA55-7A7E870A4EB1}"/>
              </a:ext>
            </a:extLst>
          </p:cNvPr>
          <p:cNvSpPr txBox="1"/>
          <p:nvPr/>
        </p:nvSpPr>
        <p:spPr>
          <a:xfrm>
            <a:off x="10215340" y="2853296"/>
            <a:ext cx="149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</a:t>
            </a:r>
            <a:br>
              <a:rPr lang="en-US" sz="1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endParaRPr lang="en-US" sz="1200">
              <a:solidFill>
                <a:srgbClr val="0086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71CBA19-F05B-75E0-7C9F-18FE66411FFD}"/>
              </a:ext>
            </a:extLst>
          </p:cNvPr>
          <p:cNvSpPr txBox="1"/>
          <p:nvPr/>
        </p:nvSpPr>
        <p:spPr>
          <a:xfrm>
            <a:off x="10149444" y="1160821"/>
            <a:ext cx="162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spcAft>
                <a:spcPts val="1200"/>
              </a:spcAft>
              <a:defRPr/>
            </a:pPr>
            <a:r>
              <a:rPr lang="en-US" sz="1200">
                <a:solidFill>
                  <a:srgbClr val="0086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need to improve my visibility and threat prevention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C6BE63-047A-EAE5-A470-D325F220B6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358" y="3669431"/>
            <a:ext cx="688564" cy="355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173177-E41B-5561-16E8-567A2ED854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1631" y="3672768"/>
            <a:ext cx="688564" cy="355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4A7FEE-C91C-4F12-EB6F-A24CD3D1C2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5903" y="3712400"/>
            <a:ext cx="688564" cy="355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C07C2A-6A78-54C9-A9CB-DF03332C6D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4303" y="3663716"/>
            <a:ext cx="688564" cy="355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83A3EC-C4B7-F33B-FB09-2D49713056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3286" y="3712400"/>
            <a:ext cx="688564" cy="355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2727E2-074B-5501-2604-F11CEDD70B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6134" y="3685672"/>
            <a:ext cx="688564" cy="3556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990C5F-8E62-E15C-7D55-9728B334DD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6140" y="3659374"/>
            <a:ext cx="688564" cy="3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3" grpId="0"/>
      <p:bldP spid="84" grpId="0"/>
      <p:bldP spid="56" grpId="0" animBg="1"/>
      <p:bldP spid="58" grpId="0"/>
      <p:bldP spid="61" grpId="0"/>
      <p:bldP spid="63" grpId="0"/>
      <p:bldP spid="65" grpId="0"/>
      <p:bldP spid="67" grpId="0"/>
      <p:bldP spid="69" grpId="0"/>
      <p:bldP spid="99" grpId="0"/>
      <p:bldP spid="1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4F746AAA-A100-AF5F-79FF-8E8FA4415CA4}"/>
              </a:ext>
            </a:extLst>
          </p:cNvPr>
          <p:cNvGrpSpPr/>
          <p:nvPr/>
        </p:nvGrpSpPr>
        <p:grpSpPr>
          <a:xfrm>
            <a:off x="-22571" y="894"/>
            <a:ext cx="6313488" cy="6856660"/>
            <a:chOff x="-46743" y="0"/>
            <a:chExt cx="12630264" cy="1371689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B6EAEB6-671C-441A-079F-7FDD67C50747}"/>
                </a:ext>
              </a:extLst>
            </p:cNvPr>
            <p:cNvGrpSpPr/>
            <p:nvPr/>
          </p:nvGrpSpPr>
          <p:grpSpPr>
            <a:xfrm>
              <a:off x="-46743" y="0"/>
              <a:ext cx="12630264" cy="13716892"/>
              <a:chOff x="-46879" y="0"/>
              <a:chExt cx="12666962" cy="13716892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30D91B6-CA1E-8692-C369-4A6A28AF8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-5" y="0"/>
                <a:ext cx="12620088" cy="13716000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51717A9B-2D0E-619E-2F8D-78C2DC2F5F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-46879" y="892"/>
                <a:ext cx="12620088" cy="13716000"/>
              </a:xfrm>
              <a:prstGeom prst="rect">
                <a:avLst/>
              </a:prstGeom>
            </p:spPr>
          </p:pic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575E1359-21CD-1A1F-A112-078110D18B15}"/>
                </a:ext>
              </a:extLst>
            </p:cNvPr>
            <p:cNvGrpSpPr/>
            <p:nvPr/>
          </p:nvGrpSpPr>
          <p:grpSpPr>
            <a:xfrm>
              <a:off x="1158251" y="421518"/>
              <a:ext cx="10269759" cy="6621699"/>
              <a:chOff x="1293717" y="370719"/>
              <a:chExt cx="10269759" cy="662169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4B5C21-D104-2747-AA24-22241FDC791A}"/>
                  </a:ext>
                </a:extLst>
              </p:cNvPr>
              <p:cNvSpPr txBox="1"/>
              <p:nvPr/>
            </p:nvSpPr>
            <p:spPr>
              <a:xfrm>
                <a:off x="1305152" y="370719"/>
                <a:ext cx="9539473" cy="2707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018">
                  <a:defRPr/>
                </a:pPr>
                <a:r>
                  <a:rPr lang="en-US" sz="2998" b="1">
                    <a:solidFill>
                      <a:srgbClr val="333333"/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WWT Advanced Technology Center (ATC)</a:t>
                </a:r>
              </a:p>
              <a:p>
                <a:pPr defTabSz="457018">
                  <a:defRPr/>
                </a:pPr>
                <a:r>
                  <a:rPr lang="en-US" sz="2200" i="1">
                    <a:solidFill>
                      <a:srgbClr val="333333"/>
                    </a:solidFill>
                    <a:latin typeface="Arial" panose="020B0604020202020204" pitchFamily="34" charset="0"/>
                    <a:ea typeface="Calibri" charset="0"/>
                    <a:cs typeface="Arial" panose="020B0604020202020204" pitchFamily="34" charset="0"/>
                  </a:rPr>
                  <a:t>Hyperscale Innovation Labs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FDC6F9B-1CF6-B3B0-A819-B937E86FB6A6}"/>
                  </a:ext>
                </a:extLst>
              </p:cNvPr>
              <p:cNvGrpSpPr/>
              <p:nvPr/>
            </p:nvGrpSpPr>
            <p:grpSpPr>
              <a:xfrm>
                <a:off x="1293717" y="3279489"/>
                <a:ext cx="10269759" cy="3712929"/>
                <a:chOff x="1041386" y="3335472"/>
                <a:chExt cx="10269759" cy="3712929"/>
              </a:xfrm>
            </p:grpSpPr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85CA289-C5A6-B04A-BFF5-D2838EEC7C95}"/>
                    </a:ext>
                  </a:extLst>
                </p:cNvPr>
                <p:cNvSpPr txBox="1"/>
                <p:nvPr/>
              </p:nvSpPr>
              <p:spPr>
                <a:xfrm>
                  <a:off x="1041386" y="3354121"/>
                  <a:ext cx="5052971" cy="3694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018">
                    <a:defRPr/>
                  </a:pPr>
                  <a:r>
                    <a:rPr lang="en-US" b="1">
                      <a:solidFill>
                        <a:srgbClr val="8211C4"/>
                      </a:solidFill>
                      <a:latin typeface="Arial" panose="020B0604020202020204" pitchFamily="34" charset="0"/>
                      <a:ea typeface="Calibri" charset="0"/>
                      <a:cs typeface="Arial" panose="020B0604020202020204" pitchFamily="34" charset="0"/>
                    </a:rPr>
                    <a:t>20,000+</a:t>
                  </a:r>
                </a:p>
                <a:p>
                  <a:pPr defTabSz="457018">
                    <a:defRPr/>
                  </a:pPr>
                  <a:r>
                    <a:rPr lang="en-US" sz="1200">
                      <a:solidFill>
                        <a:srgbClr val="333333"/>
                      </a:solidFill>
                      <a:latin typeface="Arial" panose="020B0604020202020204" pitchFamily="34" charset="0"/>
                      <a:ea typeface="Calibri" charset="0"/>
                      <a:cs typeface="Arial" panose="020B0604020202020204" pitchFamily="34" charset="0"/>
                    </a:rPr>
                    <a:t>VMs in the ATC cloud</a:t>
                  </a:r>
                </a:p>
                <a:p>
                  <a:pPr defTabSz="457018">
                    <a:defRPr/>
                  </a:pPr>
                  <a:endParaRPr lang="en-US" sz="1200" b="1">
                    <a:solidFill>
                      <a:srgbClr val="0086EA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defTabSz="457018">
                    <a:defRPr/>
                  </a:pPr>
                  <a:r>
                    <a:rPr lang="en-US" b="1">
                      <a:solidFill>
                        <a:srgbClr val="8211C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$900M+</a:t>
                  </a:r>
                </a:p>
                <a:p>
                  <a:pPr defTabSz="457018">
                    <a:defRPr/>
                  </a:pPr>
                  <a:r>
                    <a:rPr lang="en-US" sz="1200">
                      <a:solidFill>
                        <a:srgbClr val="333333"/>
                      </a:solidFill>
                      <a:latin typeface="Arial" panose="020B0604020202020204" pitchFamily="34" charset="0"/>
                      <a:ea typeface="Calibri" charset="0"/>
                      <a:cs typeface="Arial" panose="020B0604020202020204" pitchFamily="34" charset="0"/>
                    </a:rPr>
                    <a:t>Infrastructure investment</a:t>
                  </a:r>
                </a:p>
                <a:p>
                  <a:pPr defTabSz="457018">
                    <a:defRPr/>
                  </a:pPr>
                  <a:endParaRPr lang="en-US" sz="1200" b="1">
                    <a:solidFill>
                      <a:srgbClr val="0086EA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defTabSz="457018">
                    <a:defRPr/>
                  </a:pPr>
                  <a:r>
                    <a:rPr lang="en-US" b="1">
                      <a:solidFill>
                        <a:srgbClr val="8211C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200+</a:t>
                  </a:r>
                </a:p>
                <a:p>
                  <a:pPr defTabSz="457018">
                    <a:defRPr/>
                  </a:pPr>
                  <a:r>
                    <a:rPr lang="en-US" sz="1200">
                      <a:solidFill>
                        <a:srgbClr val="333333"/>
                      </a:solidFill>
                      <a:latin typeface="Arial" panose="020B0604020202020204" pitchFamily="34" charset="0"/>
                      <a:ea typeface="Calibri" charset="0"/>
                      <a:cs typeface="Arial" panose="020B0604020202020204" pitchFamily="34" charset="0"/>
                    </a:rPr>
                    <a:t>OEMs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6163B5B-3662-0021-E1DD-03F795CF84F1}"/>
                    </a:ext>
                  </a:extLst>
                </p:cNvPr>
                <p:cNvSpPr txBox="1"/>
                <p:nvPr/>
              </p:nvSpPr>
              <p:spPr>
                <a:xfrm>
                  <a:off x="6258174" y="3335472"/>
                  <a:ext cx="5052971" cy="36942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018">
                    <a:defRPr/>
                  </a:pPr>
                  <a:r>
                    <a:rPr lang="en-US" b="1">
                      <a:solidFill>
                        <a:srgbClr val="8211C4"/>
                      </a:solidFill>
                      <a:latin typeface="Arial" panose="020B0604020202020204" pitchFamily="34" charset="0"/>
                      <a:ea typeface="Calibri" charset="0"/>
                      <a:cs typeface="Arial" panose="020B0604020202020204" pitchFamily="34" charset="0"/>
                    </a:rPr>
                    <a:t>500+</a:t>
                  </a:r>
                </a:p>
                <a:p>
                  <a:pPr defTabSz="457018">
                    <a:defRPr/>
                  </a:pPr>
                  <a:r>
                    <a:rPr lang="en-US" sz="1200">
                      <a:solidFill>
                        <a:srgbClr val="333333"/>
                      </a:solidFill>
                      <a:latin typeface="Arial" panose="020B0604020202020204" pitchFamily="34" charset="0"/>
                      <a:ea typeface="Calibri" charset="0"/>
                      <a:cs typeface="Arial" panose="020B0604020202020204" pitchFamily="34" charset="0"/>
                    </a:rPr>
                    <a:t>Rack capacity</a:t>
                  </a:r>
                </a:p>
                <a:p>
                  <a:pPr defTabSz="457018">
                    <a:defRPr/>
                  </a:pPr>
                  <a:endParaRPr lang="en-US" sz="1200" b="1">
                    <a:solidFill>
                      <a:srgbClr val="8211C4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defTabSz="457018">
                    <a:defRPr/>
                  </a:pPr>
                  <a:r>
                    <a:rPr lang="en-US" b="1">
                      <a:solidFill>
                        <a:srgbClr val="8211C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600+</a:t>
                  </a:r>
                </a:p>
                <a:p>
                  <a:pPr defTabSz="457018">
                    <a:defRPr/>
                  </a:pPr>
                  <a:r>
                    <a:rPr lang="en-US" sz="1200">
                      <a:solidFill>
                        <a:srgbClr val="333333"/>
                      </a:solidFill>
                      <a:latin typeface="Arial" panose="020B0604020202020204" pitchFamily="34" charset="0"/>
                      <a:ea typeface="Calibri" charset="0"/>
                      <a:cs typeface="Arial" panose="020B0604020202020204" pitchFamily="34" charset="0"/>
                    </a:rPr>
                    <a:t>Pre-built capabilities</a:t>
                  </a:r>
                </a:p>
                <a:p>
                  <a:pPr defTabSz="457018">
                    <a:defRPr/>
                  </a:pPr>
                  <a:endParaRPr lang="en-US" sz="1200" b="1">
                    <a:solidFill>
                      <a:srgbClr val="0086EA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defTabSz="457018">
                    <a:defRPr/>
                  </a:pPr>
                  <a:r>
                    <a:rPr lang="en-US" b="1">
                      <a:solidFill>
                        <a:srgbClr val="8211C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6,000+</a:t>
                  </a:r>
                </a:p>
                <a:p>
                  <a:pPr defTabSz="457018">
                    <a:defRPr/>
                  </a:pPr>
                  <a:r>
                    <a:rPr lang="en-US" sz="1200">
                      <a:solidFill>
                        <a:srgbClr val="333333"/>
                      </a:solidFill>
                      <a:latin typeface="Arial" panose="020B0604020202020204" pitchFamily="34" charset="0"/>
                      <a:ea typeface="Calibri" charset="0"/>
                      <a:cs typeface="Arial" panose="020B0604020202020204" pitchFamily="34" charset="0"/>
                    </a:rPr>
                    <a:t>Customer engagements</a:t>
                  </a:r>
                </a:p>
              </p:txBody>
            </p:sp>
          </p:grpSp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A184CC60-F8D6-04D8-6090-94ECEBF385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540" y="-4415"/>
            <a:ext cx="5880666" cy="2207453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BA61A46-37A2-7AB1-09A1-CC62E3510EED}"/>
              </a:ext>
            </a:extLst>
          </p:cNvPr>
          <p:cNvSpPr/>
          <p:nvPr/>
        </p:nvSpPr>
        <p:spPr>
          <a:xfrm>
            <a:off x="6310540" y="937506"/>
            <a:ext cx="5882014" cy="126553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2" tIns="45708" rIns="228540" bIns="228540" rtlCol="0" anchor="b"/>
          <a:lstStyle/>
          <a:p>
            <a:pPr algn="ctr" defTabSz="228508">
              <a:defRPr/>
            </a:pPr>
            <a:endParaRPr lang="en-US" sz="2000" b="1">
              <a:solidFill>
                <a:srgbClr val="FFFFFF"/>
              </a:solidFill>
              <a:effectLst>
                <a:outerShdw blurRad="50800" dist="38100" dir="5400000" algn="t" rotWithShape="0">
                  <a:srgbClr val="1D1D48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E84D134-B038-FE53-452E-0D09C1834D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0540" y="4652269"/>
            <a:ext cx="5880666" cy="220484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4ED6F80-783A-67CC-3B41-107C580D0076}"/>
              </a:ext>
            </a:extLst>
          </p:cNvPr>
          <p:cNvSpPr/>
          <p:nvPr/>
        </p:nvSpPr>
        <p:spPr>
          <a:xfrm rot="10800000">
            <a:off x="6309192" y="4652269"/>
            <a:ext cx="5882014" cy="1265532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2" tIns="45708" rIns="228540" bIns="228540" rtlCol="0" anchor="b"/>
          <a:lstStyle/>
          <a:p>
            <a:pPr algn="ctr" defTabSz="228508">
              <a:defRPr/>
            </a:pPr>
            <a:endParaRPr lang="en-US" sz="2000" b="1">
              <a:solidFill>
                <a:srgbClr val="FFFFFF"/>
              </a:solidFill>
              <a:effectLst>
                <a:outerShdw blurRad="50800" dist="38100" dir="5400000" algn="t" rotWithShape="0">
                  <a:srgbClr val="1D1D48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3CE58FA-5CAE-02E7-E46F-FBD76461E786}"/>
              </a:ext>
            </a:extLst>
          </p:cNvPr>
          <p:cNvSpPr txBox="1"/>
          <p:nvPr/>
        </p:nvSpPr>
        <p:spPr>
          <a:xfrm>
            <a:off x="7218847" y="249565"/>
            <a:ext cx="2077741" cy="40530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2" tIns="45708" rIns="182832" bIns="45708" rtlCol="0" anchor="ctr"/>
          <a:lstStyle>
            <a:defPPr>
              <a:defRPr lang="en-US"/>
            </a:defPPr>
            <a:lvl1pPr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228508">
              <a:defRPr/>
            </a:pPr>
            <a:r>
              <a:rPr lang="en-US" sz="1400">
                <a:solidFill>
                  <a:srgbClr val="FFFFFF"/>
                </a:solidFill>
              </a:rPr>
              <a:t>ATC Offerings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5277AAA-3DE2-136A-79FF-73656C73E1EA}"/>
              </a:ext>
            </a:extLst>
          </p:cNvPr>
          <p:cNvSpPr/>
          <p:nvPr/>
        </p:nvSpPr>
        <p:spPr>
          <a:xfrm>
            <a:off x="6717074" y="2038349"/>
            <a:ext cx="5066250" cy="4612606"/>
          </a:xfrm>
          <a:prstGeom prst="rect">
            <a:avLst/>
          </a:prstGeom>
          <a:gradFill>
            <a:gsLst>
              <a:gs pos="100000">
                <a:schemeClr val="accent3">
                  <a:alpha val="75207"/>
                </a:schemeClr>
              </a:gs>
              <a:gs pos="0">
                <a:schemeClr val="accent3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32" tIns="45708" rIns="228540" bIns="228540" rtlCol="0" anchor="b"/>
          <a:lstStyle/>
          <a:p>
            <a:pPr algn="ctr" defTabSz="228508">
              <a:defRPr/>
            </a:pPr>
            <a:endParaRPr lang="en-US" sz="2000" b="1">
              <a:solidFill>
                <a:srgbClr val="FFFFFF"/>
              </a:solidFill>
              <a:effectLst>
                <a:outerShdw blurRad="50800" dist="38100" dir="5400000" algn="t" rotWithShape="0">
                  <a:srgbClr val="1D1D48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EE1FD7-98DA-85C5-0BDD-93569DCCEC8B}"/>
              </a:ext>
            </a:extLst>
          </p:cNvPr>
          <p:cNvGrpSpPr/>
          <p:nvPr/>
        </p:nvGrpSpPr>
        <p:grpSpPr>
          <a:xfrm>
            <a:off x="7218847" y="788875"/>
            <a:ext cx="4062705" cy="5195730"/>
            <a:chOff x="14439866" y="1576372"/>
            <a:chExt cx="8127526" cy="1039416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E0C340F-5F1C-754A-EB2C-115279D250D9}"/>
                </a:ext>
              </a:extLst>
            </p:cNvPr>
            <p:cNvGrpSpPr/>
            <p:nvPr/>
          </p:nvGrpSpPr>
          <p:grpSpPr>
            <a:xfrm>
              <a:off x="14439866" y="10705035"/>
              <a:ext cx="8127526" cy="1265505"/>
              <a:chOff x="14439866" y="11603654"/>
              <a:chExt cx="8127526" cy="146931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46B45AF-53FA-90C1-72F9-13DA2D9DE968}"/>
                  </a:ext>
                </a:extLst>
              </p:cNvPr>
              <p:cNvSpPr/>
              <p:nvPr/>
            </p:nvSpPr>
            <p:spPr>
              <a:xfrm>
                <a:off x="14439866" y="11603654"/>
                <a:ext cx="8127526" cy="146931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32" tIns="45708" rIns="182832" bIns="45708" rtlCol="0" anchor="ctr"/>
              <a:lstStyle/>
              <a:p>
                <a:pPr defTabSz="228508">
                  <a:defRPr/>
                </a:pPr>
                <a:r>
                  <a:rPr lang="en-US" sz="12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Lab as a Service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A4F90F8-AC67-DCA3-F555-AA660D999C91}"/>
                  </a:ext>
                </a:extLst>
              </p:cNvPr>
              <p:cNvSpPr/>
              <p:nvPr/>
            </p:nvSpPr>
            <p:spPr>
              <a:xfrm>
                <a:off x="17298754" y="11603654"/>
                <a:ext cx="4438298" cy="146931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08" tIns="45708" rIns="45708" bIns="45708" rtlCol="0" anchor="ctr"/>
              <a:lstStyle/>
              <a:p>
                <a:pPr defTabSz="228508">
                  <a:defRPr/>
                </a:pPr>
                <a:r>
                  <a:rPr lang="en-US" sz="8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Drive down costs and time to market with dedicated, on-demand access to lab data center space that is built to suit in an isolated and secure data center environment.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80EFBB8-D6E9-0D0C-B03B-34F283B56DA0}"/>
                </a:ext>
              </a:extLst>
            </p:cNvPr>
            <p:cNvGrpSpPr/>
            <p:nvPr/>
          </p:nvGrpSpPr>
          <p:grpSpPr>
            <a:xfrm>
              <a:off x="14439866" y="1576372"/>
              <a:ext cx="8127526" cy="1265506"/>
              <a:chOff x="14439866" y="1731775"/>
              <a:chExt cx="8127526" cy="146931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FB1250B-3747-0623-DE13-F9249C68CA84}"/>
                  </a:ext>
                </a:extLst>
              </p:cNvPr>
              <p:cNvSpPr/>
              <p:nvPr/>
            </p:nvSpPr>
            <p:spPr>
              <a:xfrm>
                <a:off x="14439866" y="1731775"/>
                <a:ext cx="8127526" cy="14693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32" tIns="45708" rIns="182832" bIns="45708" rtlCol="0" anchor="ctr"/>
              <a:lstStyle/>
              <a:p>
                <a:pPr defTabSz="228508">
                  <a:defRPr/>
                </a:pPr>
                <a:r>
                  <a:rPr lang="en-US" sz="1200">
                    <a:solidFill>
                      <a:srgbClr val="0086E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WWT Research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58E6FD6-3C94-A622-FC9A-AD8922558FE8}"/>
                  </a:ext>
                </a:extLst>
              </p:cNvPr>
              <p:cNvSpPr/>
              <p:nvPr/>
            </p:nvSpPr>
            <p:spPr>
              <a:xfrm>
                <a:off x="17298753" y="1731776"/>
                <a:ext cx="4741317" cy="146931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08" tIns="45708" rIns="45708" bIns="45708" rtlCol="0" anchor="ctr"/>
              <a:lstStyle/>
              <a:p>
                <a:pPr defTabSz="228508">
                  <a:defRPr/>
                </a:pPr>
                <a:r>
                  <a:rPr lang="en-US" sz="8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In-depth analysis of the latest industry trends, solution comparisons and expert guidance for maturing your organization's capabilities.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5B461BA-9CC2-0FC0-931B-52CFD3A7C88F}"/>
                </a:ext>
              </a:extLst>
            </p:cNvPr>
            <p:cNvGrpSpPr/>
            <p:nvPr/>
          </p:nvGrpSpPr>
          <p:grpSpPr>
            <a:xfrm>
              <a:off x="14439866" y="3037319"/>
              <a:ext cx="8127526" cy="1265505"/>
              <a:chOff x="14439866" y="3437963"/>
              <a:chExt cx="8127526" cy="146931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DBB6D88-6DD2-D0C6-6A4D-C1135A75197A}"/>
                  </a:ext>
                </a:extLst>
              </p:cNvPr>
              <p:cNvSpPr/>
              <p:nvPr/>
            </p:nvSpPr>
            <p:spPr>
              <a:xfrm>
                <a:off x="14439866" y="3437963"/>
                <a:ext cx="8127526" cy="14693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32" tIns="45708" rIns="182832" bIns="45708" rtlCol="0" anchor="ctr"/>
              <a:lstStyle/>
              <a:p>
                <a:pPr defTabSz="228508">
                  <a:defRPr/>
                </a:pPr>
                <a:r>
                  <a:rPr lang="en-US" sz="1200">
                    <a:solidFill>
                      <a:srgbClr val="0086E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WWT Labs &amp; </a:t>
                </a:r>
              </a:p>
              <a:p>
                <a:pPr defTabSz="228508">
                  <a:defRPr/>
                </a:pPr>
                <a:r>
                  <a:rPr lang="en-US" sz="1200">
                    <a:solidFill>
                      <a:srgbClr val="0086E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Learning Paths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4E002D3D-779F-290E-998A-3DAD161CD05B}"/>
                  </a:ext>
                </a:extLst>
              </p:cNvPr>
              <p:cNvSpPr/>
              <p:nvPr/>
            </p:nvSpPr>
            <p:spPr>
              <a:xfrm>
                <a:off x="17298742" y="3437963"/>
                <a:ext cx="5193790" cy="146931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08" tIns="45708" rIns="45708" bIns="45708" rtlCol="0" anchor="ctr"/>
              <a:lstStyle/>
              <a:p>
                <a:pPr defTabSz="228508">
                  <a:defRPr/>
                </a:pPr>
                <a:r>
                  <a:rPr lang="en-US" sz="8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Helping customers build skills and understanding of complex technologies through hands-on lab environments and educational resources across Security, Infrastructure, Automation, Cloud and Digital.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C750B5E-E795-DCA2-DE15-9792D1BECD12}"/>
                </a:ext>
              </a:extLst>
            </p:cNvPr>
            <p:cNvGrpSpPr/>
            <p:nvPr/>
          </p:nvGrpSpPr>
          <p:grpSpPr>
            <a:xfrm>
              <a:off x="14439866" y="4498265"/>
              <a:ext cx="8127526" cy="1265505"/>
              <a:chOff x="14439866" y="4550590"/>
              <a:chExt cx="8127526" cy="146931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094E325-992C-2881-F35B-D7E36921CD45}"/>
                  </a:ext>
                </a:extLst>
              </p:cNvPr>
              <p:cNvSpPr/>
              <p:nvPr/>
            </p:nvSpPr>
            <p:spPr>
              <a:xfrm>
                <a:off x="14439866" y="4550590"/>
                <a:ext cx="8127526" cy="14693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32" tIns="45708" rIns="182832" bIns="45708" rtlCol="0" anchor="ctr"/>
              <a:lstStyle/>
              <a:p>
                <a:pPr defTabSz="228508">
                  <a:defRPr/>
                </a:pPr>
                <a:r>
                  <a:rPr lang="en-US" sz="1200">
                    <a:solidFill>
                      <a:srgbClr val="0086E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WWT Cyber </a:t>
                </a:r>
              </a:p>
              <a:p>
                <a:pPr defTabSz="228508">
                  <a:defRPr/>
                </a:pPr>
                <a:r>
                  <a:rPr lang="en-US" sz="1200">
                    <a:solidFill>
                      <a:srgbClr val="0086E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Range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1E73F14-B634-5FC0-C488-8F0725A44C03}"/>
                  </a:ext>
                </a:extLst>
              </p:cNvPr>
              <p:cNvSpPr/>
              <p:nvPr/>
            </p:nvSpPr>
            <p:spPr>
              <a:xfrm>
                <a:off x="17298754" y="4550590"/>
                <a:ext cx="4741319" cy="146931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08" tIns="45708" rIns="45708" bIns="45708" rtlCol="0" anchor="ctr"/>
              <a:lstStyle/>
              <a:p>
                <a:pPr defTabSz="228508">
                  <a:defRPr/>
                </a:pPr>
                <a:r>
                  <a:rPr lang="en-US" sz="80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Combining real-world, hands-on learning with entertaining gameplay on a scalable platform that can facilitate any type of force-on-force simulation to sharpen skills and evaluate emerging tech.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764746C-53E5-0873-D85B-7157DDBCDA79}"/>
              </a:ext>
            </a:extLst>
          </p:cNvPr>
          <p:cNvGrpSpPr/>
          <p:nvPr/>
        </p:nvGrpSpPr>
        <p:grpSpPr>
          <a:xfrm>
            <a:off x="7218847" y="3006956"/>
            <a:ext cx="4062705" cy="2242510"/>
            <a:chOff x="14439866" y="7165357"/>
            <a:chExt cx="8127526" cy="448618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FCE2D78-8731-EDA7-E445-0B498185139A}"/>
                </a:ext>
              </a:extLst>
            </p:cNvPr>
            <p:cNvGrpSpPr/>
            <p:nvPr/>
          </p:nvGrpSpPr>
          <p:grpSpPr>
            <a:xfrm>
              <a:off x="14439866" y="7165357"/>
              <a:ext cx="8127526" cy="4486188"/>
              <a:chOff x="14439865" y="6881747"/>
              <a:chExt cx="8127526" cy="2327122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457B4C6-FAF3-5DF2-894F-C244F35E69B2}"/>
                  </a:ext>
                </a:extLst>
              </p:cNvPr>
              <p:cNvSpPr/>
              <p:nvPr/>
            </p:nvSpPr>
            <p:spPr>
              <a:xfrm>
                <a:off x="14439865" y="6881747"/>
                <a:ext cx="8127526" cy="232712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32" tIns="45708" rIns="182832" bIns="45708" rtlCol="0" anchor="ctr"/>
              <a:lstStyle/>
              <a:p>
                <a:pPr defTabSz="228508">
                  <a:defRPr/>
                </a:pPr>
                <a:endParaRPr lang="en-US" sz="1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C2D0703-7452-CE68-DF8F-D55C068C506C}"/>
                  </a:ext>
                </a:extLst>
              </p:cNvPr>
              <p:cNvSpPr/>
              <p:nvPr/>
            </p:nvSpPr>
            <p:spPr>
              <a:xfrm>
                <a:off x="17298741" y="7000206"/>
                <a:ext cx="4944529" cy="73487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08" tIns="45708" rIns="45708" bIns="45708" rtlCol="0" anchor="ctr"/>
              <a:lstStyle/>
              <a:p>
                <a:pPr defTabSz="228508">
                  <a:defRPr/>
                </a:pPr>
                <a:r>
                  <a:rPr lang="en-US" sz="8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Proofs of concept leverage our existing (and expanding) data center infrastructure, equipment from our strategic partners and OEMs, and our solution experts and test automation capabilities to quickly simulate a solution or implementation.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F2E2546-DE37-23E5-C1CF-7F5397B78BB8}"/>
                  </a:ext>
                </a:extLst>
              </p:cNvPr>
              <p:cNvSpPr/>
              <p:nvPr/>
            </p:nvSpPr>
            <p:spPr>
              <a:xfrm>
                <a:off x="14823966" y="7000206"/>
                <a:ext cx="2498835" cy="73487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08" tIns="45708" rIns="45708" bIns="45708" rtlCol="0" anchor="ctr"/>
              <a:lstStyle/>
              <a:p>
                <a:pPr defTabSz="228508">
                  <a:defRPr/>
                </a:pPr>
                <a:r>
                  <a:rPr lang="en-US" sz="14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Proofs of concept</a:t>
                </a: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DFD2BFD-4302-A592-36EA-63529B79B2CC}"/>
                </a:ext>
              </a:extLst>
            </p:cNvPr>
            <p:cNvGrpSpPr/>
            <p:nvPr/>
          </p:nvGrpSpPr>
          <p:grpSpPr>
            <a:xfrm>
              <a:off x="14874772" y="9033852"/>
              <a:ext cx="7240168" cy="2223301"/>
              <a:chOff x="12571095" y="9379611"/>
              <a:chExt cx="4559905" cy="5997951"/>
            </a:xfrm>
            <a:noFill/>
            <a:effectLst/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0445759-E342-3E8B-F55B-0C9861B5F2AF}"/>
                  </a:ext>
                </a:extLst>
              </p:cNvPr>
              <p:cNvSpPr/>
              <p:nvPr/>
            </p:nvSpPr>
            <p:spPr>
              <a:xfrm>
                <a:off x="12571095" y="9379611"/>
                <a:ext cx="2215977" cy="2691720"/>
              </a:xfrm>
              <a:prstGeom prst="rect">
                <a:avLst/>
              </a:prstGeom>
              <a:grpFill/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32" tIns="45708" rIns="182832" bIns="45708" rtlCol="0" anchor="ctr"/>
              <a:lstStyle/>
              <a:p>
                <a:pPr defTabSz="228508">
                  <a:defRPr/>
                </a:pPr>
                <a:r>
                  <a:rPr lang="en-US" sz="1000">
                    <a:solidFill>
                      <a:srgbClr val="0086E9">
                        <a:lumMod val="40000"/>
                        <a:lumOff val="6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Updates and</a:t>
                </a:r>
              </a:p>
              <a:p>
                <a:pPr defTabSz="228508">
                  <a:defRPr/>
                </a:pPr>
                <a:r>
                  <a:rPr lang="en-US" sz="1000">
                    <a:solidFill>
                      <a:srgbClr val="0086E9">
                        <a:lumMod val="40000"/>
                        <a:lumOff val="6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migrations</a:t>
                </a: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6A3CF5F-C370-91C9-81C6-FAB80C124D0E}"/>
                  </a:ext>
                </a:extLst>
              </p:cNvPr>
              <p:cNvSpPr/>
              <p:nvPr/>
            </p:nvSpPr>
            <p:spPr>
              <a:xfrm>
                <a:off x="12571095" y="12685842"/>
                <a:ext cx="2215977" cy="2691720"/>
              </a:xfrm>
              <a:prstGeom prst="rect">
                <a:avLst/>
              </a:prstGeom>
              <a:grpFill/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32" tIns="45708" rIns="182832" bIns="45708" rtlCol="0" anchor="ctr"/>
              <a:lstStyle/>
              <a:p>
                <a:pPr defTabSz="228508">
                  <a:defRPr/>
                </a:pPr>
                <a:r>
                  <a:rPr lang="en-US" sz="1000">
                    <a:solidFill>
                      <a:srgbClr val="0086E9">
                        <a:lumMod val="40000"/>
                        <a:lumOff val="6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Architecture</a:t>
                </a:r>
              </a:p>
              <a:p>
                <a:pPr defTabSz="228508">
                  <a:defRPr/>
                </a:pPr>
                <a:r>
                  <a:rPr lang="en-US" sz="1000">
                    <a:solidFill>
                      <a:srgbClr val="0086E9">
                        <a:lumMod val="40000"/>
                        <a:lumOff val="6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validations</a:t>
                </a: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D18DA5B-409A-C238-78B8-B6C1C3F03A0F}"/>
                  </a:ext>
                </a:extLst>
              </p:cNvPr>
              <p:cNvSpPr/>
              <p:nvPr/>
            </p:nvSpPr>
            <p:spPr>
              <a:xfrm>
                <a:off x="14915022" y="9379616"/>
                <a:ext cx="2215977" cy="2691720"/>
              </a:xfrm>
              <a:prstGeom prst="rect">
                <a:avLst/>
              </a:prstGeom>
              <a:grpFill/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32" tIns="45708" rIns="182832" bIns="45708" rtlCol="0" anchor="ctr"/>
              <a:lstStyle/>
              <a:p>
                <a:pPr defTabSz="228508">
                  <a:defRPr/>
                </a:pPr>
                <a:r>
                  <a:rPr lang="en-US" sz="1000">
                    <a:solidFill>
                      <a:srgbClr val="0086E9">
                        <a:lumMod val="40000"/>
                        <a:lumOff val="6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Product</a:t>
                </a:r>
              </a:p>
              <a:p>
                <a:pPr defTabSz="228508">
                  <a:defRPr/>
                </a:pPr>
                <a:r>
                  <a:rPr lang="en-US" sz="1000">
                    <a:solidFill>
                      <a:srgbClr val="0086E9">
                        <a:lumMod val="40000"/>
                        <a:lumOff val="6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comparisons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7EB317-80C2-5C69-8465-791B79527D9B}"/>
                  </a:ext>
                </a:extLst>
              </p:cNvPr>
              <p:cNvSpPr/>
              <p:nvPr/>
            </p:nvSpPr>
            <p:spPr>
              <a:xfrm>
                <a:off x="14915023" y="12685842"/>
                <a:ext cx="2215977" cy="2691720"/>
              </a:xfrm>
              <a:prstGeom prst="rect">
                <a:avLst/>
              </a:prstGeom>
              <a:grpFill/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32" tIns="45708" rIns="182832" bIns="45708" rtlCol="0" anchor="ctr"/>
              <a:lstStyle/>
              <a:p>
                <a:pPr defTabSz="228508">
                  <a:defRPr/>
                </a:pPr>
                <a:r>
                  <a:rPr lang="en-US" sz="1000">
                    <a:solidFill>
                      <a:srgbClr val="0086E9">
                        <a:lumMod val="40000"/>
                        <a:lumOff val="6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Performance and</a:t>
                </a:r>
              </a:p>
              <a:p>
                <a:pPr defTabSz="228508">
                  <a:defRPr/>
                </a:pPr>
                <a:r>
                  <a:rPr lang="en-US" sz="1000">
                    <a:solidFill>
                      <a:srgbClr val="0086E9">
                        <a:lumMod val="40000"/>
                        <a:lumOff val="6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functionality</a:t>
                </a:r>
              </a:p>
            </p:txBody>
          </p:sp>
        </p:grpSp>
      </p:grpSp>
      <p:sp>
        <p:nvSpPr>
          <p:cNvPr id="83" name="Title 11">
            <a:extLst>
              <a:ext uri="{FF2B5EF4-FFF2-40B4-BE49-F238E27FC236}">
                <a16:creationId xmlns:a16="http://schemas.microsoft.com/office/drawing/2014/main" id="{371FCC36-5D5E-497F-B048-66AC6AD7326E}"/>
              </a:ext>
            </a:extLst>
          </p:cNvPr>
          <p:cNvSpPr txBox="1">
            <a:spLocks/>
          </p:cNvSpPr>
          <p:nvPr/>
        </p:nvSpPr>
        <p:spPr>
          <a:xfrm>
            <a:off x="579769" y="5052322"/>
            <a:ext cx="4972819" cy="1804786"/>
          </a:xfrm>
          <a:prstGeom prst="rect">
            <a:avLst/>
          </a:prstGeom>
        </p:spPr>
        <p:txBody>
          <a:bodyPr vert="horz" lIns="45708" tIns="22854" rIns="45708" bIns="22854" rtlCol="0" anchor="t">
            <a:noAutofit/>
          </a:bodyPr>
          <a:lstStyle>
            <a:lvl1pPr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034">
              <a:spcAft>
                <a:spcPts val="600"/>
              </a:spcAft>
              <a:defRPr/>
            </a:pPr>
            <a:r>
              <a:rPr lang="en-US" sz="1100">
                <a:solidFill>
                  <a:srgbClr val="333333">
                    <a:lumMod val="60000"/>
                    <a:lumOff val="40000"/>
                  </a:srgbClr>
                </a:solidFill>
              </a:rPr>
              <a:t>Outcomes</a:t>
            </a:r>
            <a:endParaRPr lang="en-US" sz="1400">
              <a:solidFill>
                <a:srgbClr val="333333">
                  <a:lumMod val="60000"/>
                  <a:lumOff val="40000"/>
                </a:srgbClr>
              </a:solidFill>
            </a:endParaRPr>
          </a:p>
          <a:p>
            <a:pPr marL="285636" indent="-285636" defTabSz="91403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333333"/>
                </a:solidFill>
              </a:rPr>
              <a:t>Hands-on, on-demand experience</a:t>
            </a:r>
          </a:p>
          <a:p>
            <a:pPr marL="285636" indent="-285636" defTabSz="91403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333333"/>
                </a:solidFill>
              </a:rPr>
              <a:t>Real-world insights and research</a:t>
            </a:r>
          </a:p>
          <a:p>
            <a:pPr marL="285636" indent="-285636" defTabSz="91403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333333"/>
                </a:solidFill>
              </a:rPr>
              <a:t>Practical and actionable guidance</a:t>
            </a:r>
          </a:p>
          <a:p>
            <a:pPr marL="285636" indent="-285636" defTabSz="91403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333333"/>
                </a:solidFill>
              </a:rPr>
              <a:t>Compare, contrast and validate</a:t>
            </a:r>
          </a:p>
          <a:p>
            <a:pPr marL="285636" indent="-285636" defTabSz="91403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333333"/>
                </a:solidFill>
              </a:rPr>
              <a:t>Strategy, expertise and training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612A0-92E1-9169-DBBC-014D38CEA55C}"/>
              </a:ext>
            </a:extLst>
          </p:cNvPr>
          <p:cNvSpPr txBox="1"/>
          <p:nvPr/>
        </p:nvSpPr>
        <p:spPr>
          <a:xfrm>
            <a:off x="578437" y="3556236"/>
            <a:ext cx="5641098" cy="1892820"/>
          </a:xfrm>
          <a:prstGeom prst="rect">
            <a:avLst/>
          </a:prstGeom>
          <a:noFill/>
        </p:spPr>
        <p:txBody>
          <a:bodyPr wrap="square" lIns="45714" tIns="22857" rIns="45714" bIns="22857" rtlCol="0" anchor="t">
            <a:spAutoFit/>
          </a:bodyPr>
          <a:lstStyle/>
          <a:p>
            <a:pPr defTabSz="914217"/>
            <a:r>
              <a:rPr lang="en-US" sz="2400" b="1" dirty="0">
                <a:solidFill>
                  <a:srgbClr val="0086E9"/>
                </a:solidFill>
                <a:ea typeface="Calibri"/>
                <a:cs typeface="Calibri"/>
              </a:rPr>
              <a:t>87 Cisco Labs </a:t>
            </a:r>
            <a:endParaRPr lang="en-US" sz="900"/>
          </a:p>
          <a:p>
            <a:pPr defTabSz="914217"/>
            <a:r>
              <a:rPr lang="en-US" sz="2400" b="1" dirty="0">
                <a:solidFill>
                  <a:srgbClr val="0086E9"/>
                </a:solidFill>
                <a:ea typeface="Calibri"/>
                <a:cs typeface="Calibri"/>
              </a:rPr>
              <a:t>69 Cisco Learning Paths</a:t>
            </a:r>
            <a:endParaRPr lang="en-US" sz="900"/>
          </a:p>
          <a:p>
            <a:pPr defTabSz="914217"/>
            <a:r>
              <a:rPr lang="en-US" sz="2400" b="1" dirty="0">
                <a:solidFill>
                  <a:srgbClr val="FF0000"/>
                </a:solidFill>
                <a:ea typeface="Calibri"/>
                <a:cs typeface="Calibri"/>
              </a:rPr>
              <a:t>Cisco’s Investment in the </a:t>
            </a:r>
            <a:endParaRPr lang="en-US" sz="900"/>
          </a:p>
          <a:p>
            <a:pPr defTabSz="914217"/>
            <a:r>
              <a:rPr lang="en-US" sz="2400" b="1" dirty="0">
                <a:solidFill>
                  <a:srgbClr val="FF0000"/>
                </a:solidFill>
                <a:ea typeface="Calibri"/>
                <a:cs typeface="Calibri"/>
              </a:rPr>
              <a:t>WWT AI Proving Ground exceeds 3M</a:t>
            </a:r>
            <a:endParaRPr lang="en-US" sz="900" dirty="0"/>
          </a:p>
          <a:p>
            <a:pPr defTabSz="914217"/>
            <a:endParaRPr lang="en-US" sz="2400" b="1">
              <a:solidFill>
                <a:srgbClr val="0086E9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359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oup of people walking on a bridge over water&#10;&#10;Description automatically generated">
            <a:extLst>
              <a:ext uri="{FF2B5EF4-FFF2-40B4-BE49-F238E27FC236}">
                <a16:creationId xmlns:a16="http://schemas.microsoft.com/office/drawing/2014/main" id="{75015D5C-1AD4-D5A1-6A0F-8B2D5B93C2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4804" y="15612"/>
            <a:ext cx="12188826" cy="6759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220B9D-04E8-AB56-6F9E-CE6529320611}"/>
              </a:ext>
            </a:extLst>
          </p:cNvPr>
          <p:cNvSpPr/>
          <p:nvPr/>
        </p:nvSpPr>
        <p:spPr>
          <a:xfrm>
            <a:off x="10676435" y="6336979"/>
            <a:ext cx="1515565" cy="42007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2C2B12-61EC-49A9-AB3A-9F9A73FF01CD}"/>
              </a:ext>
            </a:extLst>
          </p:cNvPr>
          <p:cNvSpPr/>
          <p:nvPr/>
        </p:nvSpPr>
        <p:spPr>
          <a:xfrm>
            <a:off x="637591" y="456802"/>
            <a:ext cx="10923252" cy="2083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08" rtlCol="0" anchor="b"/>
          <a:lstStyle/>
          <a:p>
            <a:pPr algn="ctr" defTabSz="914217">
              <a:defRPr/>
            </a:pPr>
            <a:endParaRPr lang="en-US" sz="2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4A7222-B29A-4B9F-91B6-6B972F19A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1005114"/>
            <a:ext cx="10512862" cy="811710"/>
          </a:xfrm>
        </p:spPr>
        <p:txBody>
          <a:bodyPr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WWT’s EA+</a:t>
            </a:r>
            <a:b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includes customizing a solution that meets customer’s </a:t>
            </a:r>
            <a:r>
              <a:rPr lang="en-US" sz="2400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requirements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needs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term goals 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400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allocated budget 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 remains engaged post signature to drive </a:t>
            </a:r>
            <a:r>
              <a:rPr lang="en-US" sz="2697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adoption</a:t>
            </a:r>
            <a:r>
              <a:rPr lang="en-US" sz="24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maximize </a:t>
            </a:r>
            <a:r>
              <a:rPr lang="en-US" sz="2697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ROI.</a:t>
            </a:r>
            <a:endParaRPr lang="en-US" sz="24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7111736-40CF-34FA-E754-47B8E56BE047}"/>
              </a:ext>
            </a:extLst>
          </p:cNvPr>
          <p:cNvGrpSpPr/>
          <p:nvPr/>
        </p:nvGrpSpPr>
        <p:grpSpPr>
          <a:xfrm>
            <a:off x="462235" y="2780643"/>
            <a:ext cx="11273963" cy="3994832"/>
            <a:chOff x="2078272" y="5878205"/>
            <a:chExt cx="20000495" cy="772344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8B52B3-613E-F331-D519-BF08E542D4D2}"/>
                </a:ext>
              </a:extLst>
            </p:cNvPr>
            <p:cNvSpPr/>
            <p:nvPr/>
          </p:nvSpPr>
          <p:spPr>
            <a:xfrm flipH="1">
              <a:off x="2078272" y="6718350"/>
              <a:ext cx="5706864" cy="684768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43000">
                  <a:schemeClr val="accent5">
                    <a:lumMod val="75000"/>
                  </a:schemeClr>
                </a:gs>
                <a:gs pos="73000">
                  <a:schemeClr val="accent1">
                    <a:lumMod val="75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CED722-3253-982E-7322-0FAE11EAC0E3}"/>
                </a:ext>
              </a:extLst>
            </p:cNvPr>
            <p:cNvSpPr/>
            <p:nvPr/>
          </p:nvSpPr>
          <p:spPr>
            <a:xfrm flipH="1">
              <a:off x="8984011" y="6715766"/>
              <a:ext cx="5870345" cy="6885888"/>
            </a:xfrm>
            <a:prstGeom prst="rect">
              <a:avLst/>
            </a:prstGeom>
            <a:gradFill flip="none" rotWithShape="1">
              <a:gsLst>
                <a:gs pos="24000">
                  <a:srgbClr val="4220A6"/>
                </a:gs>
                <a:gs pos="0">
                  <a:schemeClr val="accent2"/>
                </a:gs>
                <a:gs pos="41000">
                  <a:srgbClr val="42178B"/>
                </a:gs>
                <a:gs pos="59000">
                  <a:schemeClr val="accent6">
                    <a:lumMod val="50000"/>
                  </a:schemeClr>
                </a:gs>
                <a:gs pos="85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09CD51-07B0-8BAC-F037-27D4B0E4F655}"/>
                </a:ext>
              </a:extLst>
            </p:cNvPr>
            <p:cNvSpPr/>
            <p:nvPr/>
          </p:nvSpPr>
          <p:spPr>
            <a:xfrm>
              <a:off x="15942031" y="6715766"/>
              <a:ext cx="6136736" cy="6812069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100000">
                  <a:schemeClr val="bg2"/>
                </a:gs>
                <a:gs pos="56000">
                  <a:srgbClr val="101672"/>
                </a:gs>
                <a:gs pos="83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9251C2C-1BDD-B5E4-DD77-E61ACDF8B616}"/>
                </a:ext>
              </a:extLst>
            </p:cNvPr>
            <p:cNvGrpSpPr/>
            <p:nvPr/>
          </p:nvGrpSpPr>
          <p:grpSpPr>
            <a:xfrm>
              <a:off x="17579057" y="5878205"/>
              <a:ext cx="3192073" cy="1908442"/>
              <a:chOff x="-16979" y="5634354"/>
              <a:chExt cx="3192073" cy="190844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18D7EDF-DD71-E50C-06A7-AF3C6FC799FE}"/>
                  </a:ext>
                </a:extLst>
              </p:cNvPr>
              <p:cNvSpPr/>
              <p:nvPr/>
            </p:nvSpPr>
            <p:spPr>
              <a:xfrm>
                <a:off x="604950" y="5634354"/>
                <a:ext cx="1793987" cy="1908442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6A2715-028E-F378-2839-F8ADBC46AFE9}"/>
                  </a:ext>
                </a:extLst>
              </p:cNvPr>
              <p:cNvSpPr txBox="1"/>
              <p:nvPr/>
            </p:nvSpPr>
            <p:spPr>
              <a:xfrm>
                <a:off x="-16979" y="6173075"/>
                <a:ext cx="3192073" cy="892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217"/>
                <a:r>
                  <a:rPr lang="en-US" sz="2400" b="1">
                    <a:solidFill>
                      <a:srgbClr val="12121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r>
                  <a:rPr lang="en-US" sz="1400" b="1">
                    <a:solidFill>
                      <a:srgbClr val="12121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</a:t>
                </a:r>
              </a:p>
            </p:txBody>
          </p:sp>
        </p:grp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B5F69253-5F41-F0EC-DACA-2B3C725BA896}"/>
              </a:ext>
            </a:extLst>
          </p:cNvPr>
          <p:cNvSpPr/>
          <p:nvPr/>
        </p:nvSpPr>
        <p:spPr>
          <a:xfrm>
            <a:off x="5593596" y="2780643"/>
            <a:ext cx="1011242" cy="98711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AEBE41-7D7A-96FA-6CD5-9BD8F25044D8}"/>
              </a:ext>
            </a:extLst>
          </p:cNvPr>
          <p:cNvSpPr txBox="1"/>
          <p:nvPr/>
        </p:nvSpPr>
        <p:spPr>
          <a:xfrm>
            <a:off x="5255912" y="3042354"/>
            <a:ext cx="1799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2400" b="1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r>
              <a:rPr lang="en-US" sz="1400" b="1">
                <a:solidFill>
                  <a:srgbClr val="121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D102861-3A42-1140-78A4-AE3635336BA3}"/>
              </a:ext>
            </a:extLst>
          </p:cNvPr>
          <p:cNvGrpSpPr/>
          <p:nvPr/>
        </p:nvGrpSpPr>
        <p:grpSpPr>
          <a:xfrm>
            <a:off x="1187572" y="2771432"/>
            <a:ext cx="1799321" cy="987111"/>
            <a:chOff x="169699" y="4975538"/>
            <a:chExt cx="3599110" cy="197448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DA2417C-EF59-1CFD-60C3-02256DD1D191}"/>
                </a:ext>
              </a:extLst>
            </p:cNvPr>
            <p:cNvSpPr/>
            <p:nvPr/>
          </p:nvSpPr>
          <p:spPr>
            <a:xfrm>
              <a:off x="957880" y="4975538"/>
              <a:ext cx="2022747" cy="197448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6171E5F-0389-4E52-7D50-35798BFC41F3}"/>
                </a:ext>
              </a:extLst>
            </p:cNvPr>
            <p:cNvSpPr txBox="1"/>
            <p:nvPr/>
          </p:nvSpPr>
          <p:spPr>
            <a:xfrm>
              <a:off x="169699" y="5531831"/>
              <a:ext cx="3599110" cy="923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7"/>
              <a:r>
                <a:rPr lang="en-US" sz="2400" b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26.7</a:t>
              </a:r>
              <a:r>
                <a:rPr lang="en-US" sz="1400" b="1">
                  <a:solidFill>
                    <a:srgbClr val="12121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30B03FF-D6F5-419F-B7B2-AD3FBFADA6F8}"/>
              </a:ext>
            </a:extLst>
          </p:cNvPr>
          <p:cNvSpPr/>
          <p:nvPr/>
        </p:nvSpPr>
        <p:spPr>
          <a:xfrm>
            <a:off x="727264" y="4116353"/>
            <a:ext cx="268681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SOFTWARE UTILIZATION</a:t>
            </a:r>
          </a:p>
          <a:p>
            <a:pPr algn="ctr" defTabSz="914217"/>
            <a:r>
              <a:rPr lang="en-US">
                <a:solidFill>
                  <a:schemeClr val="bg1"/>
                </a:solidFill>
                <a:latin typeface="Calibri" panose="020F0502020204030204"/>
              </a:rPr>
              <a:t>When viewing the overall impact of our EA+ Customer Success and Adoption Services, we see an average increase of 26.7% in utilization of software entitlements.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AFA03B-50D1-4C9C-9407-54FE569CAC84}"/>
              </a:ext>
            </a:extLst>
          </p:cNvPr>
          <p:cNvSpPr/>
          <p:nvPr/>
        </p:nvSpPr>
        <p:spPr>
          <a:xfrm>
            <a:off x="4731006" y="4126338"/>
            <a:ext cx="272681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TCO SAVINGS</a:t>
            </a:r>
          </a:p>
          <a:p>
            <a:pPr algn="ctr" defTabSz="914217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When structuring a like-for-like renewal agreement, WWT’s Software Advisors are able to negotiate top-tier discounts that drive savings for our customers over 95% of the time.  </a:t>
            </a:r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990BC9-47E1-481D-B208-F365D9898F93}"/>
              </a:ext>
            </a:extLst>
          </p:cNvPr>
          <p:cNvSpPr/>
          <p:nvPr/>
        </p:nvSpPr>
        <p:spPr>
          <a:xfrm>
            <a:off x="8836713" y="4302037"/>
            <a:ext cx="263529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RENEWAL RATE</a:t>
            </a:r>
          </a:p>
          <a:p>
            <a:pPr algn="ctr" defTabSz="914217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WWT drives a greater than 90% renewal rate across our entire portfolio of 550+ Enterprise Agreements, that is consistently growing by over 30% each year.  </a:t>
            </a:r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6457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16AB-AB6B-F0D8-1181-EE071091C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EF06D-30A1-FB05-B281-37F4526D2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and person standing together&#10;&#10;AI-generated content may be incorrect.">
            <a:extLst>
              <a:ext uri="{FF2B5EF4-FFF2-40B4-BE49-F238E27FC236}">
                <a16:creationId xmlns:a16="http://schemas.microsoft.com/office/drawing/2014/main" id="{900B668E-CDDF-892A-4C5D-8BB4308D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56" y="172995"/>
            <a:ext cx="10227443" cy="647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42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3F8B8-8615-237C-0BF7-D9E4C7086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</p:spPr>
        <p:txBody>
          <a:bodyPr anchor="ctr">
            <a:normAutofit/>
          </a:bodyPr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018B0AA-B214-B1B0-62A5-D009CE54B6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0128897"/>
              </p:ext>
            </p:extLst>
          </p:nvPr>
        </p:nvGraphicFramePr>
        <p:xfrm>
          <a:off x="838200" y="1410511"/>
          <a:ext cx="10515600" cy="4766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1198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D13C2-04CE-31E9-957C-DB886EB83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BEDDC-93BD-1864-B508-C1623CC2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WWT / UC Davis Health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D502E-58A7-47ED-9F0E-31F2C32A1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06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val 80">
            <a:extLst>
              <a:ext uri="{FF2B5EF4-FFF2-40B4-BE49-F238E27FC236}">
                <a16:creationId xmlns:a16="http://schemas.microsoft.com/office/drawing/2014/main" id="{44864D6A-CDDD-4D60-8619-C1AD786F3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36954" y="3040192"/>
            <a:ext cx="1979742" cy="1979742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CD1768A-EC26-4C6A-A57C-E23005890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44485" y="4425392"/>
            <a:ext cx="1979742" cy="1979742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9530F13-2430-4DB9-9637-7708CFDD8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44485" y="1763501"/>
            <a:ext cx="1979742" cy="1979742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4F69744-BE77-4CA9-862A-54E574EE8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41779" y="4434916"/>
            <a:ext cx="1979742" cy="1979742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8B7D5AE-8D15-48A8-BF79-863756AB2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41779" y="1820845"/>
            <a:ext cx="1979742" cy="1979742"/>
          </a:xfrm>
          <a:prstGeom prst="ellipse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26D681-9D60-4729-9BAF-8F1BC982F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76965" y="1744619"/>
            <a:ext cx="4638071" cy="4638071"/>
          </a:xfrm>
          <a:prstGeom prst="ellipse">
            <a:avLst/>
          </a:prstGeom>
          <a:solidFill>
            <a:schemeClr val="bg1">
              <a:lumMod val="95000"/>
              <a:alpha val="6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FD3B067-A626-42D5-A3BC-823CE088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6484" y="2604137"/>
            <a:ext cx="2919032" cy="291903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7693" y="-89224"/>
            <a:ext cx="9874234" cy="1356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University of California - Sales Organization Chart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D56577-55A5-4AC0-A86E-107F2E113581}"/>
              </a:ext>
            </a:extLst>
          </p:cNvPr>
          <p:cNvSpPr/>
          <p:nvPr/>
        </p:nvSpPr>
        <p:spPr>
          <a:xfrm>
            <a:off x="514543" y="1460170"/>
            <a:ext cx="1332752" cy="68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Brian </a:t>
            </a:r>
            <a:r>
              <a:rPr lang="en-US" sz="13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Capporici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CSE –DC and Storage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D54CB4-0066-4140-96B8-95930CD77276}"/>
              </a:ext>
            </a:extLst>
          </p:cNvPr>
          <p:cNvSpPr/>
          <p:nvPr/>
        </p:nvSpPr>
        <p:spPr>
          <a:xfrm>
            <a:off x="3836812" y="1506167"/>
            <a:ext cx="1816153" cy="918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Arshad Jones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Sr Systems Engineering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Mgr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0C271F-C24A-4E69-9D4E-298D827B8460}"/>
              </a:ext>
            </a:extLst>
          </p:cNvPr>
          <p:cNvSpPr/>
          <p:nvPr/>
        </p:nvSpPr>
        <p:spPr>
          <a:xfrm>
            <a:off x="5356390" y="3084011"/>
            <a:ext cx="1551892" cy="390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</a:rPr>
              <a:t>Adam </a:t>
            </a:r>
            <a:r>
              <a:rPr lang="en-US" sz="1300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Petrovsky</a:t>
            </a:r>
            <a:b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California SLED Director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06DAE2-9434-42D9-B876-2B856348AD4A}"/>
              </a:ext>
            </a:extLst>
          </p:cNvPr>
          <p:cNvSpPr/>
          <p:nvPr/>
        </p:nvSpPr>
        <p:spPr>
          <a:xfrm>
            <a:off x="8433320" y="3789101"/>
            <a:ext cx="1079859" cy="539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</a:rPr>
              <a:t>Dannielle Hill</a:t>
            </a:r>
            <a:b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Inside Sales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267414-C32D-40FE-972B-255FF1A8576C}"/>
              </a:ext>
            </a:extLst>
          </p:cNvPr>
          <p:cNvSpPr/>
          <p:nvPr/>
        </p:nvSpPr>
        <p:spPr>
          <a:xfrm>
            <a:off x="5438515" y="4552399"/>
            <a:ext cx="1331827" cy="68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</a:rPr>
              <a:t>Jerry </a:t>
            </a:r>
            <a:r>
              <a:rPr lang="en-US" sz="1300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Tonies</a:t>
            </a:r>
            <a:b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UC System Client Executive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8E41E6-B0BF-44BC-98F9-F8F486ABC7F1}"/>
              </a:ext>
            </a:extLst>
          </p:cNvPr>
          <p:cNvSpPr/>
          <p:nvPr/>
        </p:nvSpPr>
        <p:spPr>
          <a:xfrm>
            <a:off x="3806943" y="5847833"/>
            <a:ext cx="2537061" cy="539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</a:rPr>
              <a:t>Wade Van Guilder</a:t>
            </a:r>
            <a:b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VP, SLED Solutions &amp;  Architects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8C1A8A-DB3C-4362-B041-C35C08C0195F}"/>
              </a:ext>
            </a:extLst>
          </p:cNvPr>
          <p:cNvSpPr/>
          <p:nvPr/>
        </p:nvSpPr>
        <p:spPr>
          <a:xfrm>
            <a:off x="6926161" y="5217892"/>
            <a:ext cx="1810395" cy="539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</a:rPr>
              <a:t>Hani </a:t>
            </a:r>
            <a:r>
              <a:rPr lang="en-US" sz="1300" b="1" err="1">
                <a:solidFill>
                  <a:schemeClr val="tx1">
                    <a:lumMod val="75000"/>
                    <a:lumOff val="25000"/>
                  </a:schemeClr>
                </a:solidFill>
              </a:rPr>
              <a:t>Shouga</a:t>
            </a:r>
            <a:b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Director, SLED Services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C772BBE7-C6D8-4BF9-BA45-DC3C6BC93DE2}"/>
              </a:ext>
            </a:extLst>
          </p:cNvPr>
          <p:cNvSpPr/>
          <p:nvPr/>
        </p:nvSpPr>
        <p:spPr>
          <a:xfrm>
            <a:off x="9262577" y="5687076"/>
            <a:ext cx="1216100" cy="68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</a:rPr>
              <a:t>Dedicated UC Service Team</a:t>
            </a:r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B1786F3-631A-4BEE-8323-68AB581BC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52370" y="2929170"/>
            <a:ext cx="213462" cy="2134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13F3AC2-C134-452A-A575-2AEDD5FDD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20772" y="2907517"/>
            <a:ext cx="213462" cy="2134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74C5EF9-9647-43F7-B54F-97E136BDC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20534" y="5004715"/>
            <a:ext cx="213462" cy="2134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6143EC5-1312-45C8-8A63-08B7FD81A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5308" y="3761798"/>
            <a:ext cx="213462" cy="2134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95005B3-E7A9-43A7-9097-E5C0B12D0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68743" y="5007362"/>
            <a:ext cx="213462" cy="2134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8547C6B6-4C5C-4A9B-97B5-B9DAA62B6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84658" y="5613226"/>
            <a:ext cx="82299" cy="822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53B8C8A1-B8C7-423C-89FE-51E9ECFCB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88146" y="5613226"/>
            <a:ext cx="82299" cy="822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Connector: Elbow 114">
            <a:extLst>
              <a:ext uri="{FF2B5EF4-FFF2-40B4-BE49-F238E27FC236}">
                <a16:creationId xmlns:a16="http://schemas.microsoft.com/office/drawing/2014/main" id="{3776E844-35AA-4B61-8A75-6DA7A2EE9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3" idx="2"/>
          </p:cNvCxnSpPr>
          <p:nvPr/>
        </p:nvCxnSpPr>
        <p:spPr>
          <a:xfrm rot="10800000">
            <a:off x="2025208" y="2686734"/>
            <a:ext cx="2488608" cy="214978"/>
          </a:xfrm>
          <a:prstGeom prst="bentConnector2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DB6E0B7E-8974-4A28-BC51-7F85C7F5B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3641405" y="3930436"/>
            <a:ext cx="528391" cy="1759587"/>
          </a:xfrm>
          <a:prstGeom prst="bentConnector3">
            <a:avLst>
              <a:gd name="adj1" fmla="val -43258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or: Elbow 126">
            <a:extLst>
              <a:ext uri="{FF2B5EF4-FFF2-40B4-BE49-F238E27FC236}">
                <a16:creationId xmlns:a16="http://schemas.microsoft.com/office/drawing/2014/main" id="{5DE74E47-57A7-4EFA-83E1-B978BCE6B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1" idx="0"/>
          </p:cNvCxnSpPr>
          <p:nvPr/>
        </p:nvCxnSpPr>
        <p:spPr>
          <a:xfrm rot="16200000" flipH="1" flipV="1">
            <a:off x="3043150" y="3870980"/>
            <a:ext cx="528391" cy="2956099"/>
          </a:xfrm>
          <a:prstGeom prst="bentConnector3">
            <a:avLst>
              <a:gd name="adj1" fmla="val -144690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or: Elbow 129">
            <a:extLst>
              <a:ext uri="{FF2B5EF4-FFF2-40B4-BE49-F238E27FC236}">
                <a16:creationId xmlns:a16="http://schemas.microsoft.com/office/drawing/2014/main" id="{FE82DF5B-C60E-4257-B370-A4B302DC1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619862" y="969215"/>
            <a:ext cx="1954495" cy="2312028"/>
          </a:xfrm>
          <a:prstGeom prst="bentConnector4">
            <a:avLst>
              <a:gd name="adj1" fmla="val -11695"/>
              <a:gd name="adj2" fmla="val 57784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>
            <a:extLst>
              <a:ext uri="{FF2B5EF4-FFF2-40B4-BE49-F238E27FC236}">
                <a16:creationId xmlns:a16="http://schemas.microsoft.com/office/drawing/2014/main" id="{716F090E-A9F1-4775-801C-A297BCFA7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06291" y="5613226"/>
            <a:ext cx="82299" cy="8229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5" name="Connector: Elbow 134">
            <a:extLst>
              <a:ext uri="{FF2B5EF4-FFF2-40B4-BE49-F238E27FC236}">
                <a16:creationId xmlns:a16="http://schemas.microsoft.com/office/drawing/2014/main" id="{6A5E1044-F23D-446F-BE87-4E46A9AA5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34" idx="0"/>
          </p:cNvCxnSpPr>
          <p:nvPr/>
        </p:nvCxnSpPr>
        <p:spPr>
          <a:xfrm rot="16200000" flipH="1">
            <a:off x="8217179" y="4282964"/>
            <a:ext cx="528391" cy="2132132"/>
          </a:xfrm>
          <a:prstGeom prst="bentConnector3">
            <a:avLst>
              <a:gd name="adj1" fmla="val -43258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Jerry Tonies">
            <a:extLst>
              <a:ext uri="{FF2B5EF4-FFF2-40B4-BE49-F238E27FC236}">
                <a16:creationId xmlns:a16="http://schemas.microsoft.com/office/drawing/2014/main" id="{00A21816-0B40-E354-EDE5-8D19613EA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098" y="3778863"/>
            <a:ext cx="787632" cy="7876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ECAF77-93A4-B17E-ED2F-BEFFF549C4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8" t="5458" r="11041" b="15058"/>
          <a:stretch/>
        </p:blipFill>
        <p:spPr>
          <a:xfrm>
            <a:off x="7096733" y="4475713"/>
            <a:ext cx="672523" cy="655042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8944AF-F486-DBFF-4A0D-ED5EA7ED59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9" t="10468" r="11229" b="11453"/>
          <a:stretch/>
        </p:blipFill>
        <p:spPr>
          <a:xfrm>
            <a:off x="7574763" y="3483614"/>
            <a:ext cx="699200" cy="637471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C1B97C-6E2C-40C6-A6F7-ACE39CD952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91" t="8075" r="13658" b="9833"/>
          <a:stretch/>
        </p:blipFill>
        <p:spPr>
          <a:xfrm>
            <a:off x="5652965" y="2171257"/>
            <a:ext cx="759197" cy="875644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AFFA2A-96FA-E8F8-A5DD-15EFD72A32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07" t="4201" r="10484" b="13660"/>
          <a:stretch/>
        </p:blipFill>
        <p:spPr>
          <a:xfrm>
            <a:off x="4425507" y="5110648"/>
            <a:ext cx="691489" cy="668280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348366-11A8-CA74-55ED-2DAE9F38A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4989" y="2257050"/>
            <a:ext cx="720600" cy="829184"/>
          </a:xfrm>
          <a:prstGeom prst="ellipse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A888AAD-660E-AC9C-8153-08D4F08B40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65" y="3172717"/>
            <a:ext cx="3833790" cy="347157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6399AF9D-6D54-4B34-22A1-8E348075283D}"/>
              </a:ext>
            </a:extLst>
          </p:cNvPr>
          <p:cNvSpPr/>
          <p:nvPr/>
        </p:nvSpPr>
        <p:spPr>
          <a:xfrm>
            <a:off x="2020860" y="1485119"/>
            <a:ext cx="1482327" cy="68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Eric Koontz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CSE DC and Networking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B26FEA-0BBC-BDAB-4108-B9C6C14B6B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6816" y="2226247"/>
            <a:ext cx="1276278" cy="14193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1CD3E0-48F0-3F46-8037-5C4B77963EAA}"/>
              </a:ext>
            </a:extLst>
          </p:cNvPr>
          <p:cNvSpPr/>
          <p:nvPr/>
        </p:nvSpPr>
        <p:spPr>
          <a:xfrm>
            <a:off x="1063193" y="2002822"/>
            <a:ext cx="1924029" cy="68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</a:rPr>
              <a:t>Colin Martin</a:t>
            </a:r>
            <a:b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CSE – Cisco  and Networks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102296-D170-53DD-B3AE-4CF1DB4B0896}"/>
              </a:ext>
            </a:extLst>
          </p:cNvPr>
          <p:cNvSpPr/>
          <p:nvPr/>
        </p:nvSpPr>
        <p:spPr>
          <a:xfrm>
            <a:off x="6615950" y="1718975"/>
            <a:ext cx="1551892" cy="390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algn="ctr"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>
                <a:solidFill>
                  <a:schemeClr val="tx1">
                    <a:lumMod val="75000"/>
                    <a:lumOff val="25000"/>
                  </a:schemeClr>
                </a:solidFill>
              </a:rPr>
              <a:t>Mike Horner</a:t>
            </a:r>
            <a:b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Partner Director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38B8D-3041-90AF-EA0C-AE79372F259D}"/>
              </a:ext>
            </a:extLst>
          </p:cNvPr>
          <p:cNvSpPr/>
          <p:nvPr/>
        </p:nvSpPr>
        <p:spPr>
          <a:xfrm>
            <a:off x="9782059" y="1421545"/>
            <a:ext cx="1537982" cy="68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Sarah </a:t>
            </a:r>
            <a:r>
              <a:rPr lang="en-US" sz="13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Senftle</a:t>
            </a:r>
            <a:b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SLED Alliance Manager</a:t>
            </a:r>
          </a:p>
          <a:p>
            <a:pPr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16" descr="Cisco logo history and evolution">
            <a:extLst>
              <a:ext uri="{FF2B5EF4-FFF2-40B4-BE49-F238E27FC236}">
                <a16:creationId xmlns:a16="http://schemas.microsoft.com/office/drawing/2014/main" id="{19860990-E925-A375-899A-D44B4C21A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27" y="884589"/>
            <a:ext cx="734592" cy="4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D82398-6F42-750E-A4C4-855E7538964D}"/>
              </a:ext>
            </a:extLst>
          </p:cNvPr>
          <p:cNvSpPr/>
          <p:nvPr/>
        </p:nvSpPr>
        <p:spPr>
          <a:xfrm>
            <a:off x="9822367" y="2427589"/>
            <a:ext cx="1457365" cy="651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Colin Marks</a:t>
            </a:r>
            <a:b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SLED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Aliance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Manager</a:t>
            </a:r>
          </a:p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2" descr="Logo for Palo Alto Networks">
            <a:extLst>
              <a:ext uri="{FF2B5EF4-FFF2-40B4-BE49-F238E27FC236}">
                <a16:creationId xmlns:a16="http://schemas.microsoft.com/office/drawing/2014/main" id="{7BED951D-FE17-2424-17C9-FAFE6FC94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268" y="2169030"/>
            <a:ext cx="1514864" cy="27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047042A-C854-6C01-DA25-5450EE2EABD0}"/>
              </a:ext>
            </a:extLst>
          </p:cNvPr>
          <p:cNvSpPr/>
          <p:nvPr/>
        </p:nvSpPr>
        <p:spPr>
          <a:xfrm>
            <a:off x="9870627" y="3606775"/>
            <a:ext cx="1717433" cy="683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Hollie Anderson</a:t>
            </a:r>
            <a:b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Sr Global Alliance Manager</a:t>
            </a:r>
          </a:p>
          <a:p>
            <a:pPr defTabSz="62217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8" name="Picture 2" descr="Amazon Web Services - Wikipedia">
            <a:extLst>
              <a:ext uri="{FF2B5EF4-FFF2-40B4-BE49-F238E27FC236}">
                <a16:creationId xmlns:a16="http://schemas.microsoft.com/office/drawing/2014/main" id="{0FCC168F-FFF1-94F6-4626-3538607A7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627" y="3083254"/>
            <a:ext cx="809926" cy="48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636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538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Aruba Networks brand resources ...">
            <a:extLst>
              <a:ext uri="{FF2B5EF4-FFF2-40B4-BE49-F238E27FC236}">
                <a16:creationId xmlns:a16="http://schemas.microsoft.com/office/drawing/2014/main" id="{7151CBE6-973A-74E4-4C13-C0030740B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293" y="5221530"/>
            <a:ext cx="72898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9654FFB-2F19-545F-9455-57485398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Cisco Engagement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4AA74A4-13D1-A26B-9F27-AE107D61D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7144346"/>
              </p:ext>
            </p:extLst>
          </p:nvPr>
        </p:nvGraphicFramePr>
        <p:xfrm>
          <a:off x="324086" y="1701475"/>
          <a:ext cx="3264061" cy="2395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8676742-8819-C398-1D56-0D377F76F04C}"/>
              </a:ext>
            </a:extLst>
          </p:cNvPr>
          <p:cNvSpPr txBox="1"/>
          <p:nvPr/>
        </p:nvSpPr>
        <p:spPr>
          <a:xfrm>
            <a:off x="160609" y="4402218"/>
            <a:ext cx="3059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Eric, Jerry, Jessica,</a:t>
            </a:r>
          </a:p>
          <a:p>
            <a:r>
              <a:rPr lang="en-US" u="sng" dirty="0"/>
              <a:t>WWT License Consulting Team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00404A-B991-8FC1-022A-72EC3FA276AF}"/>
              </a:ext>
            </a:extLst>
          </p:cNvPr>
          <p:cNvSpPr txBox="1"/>
          <p:nvPr/>
        </p:nvSpPr>
        <p:spPr>
          <a:xfrm>
            <a:off x="8807944" y="4675018"/>
            <a:ext cx="3223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EA+, Smartnet Customer Liasson</a:t>
            </a:r>
          </a:p>
        </p:txBody>
      </p:sp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179732E1-9A6B-6235-4E80-50C831A364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5329022"/>
              </p:ext>
            </p:extLst>
          </p:nvPr>
        </p:nvGraphicFramePr>
        <p:xfrm>
          <a:off x="6163264" y="911295"/>
          <a:ext cx="3264061" cy="2395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087DB54-33D8-1696-1672-6EA38FF77F04}"/>
              </a:ext>
            </a:extLst>
          </p:cNvPr>
          <p:cNvSpPr txBox="1"/>
          <p:nvPr/>
        </p:nvSpPr>
        <p:spPr>
          <a:xfrm>
            <a:off x="3627655" y="4679217"/>
            <a:ext cx="272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Online, Traditional Quoting</a:t>
            </a:r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CA824DE6-94AD-47E1-8641-90EF3DFA50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1354996"/>
              </p:ext>
            </p:extLst>
          </p:nvPr>
        </p:nvGraphicFramePr>
        <p:xfrm>
          <a:off x="3316520" y="1397904"/>
          <a:ext cx="3264061" cy="2395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C339BC39-65EF-8724-FE7C-7764347A4DC6}"/>
              </a:ext>
            </a:extLst>
          </p:cNvPr>
          <p:cNvSpPr txBox="1"/>
          <p:nvPr/>
        </p:nvSpPr>
        <p:spPr>
          <a:xfrm>
            <a:off x="6921325" y="4675018"/>
            <a:ext cx="1313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WWT Portal</a:t>
            </a:r>
          </a:p>
        </p:txBody>
      </p:sp>
      <p:pic>
        <p:nvPicPr>
          <p:cNvPr id="26" name="Picture 14" descr="Palo Alto Networks brand resources: accessing high-guality vector logo SVG,  brand colors, and more.">
            <a:extLst>
              <a:ext uri="{FF2B5EF4-FFF2-40B4-BE49-F238E27FC236}">
                <a16:creationId xmlns:a16="http://schemas.microsoft.com/office/drawing/2014/main" id="{46540C49-D824-34D9-AE4F-8B477ACF9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77" y="4980380"/>
            <a:ext cx="575256" cy="41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Cisco logo history and evolution">
            <a:extLst>
              <a:ext uri="{FF2B5EF4-FFF2-40B4-BE49-F238E27FC236}">
                <a16:creationId xmlns:a16="http://schemas.microsoft.com/office/drawing/2014/main" id="{CFE4CBF2-642D-294C-24FE-BF8C5CDF0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199" y="5070210"/>
            <a:ext cx="354661" cy="22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70CF5F0-2331-93B0-D6B6-D6A81CEE659E}"/>
              </a:ext>
            </a:extLst>
          </p:cNvPr>
          <p:cNvSpPr txBox="1"/>
          <p:nvPr/>
        </p:nvSpPr>
        <p:spPr>
          <a:xfrm>
            <a:off x="89609" y="5263519"/>
            <a:ext cx="1743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UCOP OEM Contracts</a:t>
            </a:r>
          </a:p>
        </p:txBody>
      </p:sp>
      <p:pic>
        <p:nvPicPr>
          <p:cNvPr id="3074" name="Picture 2" descr="Pure Storage Certification - Credly">
            <a:extLst>
              <a:ext uri="{FF2B5EF4-FFF2-40B4-BE49-F238E27FC236}">
                <a16:creationId xmlns:a16="http://schemas.microsoft.com/office/drawing/2014/main" id="{392DECF1-87A7-0D04-B30D-7F2E0B8C0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37" y="5268363"/>
            <a:ext cx="486137" cy="48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40F20EEE-D475-9B0A-09FC-CF35D05E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841" y="5640167"/>
            <a:ext cx="898074" cy="10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F32FE1F-C125-8C69-C131-11C7440A9B9D}"/>
              </a:ext>
            </a:extLst>
          </p:cNvPr>
          <p:cNvSpPr txBox="1"/>
          <p:nvPr/>
        </p:nvSpPr>
        <p:spPr>
          <a:xfrm>
            <a:off x="102050" y="5904603"/>
            <a:ext cx="3214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WWT / UCOP Master Services Agreement</a:t>
            </a:r>
          </a:p>
        </p:txBody>
      </p:sp>
      <p:sp>
        <p:nvSpPr>
          <p:cNvPr id="30" name="TextBox 29">
            <a:hlinkClick r:id="rId24"/>
            <a:extLst>
              <a:ext uri="{FF2B5EF4-FFF2-40B4-BE49-F238E27FC236}">
                <a16:creationId xmlns:a16="http://schemas.microsoft.com/office/drawing/2014/main" id="{BA9F6134-6511-8F84-BA22-B07F906D5469}"/>
              </a:ext>
            </a:extLst>
          </p:cNvPr>
          <p:cNvSpPr txBox="1"/>
          <p:nvPr/>
        </p:nvSpPr>
        <p:spPr>
          <a:xfrm>
            <a:off x="3832649" y="5185829"/>
            <a:ext cx="2459969" cy="369332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B prst="angle"/>
          </a:sp3d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Online Quoting Example</a:t>
            </a:r>
          </a:p>
        </p:txBody>
      </p:sp>
      <p:sp>
        <p:nvSpPr>
          <p:cNvPr id="31" name="TextBox 30">
            <a:hlinkClick r:id="rId25"/>
            <a:extLst>
              <a:ext uri="{FF2B5EF4-FFF2-40B4-BE49-F238E27FC236}">
                <a16:creationId xmlns:a16="http://schemas.microsoft.com/office/drawing/2014/main" id="{29421F73-19E6-9F85-4C64-67274F224F7F}"/>
              </a:ext>
            </a:extLst>
          </p:cNvPr>
          <p:cNvSpPr txBox="1"/>
          <p:nvPr/>
        </p:nvSpPr>
        <p:spPr>
          <a:xfrm>
            <a:off x="6615761" y="5187647"/>
            <a:ext cx="192488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Inventory Example</a:t>
            </a:r>
          </a:p>
        </p:txBody>
      </p:sp>
      <p:sp>
        <p:nvSpPr>
          <p:cNvPr id="32" name="TextBox 31">
            <a:hlinkClick r:id="rId26"/>
            <a:extLst>
              <a:ext uri="{FF2B5EF4-FFF2-40B4-BE49-F238E27FC236}">
                <a16:creationId xmlns:a16="http://schemas.microsoft.com/office/drawing/2014/main" id="{C51C8463-CB8C-8122-DC79-7B00FE42A2B2}"/>
              </a:ext>
            </a:extLst>
          </p:cNvPr>
          <p:cNvSpPr txBox="1"/>
          <p:nvPr/>
        </p:nvSpPr>
        <p:spPr>
          <a:xfrm>
            <a:off x="9303017" y="5179646"/>
            <a:ext cx="183274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Contract Example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CD8CCE2-FE17-A99A-994C-C363269783E9}"/>
              </a:ext>
            </a:extLst>
          </p:cNvPr>
          <p:cNvGrpSpPr/>
          <p:nvPr/>
        </p:nvGrpSpPr>
        <p:grpSpPr>
          <a:xfrm>
            <a:off x="8861498" y="328206"/>
            <a:ext cx="3375500" cy="2139396"/>
            <a:chOff x="9427325" y="1020493"/>
            <a:chExt cx="1465159" cy="1627610"/>
          </a:xfrm>
        </p:grpSpPr>
        <p:sp>
          <p:nvSpPr>
            <p:cNvPr id="50" name="Curved Down Arrow 49">
              <a:extLst>
                <a:ext uri="{FF2B5EF4-FFF2-40B4-BE49-F238E27FC236}">
                  <a16:creationId xmlns:a16="http://schemas.microsoft.com/office/drawing/2014/main" id="{411435E5-AA90-C6D7-D799-E30B2FF569C1}"/>
                </a:ext>
              </a:extLst>
            </p:cNvPr>
            <p:cNvSpPr/>
            <p:nvPr/>
          </p:nvSpPr>
          <p:spPr>
            <a:xfrm>
              <a:off x="9511670" y="1020493"/>
              <a:ext cx="1380814" cy="813805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Curved Down Arrow 50">
              <a:extLst>
                <a:ext uri="{FF2B5EF4-FFF2-40B4-BE49-F238E27FC236}">
                  <a16:creationId xmlns:a16="http://schemas.microsoft.com/office/drawing/2014/main" id="{EB5FF08A-1F33-23A4-9F8C-BB0FE540C4AE}"/>
                </a:ext>
              </a:extLst>
            </p:cNvPr>
            <p:cNvSpPr/>
            <p:nvPr/>
          </p:nvSpPr>
          <p:spPr>
            <a:xfrm rot="10800000">
              <a:off x="9427325" y="1834298"/>
              <a:ext cx="1380814" cy="813805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CF697DF-BBF0-9AFE-FDFB-C53398964D6E}"/>
              </a:ext>
            </a:extLst>
          </p:cNvPr>
          <p:cNvSpPr txBox="1"/>
          <p:nvPr/>
        </p:nvSpPr>
        <p:spPr>
          <a:xfrm>
            <a:off x="9504245" y="993589"/>
            <a:ext cx="24981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Customer Liaison</a:t>
            </a:r>
          </a:p>
          <a:p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Quarterly Review</a:t>
            </a:r>
          </a:p>
        </p:txBody>
      </p:sp>
      <p:pic>
        <p:nvPicPr>
          <p:cNvPr id="3084" name="Picture 12" descr="Omnia Partners">
            <a:extLst>
              <a:ext uri="{FF2B5EF4-FFF2-40B4-BE49-F238E27FC236}">
                <a16:creationId xmlns:a16="http://schemas.microsoft.com/office/drawing/2014/main" id="{E9AFD66E-7BF4-3178-2CD7-5BE97A18D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3" y="6247642"/>
            <a:ext cx="1041437" cy="49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019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627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B944298-9545-DF1F-1804-8E0128134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CAE801A5-22C5-EF1F-2835-09425F98510A}"/>
              </a:ext>
            </a:extLst>
          </p:cNvPr>
          <p:cNvGrpSpPr/>
          <p:nvPr/>
        </p:nvGrpSpPr>
        <p:grpSpPr>
          <a:xfrm>
            <a:off x="-1" y="5736761"/>
            <a:ext cx="12192001" cy="1025921"/>
            <a:chOff x="-1" y="5736761"/>
            <a:chExt cx="12192001" cy="1025921"/>
          </a:xfrm>
        </p:grpSpPr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DD45078A-2AB7-AA9C-2FA1-BE4B1A9E1F7A}"/>
                </a:ext>
              </a:extLst>
            </p:cNvPr>
            <p:cNvGrpSpPr/>
            <p:nvPr/>
          </p:nvGrpSpPr>
          <p:grpSpPr>
            <a:xfrm>
              <a:off x="-1" y="5742275"/>
              <a:ext cx="12191998" cy="1020407"/>
              <a:chOff x="-1" y="5734111"/>
              <a:chExt cx="12217123" cy="1022510"/>
            </a:xfrm>
          </p:grpSpPr>
          <p:pic>
            <p:nvPicPr>
              <p:cNvPr id="1026" name="Picture 2" descr="image placeholder">
                <a:extLst>
                  <a:ext uri="{FF2B5EF4-FFF2-40B4-BE49-F238E27FC236}">
                    <a16:creationId xmlns:a16="http://schemas.microsoft.com/office/drawing/2014/main" id="{FDD52D53-5D21-0FEB-2905-134C7EF042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87" t="8633" r="6779" b="7006"/>
              <a:stretch/>
            </p:blipFill>
            <p:spPr bwMode="auto">
              <a:xfrm>
                <a:off x="8733134" y="5734111"/>
                <a:ext cx="1737360" cy="10225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8F7F3C26-AC08-4B84-131F-6CE30E25EE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608" t="10679" r="4235" b="6197"/>
              <a:stretch/>
            </p:blipFill>
            <p:spPr>
              <a:xfrm>
                <a:off x="-1" y="5734111"/>
                <a:ext cx="1737360" cy="1022510"/>
              </a:xfrm>
              <a:prstGeom prst="rect">
                <a:avLst/>
              </a:prstGeom>
            </p:spPr>
          </p:pic>
          <p:pic>
            <p:nvPicPr>
              <p:cNvPr id="1025" name="Picture 1024">
                <a:extLst>
                  <a:ext uri="{FF2B5EF4-FFF2-40B4-BE49-F238E27FC236}">
                    <a16:creationId xmlns:a16="http://schemas.microsoft.com/office/drawing/2014/main" id="{43E8259F-7536-6EFA-13CC-AF97A616F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92" t="4597" r="-292" b="6318"/>
              <a:stretch/>
            </p:blipFill>
            <p:spPr>
              <a:xfrm>
                <a:off x="1746626" y="5734112"/>
                <a:ext cx="1737360" cy="1022509"/>
              </a:xfrm>
              <a:prstGeom prst="rect">
                <a:avLst/>
              </a:prstGeom>
            </p:spPr>
          </p:pic>
          <p:pic>
            <p:nvPicPr>
              <p:cNvPr id="1027" name="Picture 1026">
                <a:extLst>
                  <a:ext uri="{FF2B5EF4-FFF2-40B4-BE49-F238E27FC236}">
                    <a16:creationId xmlns:a16="http://schemas.microsoft.com/office/drawing/2014/main" id="{B8BEA8EC-2D51-52BB-7A22-2F919CB40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3253" y="5734112"/>
                <a:ext cx="1737360" cy="1022509"/>
              </a:xfrm>
              <a:prstGeom prst="rect">
                <a:avLst/>
              </a:prstGeom>
            </p:spPr>
          </p:pic>
          <p:pic>
            <p:nvPicPr>
              <p:cNvPr id="1028" name="Picture 1027">
                <a:extLst>
                  <a:ext uri="{FF2B5EF4-FFF2-40B4-BE49-F238E27FC236}">
                    <a16:creationId xmlns:a16="http://schemas.microsoft.com/office/drawing/2014/main" id="{DFE14A3A-BFF1-52F1-7FF0-0B36910DD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0444" t="3880" b="9919"/>
              <a:stretch/>
            </p:blipFill>
            <p:spPr>
              <a:xfrm>
                <a:off x="10479762" y="5734111"/>
                <a:ext cx="1737360" cy="1022510"/>
              </a:xfrm>
              <a:prstGeom prst="rect">
                <a:avLst/>
              </a:prstGeom>
            </p:spPr>
          </p:pic>
          <p:pic>
            <p:nvPicPr>
              <p:cNvPr id="1029" name="Picture 1028">
                <a:extLst>
                  <a:ext uri="{FF2B5EF4-FFF2-40B4-BE49-F238E27FC236}">
                    <a16:creationId xmlns:a16="http://schemas.microsoft.com/office/drawing/2014/main" id="{58D58268-E827-720D-CE5B-7BC6FF950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19231" t="10134" r="-207" b="17257"/>
              <a:stretch/>
            </p:blipFill>
            <p:spPr>
              <a:xfrm>
                <a:off x="5239880" y="5734111"/>
                <a:ext cx="1737360" cy="1022510"/>
              </a:xfrm>
              <a:prstGeom prst="rect">
                <a:avLst/>
              </a:prstGeom>
            </p:spPr>
          </p:pic>
          <p:pic>
            <p:nvPicPr>
              <p:cNvPr id="1030" name="Picture 1029">
                <a:extLst>
                  <a:ext uri="{FF2B5EF4-FFF2-40B4-BE49-F238E27FC236}">
                    <a16:creationId xmlns:a16="http://schemas.microsoft.com/office/drawing/2014/main" id="{02D9E9B7-244A-B53C-736B-8B374F8B2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9702" t="3056" r="337" b="16142"/>
              <a:stretch/>
            </p:blipFill>
            <p:spPr>
              <a:xfrm>
                <a:off x="6986507" y="5734111"/>
                <a:ext cx="1737360" cy="1022510"/>
              </a:xfrm>
              <a:prstGeom prst="rect">
                <a:avLst/>
              </a:prstGeom>
            </p:spPr>
          </p:pic>
        </p:grp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804C3B0C-B1F4-CA4F-548F-3FEB99440866}"/>
                </a:ext>
              </a:extLst>
            </p:cNvPr>
            <p:cNvSpPr/>
            <p:nvPr/>
          </p:nvSpPr>
          <p:spPr>
            <a:xfrm>
              <a:off x="0" y="5736761"/>
              <a:ext cx="12192000" cy="921492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99000">
                  <a:srgbClr val="F2F2F2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 b="0" i="0">
                <a:latin typeface="Aptos" panose="020B00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F4B7411-8B03-DAA0-9986-A9C39E4D8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07448" cy="811213"/>
          </a:xfrm>
        </p:spPr>
        <p:txBody>
          <a:bodyPr>
            <a:noAutofit/>
          </a:bodyPr>
          <a:lstStyle/>
          <a:p>
            <a:r>
              <a:rPr lang="en-US" sz="2800"/>
              <a:t>Empowering leading organizations across the most demanding industries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6AC48EC1-F8B6-A84E-7535-FDB5DB44D612}"/>
              </a:ext>
            </a:extLst>
          </p:cNvPr>
          <p:cNvSpPr txBox="1">
            <a:spLocks/>
          </p:cNvSpPr>
          <p:nvPr/>
        </p:nvSpPr>
        <p:spPr>
          <a:xfrm>
            <a:off x="838200" y="1213623"/>
            <a:ext cx="8188871" cy="409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09709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959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>
                <a:solidFill>
                  <a:schemeClr val="bg2"/>
                </a:solidFill>
                <a:latin typeface="Aptos" panose="020B0004020202020204" pitchFamily="34" charset="0"/>
              </a:rPr>
              <a:t>82 of the Fortune 100 rely on WWT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5C6A339-9BF6-378B-7A7F-05C93281180B}"/>
              </a:ext>
            </a:extLst>
          </p:cNvPr>
          <p:cNvGrpSpPr/>
          <p:nvPr/>
        </p:nvGrpSpPr>
        <p:grpSpPr>
          <a:xfrm>
            <a:off x="878088" y="1842372"/>
            <a:ext cx="10435826" cy="3759654"/>
            <a:chOff x="838200" y="2030807"/>
            <a:chExt cx="10515601" cy="378839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42BDF15-A874-0F49-443E-40BEC4232E46}"/>
                </a:ext>
              </a:extLst>
            </p:cNvPr>
            <p:cNvGrpSpPr/>
            <p:nvPr/>
          </p:nvGrpSpPr>
          <p:grpSpPr>
            <a:xfrm>
              <a:off x="838200" y="2030808"/>
              <a:ext cx="10515601" cy="3776142"/>
              <a:chOff x="838200" y="2030808"/>
              <a:chExt cx="10515601" cy="3776142"/>
            </a:xfrm>
            <a:effectLst>
              <a:outerShdw blurRad="541275" dist="266578" dir="5400000" algn="t" rotWithShape="0">
                <a:schemeClr val="accent4">
                  <a:alpha val="19105"/>
                </a:schemeClr>
              </a:outerShdw>
            </a:effectLst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A3A507FF-DC2B-918C-94B5-2CE42586B5E4}"/>
                  </a:ext>
                </a:extLst>
              </p:cNvPr>
              <p:cNvSpPr/>
              <p:nvPr/>
            </p:nvSpPr>
            <p:spPr>
              <a:xfrm>
                <a:off x="838200" y="4033753"/>
                <a:ext cx="2466056" cy="1773195"/>
              </a:xfrm>
              <a:prstGeom prst="roundRect">
                <a:avLst>
                  <a:gd name="adj" fmla="val 3194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8BD0C720-3A8A-C240-50F5-0F3B5DDE0AF7}"/>
                  </a:ext>
                </a:extLst>
              </p:cNvPr>
              <p:cNvSpPr/>
              <p:nvPr/>
            </p:nvSpPr>
            <p:spPr>
              <a:xfrm>
                <a:off x="838200" y="2030808"/>
                <a:ext cx="2466056" cy="1773195"/>
              </a:xfrm>
              <a:prstGeom prst="roundRect">
                <a:avLst>
                  <a:gd name="adj" fmla="val 3194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7C14A160-F086-2B76-4AEA-0D8809BD0EE4}"/>
                  </a:ext>
                </a:extLst>
              </p:cNvPr>
              <p:cNvSpPr/>
              <p:nvPr/>
            </p:nvSpPr>
            <p:spPr>
              <a:xfrm>
                <a:off x="3521381" y="2030808"/>
                <a:ext cx="2466056" cy="1773195"/>
              </a:xfrm>
              <a:prstGeom prst="roundRect">
                <a:avLst>
                  <a:gd name="adj" fmla="val 3194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33D4EDB5-6DF9-7471-9E0A-6845FFC20D94}"/>
                  </a:ext>
                </a:extLst>
              </p:cNvPr>
              <p:cNvSpPr/>
              <p:nvPr/>
            </p:nvSpPr>
            <p:spPr>
              <a:xfrm>
                <a:off x="6204563" y="2030808"/>
                <a:ext cx="2466056" cy="1773195"/>
              </a:xfrm>
              <a:prstGeom prst="roundRect">
                <a:avLst>
                  <a:gd name="adj" fmla="val 3194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10E53D64-58FC-3B92-2BF2-0DC23F414AD1}"/>
                  </a:ext>
                </a:extLst>
              </p:cNvPr>
              <p:cNvSpPr/>
              <p:nvPr/>
            </p:nvSpPr>
            <p:spPr>
              <a:xfrm>
                <a:off x="8887745" y="2030808"/>
                <a:ext cx="2466056" cy="1773195"/>
              </a:xfrm>
              <a:prstGeom prst="roundRect">
                <a:avLst>
                  <a:gd name="adj" fmla="val 3194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DE4024FB-5EC9-54A2-2574-E03CF442C653}"/>
                  </a:ext>
                </a:extLst>
              </p:cNvPr>
              <p:cNvSpPr/>
              <p:nvPr/>
            </p:nvSpPr>
            <p:spPr>
              <a:xfrm>
                <a:off x="3521382" y="4033755"/>
                <a:ext cx="2466056" cy="1773195"/>
              </a:xfrm>
              <a:prstGeom prst="roundRect">
                <a:avLst>
                  <a:gd name="adj" fmla="val 3194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>
                  <a:solidFill>
                    <a:schemeClr val="tx2"/>
                  </a:solidFill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CC90E0C0-E679-4DA3-FAC1-915CD44460BB}"/>
                  </a:ext>
                </a:extLst>
              </p:cNvPr>
              <p:cNvSpPr/>
              <p:nvPr/>
            </p:nvSpPr>
            <p:spPr>
              <a:xfrm>
                <a:off x="6204563" y="4033755"/>
                <a:ext cx="2466056" cy="1773195"/>
              </a:xfrm>
              <a:prstGeom prst="roundRect">
                <a:avLst>
                  <a:gd name="adj" fmla="val 3194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548640" rtlCol="0" anchor="t" anchorCtr="0"/>
              <a:lstStyle/>
              <a:p>
                <a:pPr algn="ctr"/>
                <a:endParaRPr lang="en-US"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Rounded Rectangle 38">
                <a:extLst>
                  <a:ext uri="{FF2B5EF4-FFF2-40B4-BE49-F238E27FC236}">
                    <a16:creationId xmlns:a16="http://schemas.microsoft.com/office/drawing/2014/main" id="{15F8A341-414F-7BF6-AD4B-C42467F96A0B}"/>
                  </a:ext>
                </a:extLst>
              </p:cNvPr>
              <p:cNvSpPr/>
              <p:nvPr/>
            </p:nvSpPr>
            <p:spPr>
              <a:xfrm>
                <a:off x="8887745" y="4033754"/>
                <a:ext cx="2466056" cy="1773195"/>
              </a:xfrm>
              <a:prstGeom prst="roundRect">
                <a:avLst>
                  <a:gd name="adj" fmla="val 3194"/>
                </a:avLst>
              </a:prstGeom>
              <a:solidFill>
                <a:schemeClr val="bg1"/>
              </a:solidFill>
              <a:ln w="63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" panose="020B00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5C0681C9-1068-E5FE-F9D1-8C3BA128260D}"/>
                </a:ext>
              </a:extLst>
            </p:cNvPr>
            <p:cNvSpPr txBox="1">
              <a:spLocks/>
            </p:cNvSpPr>
            <p:nvPr/>
          </p:nvSpPr>
          <p:spPr>
            <a:xfrm>
              <a:off x="1282808" y="4157324"/>
              <a:ext cx="1845175" cy="252713"/>
            </a:xfrm>
            <a:prstGeom prst="rect">
              <a:avLst/>
            </a:prstGeom>
          </p:spPr>
          <p:txBody>
            <a:bodyPr vert="horz" lIns="91440" tIns="91440" rIns="91440" bIns="91440" rtlCol="0" anchor="ctr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800" b="1">
                  <a:solidFill>
                    <a:schemeClr val="bg2"/>
                  </a:solidFill>
                  <a:latin typeface="Aptos" panose="020B0004020202020204" pitchFamily="34" charset="0"/>
                </a:rPr>
                <a:t>UTILITIES &amp; ENERGY</a:t>
              </a: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8E28C112-94CD-302C-F78C-4A34F33728E8}"/>
                </a:ext>
              </a:extLst>
            </p:cNvPr>
            <p:cNvSpPr txBox="1">
              <a:spLocks/>
            </p:cNvSpPr>
            <p:nvPr/>
          </p:nvSpPr>
          <p:spPr>
            <a:xfrm>
              <a:off x="1282808" y="2154378"/>
              <a:ext cx="1845175" cy="252713"/>
            </a:xfrm>
            <a:prstGeom prst="rect">
              <a:avLst/>
            </a:prstGeom>
          </p:spPr>
          <p:txBody>
            <a:bodyPr vert="horz" lIns="91440" tIns="91440" rIns="91440" bIns="91440" rtlCol="0" anchor="ctr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800" b="1">
                  <a:solidFill>
                    <a:schemeClr val="bg2"/>
                  </a:solidFill>
                  <a:latin typeface="Aptos" panose="020B0004020202020204" pitchFamily="34" charset="0"/>
                </a:rPr>
                <a:t>FINANCIAL SERVICES</a:t>
              </a:r>
            </a:p>
          </p:txBody>
        </p:sp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246EDAD2-CB00-164F-D487-A8A0FC5343F4}"/>
                </a:ext>
              </a:extLst>
            </p:cNvPr>
            <p:cNvSpPr txBox="1">
              <a:spLocks/>
            </p:cNvSpPr>
            <p:nvPr/>
          </p:nvSpPr>
          <p:spPr>
            <a:xfrm>
              <a:off x="3965989" y="2154378"/>
              <a:ext cx="1845175" cy="252713"/>
            </a:xfrm>
            <a:prstGeom prst="rect">
              <a:avLst/>
            </a:prstGeom>
          </p:spPr>
          <p:txBody>
            <a:bodyPr vert="horz" lIns="91440" tIns="91440" rIns="91440" bIns="91440" rtlCol="0" anchor="ctr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800" b="1">
                  <a:solidFill>
                    <a:schemeClr val="bg2"/>
                  </a:solidFill>
                  <a:latin typeface="Aptos" panose="020B0004020202020204" pitchFamily="34" charset="0"/>
                </a:rPr>
                <a:t>HEALTHCARE &amp; LIFE SCIENCES</a:t>
              </a:r>
            </a:p>
          </p:txBody>
        </p:sp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8716FFFD-5726-03AF-86C7-3C40734BC4F1}"/>
                </a:ext>
              </a:extLst>
            </p:cNvPr>
            <p:cNvSpPr txBox="1">
              <a:spLocks/>
            </p:cNvSpPr>
            <p:nvPr/>
          </p:nvSpPr>
          <p:spPr>
            <a:xfrm>
              <a:off x="6649170" y="2154378"/>
              <a:ext cx="1845175" cy="252713"/>
            </a:xfrm>
            <a:prstGeom prst="rect">
              <a:avLst/>
            </a:prstGeom>
          </p:spPr>
          <p:txBody>
            <a:bodyPr vert="horz" lIns="91440" tIns="91440" rIns="91440" bIns="91440" rtlCol="0" anchor="ctr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800" b="1">
                  <a:solidFill>
                    <a:schemeClr val="bg2"/>
                  </a:solidFill>
                  <a:latin typeface="Aptos" panose="020B0004020202020204" pitchFamily="34" charset="0"/>
                </a:rPr>
                <a:t>MANUFACTURING</a:t>
              </a:r>
            </a:p>
          </p:txBody>
        </p:sp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6ADCE20E-081D-C30E-DECE-4F51BD8D50AB}"/>
                </a:ext>
              </a:extLst>
            </p:cNvPr>
            <p:cNvSpPr txBox="1">
              <a:spLocks/>
            </p:cNvSpPr>
            <p:nvPr/>
          </p:nvSpPr>
          <p:spPr>
            <a:xfrm>
              <a:off x="9332353" y="2154378"/>
              <a:ext cx="1845175" cy="252713"/>
            </a:xfrm>
            <a:prstGeom prst="rect">
              <a:avLst/>
            </a:prstGeom>
          </p:spPr>
          <p:txBody>
            <a:bodyPr vert="horz" lIns="91440" tIns="91440" rIns="91440" bIns="91440" rtlCol="0" anchor="ctr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800" b="1">
                  <a:solidFill>
                    <a:schemeClr val="bg2"/>
                  </a:solidFill>
                  <a:latin typeface="Aptos" panose="020B0004020202020204" pitchFamily="34" charset="0"/>
                </a:rPr>
                <a:t>RETAIL / QUICK SERVE RESTAURANTS (QSRs)</a:t>
              </a:r>
            </a:p>
          </p:txBody>
        </p: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5408EF53-0709-C930-3C6E-FC7D3093DE41}"/>
                </a:ext>
              </a:extLst>
            </p:cNvPr>
            <p:cNvSpPr txBox="1">
              <a:spLocks/>
            </p:cNvSpPr>
            <p:nvPr/>
          </p:nvSpPr>
          <p:spPr>
            <a:xfrm>
              <a:off x="3965989" y="4157325"/>
              <a:ext cx="1845175" cy="252713"/>
            </a:xfrm>
            <a:prstGeom prst="rect">
              <a:avLst/>
            </a:prstGeom>
          </p:spPr>
          <p:txBody>
            <a:bodyPr vert="horz" lIns="91440" tIns="91440" rIns="91440" bIns="91440" rtlCol="0" anchor="ctr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800" b="1">
                  <a:solidFill>
                    <a:schemeClr val="bg2"/>
                  </a:solidFill>
                  <a:latin typeface="Aptos" panose="020B0004020202020204" pitchFamily="34" charset="0"/>
                </a:rPr>
                <a:t>TECH / WEB SCALERS / SPs</a:t>
              </a:r>
            </a:p>
          </p:txBody>
        </p:sp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1246BAD8-9DB9-DE2F-782C-239482B19E45}"/>
                </a:ext>
              </a:extLst>
            </p:cNvPr>
            <p:cNvSpPr txBox="1">
              <a:spLocks/>
            </p:cNvSpPr>
            <p:nvPr/>
          </p:nvSpPr>
          <p:spPr>
            <a:xfrm>
              <a:off x="6649171" y="4157325"/>
              <a:ext cx="1845175" cy="252713"/>
            </a:xfrm>
            <a:prstGeom prst="rect">
              <a:avLst/>
            </a:prstGeom>
          </p:spPr>
          <p:txBody>
            <a:bodyPr vert="horz" lIns="91440" tIns="91440" rIns="91440" bIns="91440" rtlCol="0" anchor="ctr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800" b="1">
                  <a:solidFill>
                    <a:schemeClr val="bg2"/>
                  </a:solidFill>
                  <a:latin typeface="Aptos" panose="020B0004020202020204" pitchFamily="34" charset="0"/>
                </a:rPr>
                <a:t>FEDERAL GOVERNMENT</a:t>
              </a:r>
            </a:p>
          </p:txBody>
        </p:sp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B4C8708D-82B6-57F8-D9DF-DF2CA86A9723}"/>
                </a:ext>
              </a:extLst>
            </p:cNvPr>
            <p:cNvSpPr txBox="1">
              <a:spLocks/>
            </p:cNvSpPr>
            <p:nvPr/>
          </p:nvSpPr>
          <p:spPr>
            <a:xfrm>
              <a:off x="977528" y="4044649"/>
              <a:ext cx="2187400" cy="1762300"/>
            </a:xfrm>
            <a:prstGeom prst="rect">
              <a:avLst/>
            </a:prstGeom>
          </p:spPr>
          <p:txBody>
            <a:bodyPr vert="horz" lIns="91440" tIns="548640" rIns="91440" bIns="45720" rtlCol="0" anchor="t" anchorCtr="0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600">
                  <a:latin typeface="Aptos Light" panose="020B0004020202020204" pitchFamily="34" charset="0"/>
                </a:rPr>
                <a:t>5 of the top U.S. Electric &amp; Gas Utilities</a:t>
              </a:r>
            </a:p>
          </p:txBody>
        </p:sp>
        <p:sp>
          <p:nvSpPr>
            <p:cNvPr id="53" name="Title 1">
              <a:extLst>
                <a:ext uri="{FF2B5EF4-FFF2-40B4-BE49-F238E27FC236}">
                  <a16:creationId xmlns:a16="http://schemas.microsoft.com/office/drawing/2014/main" id="{A9216D8F-9DAF-C308-5FFD-9295CA5F6440}"/>
                </a:ext>
              </a:extLst>
            </p:cNvPr>
            <p:cNvSpPr txBox="1">
              <a:spLocks/>
            </p:cNvSpPr>
            <p:nvPr/>
          </p:nvSpPr>
          <p:spPr>
            <a:xfrm>
              <a:off x="977528" y="2041703"/>
              <a:ext cx="2187400" cy="1762300"/>
            </a:xfrm>
            <a:prstGeom prst="rect">
              <a:avLst/>
            </a:prstGeom>
          </p:spPr>
          <p:txBody>
            <a:bodyPr vert="horz" lIns="91440" tIns="548640" rIns="91440" bIns="45720" rtlCol="0" anchor="t" anchorCtr="0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600">
                  <a:latin typeface="Aptos Light" panose="020B0004020202020204" pitchFamily="34" charset="0"/>
                </a:rPr>
                <a:t>12 of the 15 largest  U.S. financial services organizations</a:t>
              </a:r>
            </a:p>
          </p:txBody>
        </p:sp>
        <p:sp>
          <p:nvSpPr>
            <p:cNvPr id="54" name="Title 1">
              <a:extLst>
                <a:ext uri="{FF2B5EF4-FFF2-40B4-BE49-F238E27FC236}">
                  <a16:creationId xmlns:a16="http://schemas.microsoft.com/office/drawing/2014/main" id="{A2B69885-C93A-F34D-505C-E6132D56B841}"/>
                </a:ext>
              </a:extLst>
            </p:cNvPr>
            <p:cNvSpPr txBox="1">
              <a:spLocks/>
            </p:cNvSpPr>
            <p:nvPr/>
          </p:nvSpPr>
          <p:spPr>
            <a:xfrm>
              <a:off x="3660709" y="2030807"/>
              <a:ext cx="2187400" cy="1773196"/>
            </a:xfrm>
            <a:prstGeom prst="rect">
              <a:avLst/>
            </a:prstGeom>
          </p:spPr>
          <p:txBody>
            <a:bodyPr vert="horz" lIns="91440" tIns="548640" rIns="91440" bIns="45720" rtlCol="0" anchor="t" anchorCtr="0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600">
                  <a:latin typeface="Aptos Light"/>
                  <a:cs typeface="Arial"/>
                </a:rPr>
                <a:t>11,000 hospitals and treatment centers</a:t>
              </a:r>
            </a:p>
            <a:p>
              <a:endParaRPr lang="en-US" sz="1600">
                <a:latin typeface="Aptos Light" panose="020B0004020202020204" pitchFamily="34" charset="0"/>
              </a:endParaRPr>
            </a:p>
          </p:txBody>
        </p:sp>
        <p:sp>
          <p:nvSpPr>
            <p:cNvPr id="55" name="Title 1">
              <a:extLst>
                <a:ext uri="{FF2B5EF4-FFF2-40B4-BE49-F238E27FC236}">
                  <a16:creationId xmlns:a16="http://schemas.microsoft.com/office/drawing/2014/main" id="{915A58C0-FC39-0D69-701E-66E313310743}"/>
                </a:ext>
              </a:extLst>
            </p:cNvPr>
            <p:cNvSpPr txBox="1">
              <a:spLocks/>
            </p:cNvSpPr>
            <p:nvPr/>
          </p:nvSpPr>
          <p:spPr>
            <a:xfrm>
              <a:off x="6343890" y="2030807"/>
              <a:ext cx="2187400" cy="1773196"/>
            </a:xfrm>
            <a:prstGeom prst="rect">
              <a:avLst/>
            </a:prstGeom>
          </p:spPr>
          <p:txBody>
            <a:bodyPr vert="horz" lIns="91440" tIns="548640" rIns="91440" bIns="45720" rtlCol="0" anchor="t" anchorCtr="0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600">
                  <a:latin typeface="Aptos Light" panose="020B0004020202020204" pitchFamily="34" charset="0"/>
                </a:rPr>
                <a:t>100+ of the world’s largest manufacturers</a:t>
              </a:r>
            </a:p>
          </p:txBody>
        </p:sp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1C73C485-1C6B-2430-1C38-4CBAD4F4F797}"/>
                </a:ext>
              </a:extLst>
            </p:cNvPr>
            <p:cNvSpPr txBox="1">
              <a:spLocks/>
            </p:cNvSpPr>
            <p:nvPr/>
          </p:nvSpPr>
          <p:spPr>
            <a:xfrm>
              <a:off x="9027073" y="2030807"/>
              <a:ext cx="2187400" cy="1773196"/>
            </a:xfrm>
            <a:prstGeom prst="rect">
              <a:avLst/>
            </a:prstGeom>
          </p:spPr>
          <p:txBody>
            <a:bodyPr vert="horz" lIns="91440" tIns="548640" rIns="91440" bIns="45720" rtlCol="0" anchor="t" anchorCtr="0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600">
                  <a:latin typeface="Aptos Light" panose="020B0004020202020204" pitchFamily="34" charset="0"/>
                </a:rPr>
                <a:t>30% of the </a:t>
              </a:r>
            </a:p>
            <a:p>
              <a:r>
                <a:rPr lang="en-US" sz="1600">
                  <a:latin typeface="Aptos Light" panose="020B0004020202020204" pitchFamily="34" charset="0"/>
                </a:rPr>
                <a:t>top quick serve restaurants (QSRs)</a:t>
              </a:r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A968A770-61E0-50A6-7F1E-4A45B2048C3E}"/>
                </a:ext>
              </a:extLst>
            </p:cNvPr>
            <p:cNvSpPr txBox="1">
              <a:spLocks/>
            </p:cNvSpPr>
            <p:nvPr/>
          </p:nvSpPr>
          <p:spPr>
            <a:xfrm>
              <a:off x="3660710" y="4457900"/>
              <a:ext cx="2187400" cy="136130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endParaRPr lang="en-US" sz="1100">
                <a:latin typeface="Aptos" panose="020B0004020202020204" pitchFamily="34" charset="0"/>
              </a:endParaRPr>
            </a:p>
          </p:txBody>
        </p:sp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3CCC8388-B088-C979-BDBD-8A3B4937AB5E}"/>
                </a:ext>
              </a:extLst>
            </p:cNvPr>
            <p:cNvSpPr txBox="1">
              <a:spLocks/>
            </p:cNvSpPr>
            <p:nvPr/>
          </p:nvSpPr>
          <p:spPr>
            <a:xfrm>
              <a:off x="6343891" y="4033754"/>
              <a:ext cx="2187400" cy="1773196"/>
            </a:xfrm>
            <a:prstGeom prst="rect">
              <a:avLst/>
            </a:prstGeom>
          </p:spPr>
          <p:txBody>
            <a:bodyPr vert="horz" lIns="91440" tIns="548640" rIns="91440" bIns="45720" rtlCol="0" anchor="t" anchorCtr="0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600">
                  <a:latin typeface="Aptos Light" panose="020B0004020202020204" pitchFamily="34" charset="0"/>
                </a:rPr>
                <a:t>All Federal departments and branches of the Military</a:t>
              </a: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547F554C-2DD0-9AA3-D9D4-F93A55ADF266}"/>
                </a:ext>
              </a:extLst>
            </p:cNvPr>
            <p:cNvSpPr txBox="1">
              <a:spLocks/>
            </p:cNvSpPr>
            <p:nvPr/>
          </p:nvSpPr>
          <p:spPr>
            <a:xfrm>
              <a:off x="9332352" y="4192935"/>
              <a:ext cx="1845175" cy="252713"/>
            </a:xfrm>
            <a:prstGeom prst="rect">
              <a:avLst/>
            </a:prstGeom>
          </p:spPr>
          <p:txBody>
            <a:bodyPr vert="horz" lIns="91440" tIns="91440" rIns="91440" bIns="91440" rtlCol="0" anchor="ctr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800" b="1">
                  <a:solidFill>
                    <a:schemeClr val="bg2"/>
                  </a:solidFill>
                  <a:latin typeface="Aptos" panose="020B0004020202020204" pitchFamily="34" charset="0"/>
                </a:rPr>
                <a:t>STATE &amp; LOCAL GOVERNMENT, EDUCATION</a:t>
              </a:r>
            </a:p>
          </p:txBody>
        </p:sp>
        <p:sp>
          <p:nvSpPr>
            <p:cNvPr id="2048" name="Title 1">
              <a:extLst>
                <a:ext uri="{FF2B5EF4-FFF2-40B4-BE49-F238E27FC236}">
                  <a16:creationId xmlns:a16="http://schemas.microsoft.com/office/drawing/2014/main" id="{86DEE878-4798-6E2E-4A42-995721180047}"/>
                </a:ext>
              </a:extLst>
            </p:cNvPr>
            <p:cNvSpPr txBox="1">
              <a:spLocks/>
            </p:cNvSpPr>
            <p:nvPr/>
          </p:nvSpPr>
          <p:spPr>
            <a:xfrm>
              <a:off x="9027072" y="4033754"/>
              <a:ext cx="2187400" cy="1773196"/>
            </a:xfrm>
            <a:prstGeom prst="rect">
              <a:avLst/>
            </a:prstGeom>
          </p:spPr>
          <p:txBody>
            <a:bodyPr vert="horz" lIns="91440" tIns="548640" rIns="91440" bIns="45720" rtlCol="0" anchor="t" anchorCtr="0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600">
                  <a:latin typeface="Aptos Light" panose="020B0004020202020204" pitchFamily="34" charset="0"/>
                </a:rPr>
                <a:t>70% of our nation’s people impacted by WWT solutions</a:t>
              </a: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8E6DE5A6-A410-41F8-B436-BD7BCBB2CA87}"/>
                </a:ext>
              </a:extLst>
            </p:cNvPr>
            <p:cNvSpPr txBox="1">
              <a:spLocks/>
            </p:cNvSpPr>
            <p:nvPr/>
          </p:nvSpPr>
          <p:spPr>
            <a:xfrm>
              <a:off x="3658523" y="4033754"/>
              <a:ext cx="2187400" cy="1762300"/>
            </a:xfrm>
            <a:prstGeom prst="rect">
              <a:avLst/>
            </a:prstGeom>
          </p:spPr>
          <p:txBody>
            <a:bodyPr vert="horz" lIns="91440" tIns="548640" rIns="91440" bIns="45720" rtlCol="0" anchor="t" anchorCtr="0">
              <a:noAutofit/>
            </a:bodyPr>
            <a:lstStyle>
              <a:lvl1pPr algn="l" defTabSz="1097097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959" kern="120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600">
                  <a:latin typeface="Aptos Light"/>
                  <a:cs typeface="Arial"/>
                </a:rPr>
                <a:t>The 3 largest web </a:t>
              </a:r>
              <a:r>
                <a:rPr lang="en-US" sz="1600" err="1">
                  <a:latin typeface="Aptos Light"/>
                  <a:cs typeface="Arial"/>
                </a:rPr>
                <a:t>hyperscalers</a:t>
              </a:r>
              <a:r>
                <a:rPr lang="en-US" sz="1600">
                  <a:latin typeface="Aptos Light"/>
                  <a:cs typeface="Arial"/>
                </a:rPr>
                <a:t>, largest Tier 1 telcos and cable operators</a:t>
              </a:r>
            </a:p>
          </p:txBody>
        </p:sp>
        <p:pic>
          <p:nvPicPr>
            <p:cNvPr id="11" name="Picture 10" descr="A blue lightning bolt on a black background&#10;&#10;AI-generated content may be incorrect.">
              <a:extLst>
                <a:ext uri="{FF2B5EF4-FFF2-40B4-BE49-F238E27FC236}">
                  <a16:creationId xmlns:a16="http://schemas.microsoft.com/office/drawing/2014/main" id="{8E42B17A-85F9-7BC3-571B-3B31D1979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1286" y="4152143"/>
              <a:ext cx="171718" cy="275396"/>
            </a:xfrm>
            <a:prstGeom prst="rect">
              <a:avLst/>
            </a:prstGeom>
          </p:spPr>
        </p:pic>
        <p:pic>
          <p:nvPicPr>
            <p:cNvPr id="13" name="Picture 12" descr="A blue dollar sign on a black background&#10;&#10;AI-generated content may be incorrect.">
              <a:extLst>
                <a:ext uri="{FF2B5EF4-FFF2-40B4-BE49-F238E27FC236}">
                  <a16:creationId xmlns:a16="http://schemas.microsoft.com/office/drawing/2014/main" id="{C7D5443C-006A-4013-78DD-5A17BEE69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241" y="2209818"/>
              <a:ext cx="265678" cy="149038"/>
            </a:xfrm>
            <a:prstGeom prst="rect">
              <a:avLst/>
            </a:prstGeom>
          </p:spPr>
        </p:pic>
        <p:pic>
          <p:nvPicPr>
            <p:cNvPr id="15" name="Picture 14" descr="A blue globe with dots and lines&#10;&#10;AI-generated content may be incorrect.">
              <a:extLst>
                <a:ext uri="{FF2B5EF4-FFF2-40B4-BE49-F238E27FC236}">
                  <a16:creationId xmlns:a16="http://schemas.microsoft.com/office/drawing/2014/main" id="{E465A3F7-94D7-DE20-C58D-43F4FD4C1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875" y="4182924"/>
              <a:ext cx="272156" cy="213836"/>
            </a:xfrm>
            <a:prstGeom prst="rect">
              <a:avLst/>
            </a:prstGeom>
          </p:spPr>
        </p:pic>
        <p:pic>
          <p:nvPicPr>
            <p:cNvPr id="17" name="Picture 16" descr="A blue heart with a pulse line&#10;&#10;AI-generated content may be incorrect.">
              <a:extLst>
                <a:ext uri="{FF2B5EF4-FFF2-40B4-BE49-F238E27FC236}">
                  <a16:creationId xmlns:a16="http://schemas.microsoft.com/office/drawing/2014/main" id="{C752B2A3-7A05-E1AF-5891-41613DA31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728" y="2169319"/>
              <a:ext cx="255958" cy="230038"/>
            </a:xfrm>
            <a:prstGeom prst="rect">
              <a:avLst/>
            </a:prstGeom>
          </p:spPr>
        </p:pic>
        <p:pic>
          <p:nvPicPr>
            <p:cNvPr id="20" name="Picture 19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4560D82F-1A50-CE34-F40C-A6CE08F47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374" y="2153119"/>
              <a:ext cx="262436" cy="262436"/>
            </a:xfrm>
            <a:prstGeom prst="rect">
              <a:avLst/>
            </a:prstGeom>
          </p:spPr>
        </p:pic>
        <p:pic>
          <p:nvPicPr>
            <p:cNvPr id="24" name="Picture 23" descr="A blue building with columns&#10;&#10;AI-generated content may be incorrect.">
              <a:extLst>
                <a:ext uri="{FF2B5EF4-FFF2-40B4-BE49-F238E27FC236}">
                  <a16:creationId xmlns:a16="http://schemas.microsoft.com/office/drawing/2014/main" id="{A9821469-F917-09DB-777B-DC11ED5F8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0116" y="4163329"/>
              <a:ext cx="253024" cy="253024"/>
            </a:xfrm>
            <a:prstGeom prst="rect">
              <a:avLst/>
            </a:prstGeom>
          </p:spPr>
        </p:pic>
        <p:pic>
          <p:nvPicPr>
            <p:cNvPr id="26" name="Picture 25" descr="A blue bag with a black background&#10;&#10;AI-generated content may be incorrect.">
              <a:extLst>
                <a:ext uri="{FF2B5EF4-FFF2-40B4-BE49-F238E27FC236}">
                  <a16:creationId xmlns:a16="http://schemas.microsoft.com/office/drawing/2014/main" id="{3CE80AB6-670B-EB5B-101C-BDCA0331C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7469" y="2151500"/>
              <a:ext cx="233278" cy="265676"/>
            </a:xfrm>
            <a:prstGeom prst="rect">
              <a:avLst/>
            </a:prstGeom>
          </p:spPr>
        </p:pic>
        <p:pic>
          <p:nvPicPr>
            <p:cNvPr id="30" name="Picture 29" descr="A blue outline of a building with a flag on top&#10;&#10;AI-generated content may be incorrect.">
              <a:extLst>
                <a:ext uri="{FF2B5EF4-FFF2-40B4-BE49-F238E27FC236}">
                  <a16:creationId xmlns:a16="http://schemas.microsoft.com/office/drawing/2014/main" id="{7C4134AA-34F6-AC0C-7961-21E36C586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2555" y="4164192"/>
              <a:ext cx="251302" cy="25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07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88C659-14ED-9C4A-81C4-4D6DE8867A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1" r="9636" b="13755"/>
          <a:stretch/>
        </p:blipFill>
        <p:spPr>
          <a:xfrm>
            <a:off x="8110831" y="9077"/>
            <a:ext cx="4077769" cy="3494585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C0670E-6F9D-F648-BE2F-59D2312028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t="13649" r="13538" b="213"/>
          <a:stretch/>
        </p:blipFill>
        <p:spPr>
          <a:xfrm>
            <a:off x="4074595" y="3497268"/>
            <a:ext cx="4036235" cy="3360283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E8D057A9-EF45-A645-AF42-1891D35787DE}"/>
              </a:ext>
            </a:extLst>
          </p:cNvPr>
          <p:cNvGrpSpPr/>
          <p:nvPr/>
        </p:nvGrpSpPr>
        <p:grpSpPr>
          <a:xfrm>
            <a:off x="793" y="447"/>
            <a:ext cx="4079432" cy="3496820"/>
            <a:chOff x="-1" y="0"/>
            <a:chExt cx="4895955" cy="4196730"/>
          </a:xfrm>
          <a:effectLst/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958F8CB8-E4DF-7A45-93B4-80162D8B8EBD}"/>
                </a:ext>
              </a:extLst>
            </p:cNvPr>
            <p:cNvSpPr/>
            <p:nvPr/>
          </p:nvSpPr>
          <p:spPr>
            <a:xfrm>
              <a:off x="-1" y="0"/>
              <a:ext cx="4895955" cy="4196730"/>
            </a:xfrm>
            <a:prstGeom prst="rect">
              <a:avLst/>
            </a:prstGeom>
            <a:solidFill>
              <a:srgbClr val="F4F7FC"/>
            </a:solidFill>
            <a:ln w="12700">
              <a:miter lim="400000"/>
            </a:ln>
            <a:effectLst>
              <a:outerShdw blurRad="582215" dist="208557" dir="2700000" algn="tl" rotWithShape="0">
                <a:prstClr val="black">
                  <a:alpha val="4102"/>
                </a:prstClr>
              </a:outerShdw>
            </a:effectLst>
          </p:spPr>
          <p:txBody>
            <a:bodyPr lIns="59523" tIns="59523" rIns="59523" bIns="59523" anchor="ctr"/>
            <a:lstStyle/>
            <a:p>
              <a:pPr>
                <a:defRPr sz="3600"/>
              </a:pPr>
              <a:endParaRPr lang="en-US" sz="29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4BD3B32-967F-2342-B48D-29E0D9B0D12B}"/>
                </a:ext>
              </a:extLst>
            </p:cNvPr>
            <p:cNvGrpSpPr/>
            <p:nvPr/>
          </p:nvGrpSpPr>
          <p:grpSpPr>
            <a:xfrm>
              <a:off x="378084" y="993991"/>
              <a:ext cx="4137492" cy="2183378"/>
              <a:chOff x="375302" y="890514"/>
              <a:chExt cx="4137492" cy="2183378"/>
            </a:xfrm>
          </p:grpSpPr>
          <p:sp>
            <p:nvSpPr>
              <p:cNvPr id="34" name="WE DO IT.">
                <a:extLst>
                  <a:ext uri="{FF2B5EF4-FFF2-40B4-BE49-F238E27FC236}">
                    <a16:creationId xmlns:a16="http://schemas.microsoft.com/office/drawing/2014/main" id="{847B5DA1-FD73-7A4E-B144-A4B5E6156EF6}"/>
                  </a:ext>
                </a:extLst>
              </p:cNvPr>
              <p:cNvSpPr txBox="1"/>
              <p:nvPr/>
            </p:nvSpPr>
            <p:spPr>
              <a:xfrm>
                <a:off x="375302" y="1470112"/>
                <a:ext cx="4137492" cy="160378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38095" rIns="38095" anchor="t"/>
              <a:lstStyle>
                <a:lvl1pPr defTabSz="653075">
                  <a:lnSpc>
                    <a:spcPct val="80000"/>
                  </a:lnSpc>
                  <a:defRPr sz="12000" spc="-119">
                    <a:solidFill>
                      <a:srgbClr val="3F81CE"/>
                    </a:solidFill>
                    <a:latin typeface="Rubik Medium"/>
                    <a:ea typeface="Rubik Medium"/>
                    <a:cs typeface="Rubik Medium"/>
                    <a:sym typeface="Rubik Medium"/>
                  </a:defRPr>
                </a:lvl1pPr>
              </a:lstStyle>
              <a:p>
                <a:pPr algn="ctr">
                  <a:lnSpc>
                    <a:spcPct val="90000"/>
                  </a:lnSpc>
                </a:pPr>
                <a:r>
                  <a:rPr lang="en-US" sz="4721" b="1" spc="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 The Numbers</a:t>
                </a:r>
              </a:p>
            </p:txBody>
          </p:sp>
          <p:sp>
            <p:nvSpPr>
              <p:cNvPr id="35" name="WE DO IT.">
                <a:extLst>
                  <a:ext uri="{FF2B5EF4-FFF2-40B4-BE49-F238E27FC236}">
                    <a16:creationId xmlns:a16="http://schemas.microsoft.com/office/drawing/2014/main" id="{8662F2EA-B34C-DE46-80C8-C8F82790B418}"/>
                  </a:ext>
                </a:extLst>
              </p:cNvPr>
              <p:cNvSpPr txBox="1"/>
              <p:nvPr/>
            </p:nvSpPr>
            <p:spPr>
              <a:xfrm>
                <a:off x="375302" y="890514"/>
                <a:ext cx="4137492" cy="35933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38095" rIns="38095" anchor="ctr"/>
              <a:lstStyle>
                <a:lvl1pPr defTabSz="653075">
                  <a:lnSpc>
                    <a:spcPct val="80000"/>
                  </a:lnSpc>
                  <a:defRPr sz="12000" spc="-119">
                    <a:solidFill>
                      <a:srgbClr val="3F81CE"/>
                    </a:solidFill>
                    <a:latin typeface="Rubik Medium"/>
                    <a:ea typeface="Rubik Medium"/>
                    <a:cs typeface="Rubik Medium"/>
                    <a:sym typeface="Rubik Medium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en-US" sz="2000" spc="0" dirty="0">
                    <a:solidFill>
                      <a:srgbClr val="0780D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Higher Education</a:t>
                </a:r>
              </a:p>
            </p:txBody>
          </p:sp>
        </p:grp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290BD00E-CFC9-5F44-9759-73816E851C18}"/>
              </a:ext>
            </a:extLst>
          </p:cNvPr>
          <p:cNvSpPr/>
          <p:nvPr/>
        </p:nvSpPr>
        <p:spPr>
          <a:xfrm>
            <a:off x="4080199" y="794133"/>
            <a:ext cx="4070088" cy="34868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666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</a:t>
            </a:r>
            <a:r>
              <a:rPr lang="en-US" sz="1666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st</a:t>
            </a:r>
            <a:r>
              <a:rPr lang="en-US" sz="1666" b="1" dirty="0">
                <a:solidFill>
                  <a:srgbClr val="59B8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r>
              <a:rPr lang="en-US" sz="1666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1666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running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3B79818-5228-CC4E-8B62-648324DB1FCB}"/>
              </a:ext>
            </a:extLst>
          </p:cNvPr>
          <p:cNvSpPr/>
          <p:nvPr/>
        </p:nvSpPr>
        <p:spPr>
          <a:xfrm>
            <a:off x="4080199" y="1003189"/>
            <a:ext cx="4070088" cy="19731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3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Institutions </a:t>
            </a:r>
            <a:b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8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universities</a:t>
            </a:r>
            <a:b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community colleges</a:t>
            </a:r>
          </a:p>
          <a:p>
            <a:pPr algn="ctr"/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institute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D63BB7-A168-358C-CD3A-DD5E9285B3EB}"/>
              </a:ext>
            </a:extLst>
          </p:cNvPr>
          <p:cNvGrpSpPr/>
          <p:nvPr/>
        </p:nvGrpSpPr>
        <p:grpSpPr>
          <a:xfrm>
            <a:off x="227427" y="3810039"/>
            <a:ext cx="3781407" cy="2620845"/>
            <a:chOff x="14476711" y="144581"/>
            <a:chExt cx="7815400" cy="54167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2E3FB9-42CB-D65A-3BF4-A0154C652616}"/>
                </a:ext>
              </a:extLst>
            </p:cNvPr>
            <p:cNvSpPr/>
            <p:nvPr/>
          </p:nvSpPr>
          <p:spPr>
            <a:xfrm>
              <a:off x="14593198" y="144581"/>
              <a:ext cx="3677869" cy="25211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793" tIns="50793" rIns="50793" bIns="50793" rtlCol="0" anchor="ctr"/>
            <a:lstStyle/>
            <a:p>
              <a:pPr algn="ctr">
                <a:spcAft>
                  <a:spcPts val="333"/>
                </a:spcAft>
              </a:pPr>
              <a:r>
                <a:rPr lang="en-US" sz="3999" b="1" dirty="0">
                  <a:solidFill>
                    <a:srgbClr val="C8E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  <a:p>
              <a:pPr algn="ctr"/>
              <a:r>
                <a:rPr lang="en-US" sz="1333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 grant </a:t>
              </a:r>
              <a:br>
                <a:rPr lang="en-US" sz="1333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333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universities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518652-4F57-5D36-65F7-5B73C517AD25}"/>
                </a:ext>
              </a:extLst>
            </p:cNvPr>
            <p:cNvSpPr/>
            <p:nvPr/>
          </p:nvSpPr>
          <p:spPr>
            <a:xfrm>
              <a:off x="17921219" y="144581"/>
              <a:ext cx="4370894" cy="25211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793" tIns="50793" rIns="50793" bIns="50793" rtlCol="0" anchor="ctr"/>
            <a:lstStyle/>
            <a:p>
              <a:pPr algn="ctr">
                <a:spcAft>
                  <a:spcPts val="333"/>
                </a:spcAft>
              </a:pPr>
              <a:r>
                <a:rPr lang="en-US" sz="39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</a:t>
              </a:r>
            </a:p>
            <a:p>
              <a:pPr algn="ctr"/>
              <a:r>
                <a:rPr lang="en-US" sz="13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space grant </a:t>
              </a:r>
              <a:br>
                <a:rPr lang="en-US" sz="13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3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universities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A1D359-64DA-F94D-6F54-96B1C97F320D}"/>
                </a:ext>
              </a:extLst>
            </p:cNvPr>
            <p:cNvSpPr/>
            <p:nvPr/>
          </p:nvSpPr>
          <p:spPr>
            <a:xfrm>
              <a:off x="14476712" y="3040181"/>
              <a:ext cx="3910841" cy="25211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793" tIns="50793" rIns="50793" bIns="50793" rtlCol="0" anchor="ctr"/>
            <a:lstStyle/>
            <a:p>
              <a:pPr algn="ctr">
                <a:spcAft>
                  <a:spcPts val="333"/>
                </a:spcAft>
              </a:pPr>
              <a:r>
                <a:rPr lang="en-US" sz="39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  <a:p>
              <a:pPr algn="ctr"/>
              <a:r>
                <a:rPr lang="en-US" sz="13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 grant </a:t>
              </a:r>
              <a:br>
                <a:rPr lang="en-US" sz="13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333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universities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1FADC9-87B5-9526-100A-5A1FFE990342}"/>
                </a:ext>
              </a:extLst>
            </p:cNvPr>
            <p:cNvSpPr/>
            <p:nvPr/>
          </p:nvSpPr>
          <p:spPr>
            <a:xfrm>
              <a:off x="18267731" y="3040181"/>
              <a:ext cx="3677869" cy="252115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793" tIns="50793" rIns="50793" bIns="50793" rtlCol="0" anchor="ctr"/>
            <a:lstStyle/>
            <a:p>
              <a:pPr algn="ctr">
                <a:spcAft>
                  <a:spcPts val="333"/>
                </a:spcAft>
              </a:pPr>
              <a:r>
                <a:rPr lang="en-US" sz="3999" b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algn="ctr"/>
              <a:r>
                <a:rPr lang="en-US" sz="1333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sun grant </a:t>
              </a:r>
              <a:br>
                <a:rPr lang="en-US" sz="1333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333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universities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39A4459-8221-5DBD-DAA8-E1556D2DF46D}"/>
              </a:ext>
            </a:extLst>
          </p:cNvPr>
          <p:cNvSpPr/>
          <p:nvPr/>
        </p:nvSpPr>
        <p:spPr>
          <a:xfrm>
            <a:off x="8110830" y="774951"/>
            <a:ext cx="4070088" cy="5537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6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sz="166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institutions </a:t>
            </a:r>
            <a:r>
              <a:rPr lang="en-US" sz="166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br>
              <a:rPr lang="en-US" sz="166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6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following breakdown: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0D3CD0-E682-70CD-9077-C1D1279703D8}"/>
              </a:ext>
            </a:extLst>
          </p:cNvPr>
          <p:cNvSpPr/>
          <p:nvPr/>
        </p:nvSpPr>
        <p:spPr>
          <a:xfrm>
            <a:off x="8368989" y="1686311"/>
            <a:ext cx="3564060" cy="111812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2500" b="1" dirty="0">
                <a:solidFill>
                  <a:srgbClr val="C8E7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public schools</a:t>
            </a:r>
          </a:p>
          <a:p>
            <a:pPr algn="ctr"/>
            <a:r>
              <a:rPr lang="en-US" sz="2500" b="1" dirty="0">
                <a:solidFill>
                  <a:srgbClr val="C8E7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private schools </a:t>
            </a:r>
            <a:b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6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 private not for profit, 5 private)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451AEE-FF44-37D7-F06D-F6E3ABD9A924}"/>
              </a:ext>
            </a:extLst>
          </p:cNvPr>
          <p:cNvGrpSpPr/>
          <p:nvPr/>
        </p:nvGrpSpPr>
        <p:grpSpPr>
          <a:xfrm>
            <a:off x="8135473" y="4051033"/>
            <a:ext cx="4070088" cy="2113184"/>
            <a:chOff x="14644330" y="7411273"/>
            <a:chExt cx="7327112" cy="380422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0C42DAB-A58E-A543-9348-C1B17AB3C350}"/>
                </a:ext>
              </a:extLst>
            </p:cNvPr>
            <p:cNvSpPr/>
            <p:nvPr/>
          </p:nvSpPr>
          <p:spPr>
            <a:xfrm>
              <a:off x="15561562" y="8957658"/>
              <a:ext cx="5492650" cy="62771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1666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71AB0DE-EA68-4849-8A06-6122098E3D50}"/>
                </a:ext>
              </a:extLst>
            </p:cNvPr>
            <p:cNvSpPr/>
            <p:nvPr/>
          </p:nvSpPr>
          <p:spPr>
            <a:xfrm>
              <a:off x="14644330" y="7411273"/>
              <a:ext cx="7327112" cy="1438174"/>
            </a:xfrm>
            <a:prstGeom prst="rect">
              <a:avLst/>
            </a:prstGeom>
          </p:spPr>
          <p:txBody>
            <a:bodyPr wrap="square" anchor="t" anchorCtr="0">
              <a:noAutofit/>
            </a:bodyPr>
            <a:lstStyle/>
            <a:p>
              <a:pPr algn="ctr"/>
              <a:r>
                <a:rPr lang="en-US" sz="2222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r>
                <a:rPr lang="en-US" sz="222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Hispanic serving </a:t>
              </a:r>
              <a:br>
                <a:rPr lang="en-US" sz="222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2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institutions (HSI)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BDDFE5-E789-8804-8825-73DD1AFA3C99}"/>
                </a:ext>
              </a:extLst>
            </p:cNvPr>
            <p:cNvSpPr/>
            <p:nvPr/>
          </p:nvSpPr>
          <p:spPr>
            <a:xfrm>
              <a:off x="14644330" y="9777326"/>
              <a:ext cx="7327112" cy="1438174"/>
            </a:xfrm>
            <a:prstGeom prst="rect">
              <a:avLst/>
            </a:prstGeom>
          </p:spPr>
          <p:txBody>
            <a:bodyPr wrap="square" anchor="t" anchorCtr="0">
              <a:noAutofit/>
            </a:bodyPr>
            <a:lstStyle/>
            <a:p>
              <a:pPr algn="ctr"/>
              <a:r>
                <a:rPr lang="en-US" sz="2222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222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Historically black </a:t>
              </a:r>
              <a:br>
                <a:rPr lang="en-US" sz="222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22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colleges and universities (HBCU)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918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4F70913-E854-2E4D-A906-59EBB18F6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>
            <a:off x="0" y="-93408"/>
            <a:ext cx="12190413" cy="68571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E49ABF-A653-5345-8CF9-C65E42ACB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6763700"/>
            <a:ext cx="12190413" cy="9385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C840185-0FEE-004C-94C2-6E01B0F679E4}"/>
              </a:ext>
            </a:extLst>
          </p:cNvPr>
          <p:cNvSpPr/>
          <p:nvPr/>
        </p:nvSpPr>
        <p:spPr>
          <a:xfrm>
            <a:off x="1270628" y="-238581"/>
            <a:ext cx="5090381" cy="2922243"/>
          </a:xfrm>
          <a:prstGeom prst="roundRect">
            <a:avLst>
              <a:gd name="adj" fmla="val 30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E25B2-051F-704F-9389-D76C034CCA89}"/>
              </a:ext>
            </a:extLst>
          </p:cNvPr>
          <p:cNvSpPr txBox="1"/>
          <p:nvPr/>
        </p:nvSpPr>
        <p:spPr>
          <a:xfrm>
            <a:off x="1270628" y="663880"/>
            <a:ext cx="5090381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44" dirty="0">
                <a:latin typeface="Arial" panose="020B0604020202020204" pitchFamily="34" charset="0"/>
                <a:cs typeface="Arial" panose="020B0604020202020204" pitchFamily="34" charset="0"/>
              </a:rPr>
              <a:t>Higher Education Research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6FC270-DC68-3154-E9A8-5401090AFCE2}"/>
              </a:ext>
            </a:extLst>
          </p:cNvPr>
          <p:cNvSpPr/>
          <p:nvPr/>
        </p:nvSpPr>
        <p:spPr>
          <a:xfrm>
            <a:off x="1099421" y="1135113"/>
            <a:ext cx="1623180" cy="121983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793" tIns="50793" rIns="50793" bIns="50793" rtlCol="0" anchor="ctr"/>
          <a:lstStyle/>
          <a:p>
            <a:pPr algn="ctr">
              <a:spcAft>
                <a:spcPts val="333"/>
              </a:spcAft>
            </a:pPr>
            <a:r>
              <a:rPr lang="en-US" sz="3999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research institutions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0401F0-01BA-B9AF-D955-1CD2A234FCC7}"/>
              </a:ext>
            </a:extLst>
          </p:cNvPr>
          <p:cNvSpPr/>
          <p:nvPr/>
        </p:nvSpPr>
        <p:spPr>
          <a:xfrm>
            <a:off x="2299844" y="1135113"/>
            <a:ext cx="1623180" cy="121983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793" tIns="50793" rIns="50793" bIns="50793" rtlCol="0" anchor="ctr"/>
          <a:lstStyle/>
          <a:p>
            <a:pPr algn="ctr">
              <a:spcAft>
                <a:spcPts val="333"/>
              </a:spcAft>
            </a:pPr>
            <a:r>
              <a:rPr lang="en-US" sz="3999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 research institutions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46AD26-8AD4-D0C5-E4E5-A1437EAB6C73}"/>
              </a:ext>
            </a:extLst>
          </p:cNvPr>
          <p:cNvSpPr/>
          <p:nvPr/>
        </p:nvSpPr>
        <p:spPr>
          <a:xfrm>
            <a:off x="5026433" y="1219514"/>
            <a:ext cx="1361424" cy="121983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793" tIns="50793" rIns="50793" bIns="50793" rtlCol="0" anchor="ctr"/>
          <a:lstStyle/>
          <a:p>
            <a:pPr algn="ctr">
              <a:spcAft>
                <a:spcPts val="333"/>
              </a:spcAft>
            </a:pPr>
            <a:r>
              <a:rPr lang="en-US" sz="3999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focus </a:t>
            </a:r>
            <a:b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institution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631595-8938-36AB-94DF-F073EBB7A6A5}"/>
              </a:ext>
            </a:extLst>
          </p:cNvPr>
          <p:cNvSpPr/>
          <p:nvPr/>
        </p:nvSpPr>
        <p:spPr>
          <a:xfrm>
            <a:off x="3630371" y="1135113"/>
            <a:ext cx="1623180" cy="121983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793" tIns="50793" rIns="50793" bIns="50793" rtlCol="0" anchor="ctr"/>
          <a:lstStyle/>
          <a:p>
            <a:pPr algn="ctr">
              <a:spcAft>
                <a:spcPts val="333"/>
              </a:spcAft>
            </a:pPr>
            <a:r>
              <a:rPr lang="en-US" sz="3999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Doctoral research institutions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0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FD262437-E020-D542-B3A0-8F3D29C64E5B}"/>
              </a:ext>
            </a:extLst>
          </p:cNvPr>
          <p:cNvSpPr txBox="1"/>
          <p:nvPr/>
        </p:nvSpPr>
        <p:spPr>
          <a:xfrm>
            <a:off x="767675" y="310021"/>
            <a:ext cx="10656651" cy="64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18">
              <a:defRPr/>
            </a:pPr>
            <a:r>
              <a:rPr lang="en-US" sz="3598">
                <a:solidFill>
                  <a:schemeClr val="tx2"/>
                </a:solidFill>
                <a:latin typeface="Aptos" panose="020B0004020202020204" pitchFamily="34" charset="0"/>
                <a:ea typeface="Calibri" charset="0"/>
                <a:cs typeface="Arial" panose="020B0604020202020204" pitchFamily="34" charset="0"/>
              </a:rPr>
              <a:t>Leading Innovation with Our Partners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8F5787-B472-4140-AF3E-F9478A450307}"/>
              </a:ext>
            </a:extLst>
          </p:cNvPr>
          <p:cNvSpPr txBox="1"/>
          <p:nvPr/>
        </p:nvSpPr>
        <p:spPr>
          <a:xfrm>
            <a:off x="2234184" y="920932"/>
            <a:ext cx="772363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018">
              <a:defRPr/>
            </a:pPr>
            <a:r>
              <a:rPr lang="en-US" sz="2000">
                <a:solidFill>
                  <a:schemeClr val="tx2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Calibri" charset="0"/>
                <a:cs typeface="Arial" panose="020B0604020202020204" pitchFamily="34" charset="0"/>
              </a:rPr>
              <a:t>Fair and accurate depictions of how these technologies work</a:t>
            </a:r>
            <a:endParaRPr lang="en-US" sz="900">
              <a:solidFill>
                <a:schemeClr val="tx2">
                  <a:lumMod val="60000"/>
                  <a:lumOff val="40000"/>
                </a:schemeClr>
              </a:solidFill>
              <a:latin typeface="Aptos" panose="020B00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26736B4-103A-7260-531C-D7EAD6CF4209}"/>
              </a:ext>
            </a:extLst>
          </p:cNvPr>
          <p:cNvGrpSpPr/>
          <p:nvPr/>
        </p:nvGrpSpPr>
        <p:grpSpPr>
          <a:xfrm>
            <a:off x="414503" y="1993976"/>
            <a:ext cx="11362995" cy="3692754"/>
            <a:chOff x="414503" y="1960226"/>
            <a:chExt cx="11362995" cy="3692754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70E2C3E0-F227-8B56-8FDB-B65713BB261D}"/>
                </a:ext>
              </a:extLst>
            </p:cNvPr>
            <p:cNvGrpSpPr/>
            <p:nvPr/>
          </p:nvGrpSpPr>
          <p:grpSpPr>
            <a:xfrm>
              <a:off x="414503" y="1960226"/>
              <a:ext cx="11362995" cy="2546020"/>
              <a:chOff x="414503" y="1893714"/>
              <a:chExt cx="11362995" cy="2546020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025027D4-2E2C-1C08-135E-060F4EF9A587}"/>
                  </a:ext>
                </a:extLst>
              </p:cNvPr>
              <p:cNvGrpSpPr/>
              <p:nvPr/>
            </p:nvGrpSpPr>
            <p:grpSpPr>
              <a:xfrm>
                <a:off x="414503" y="1893714"/>
                <a:ext cx="11362995" cy="2546020"/>
                <a:chOff x="414503" y="1893714"/>
                <a:chExt cx="11362995" cy="2546020"/>
              </a:xfrm>
              <a:effectLst>
                <a:outerShdw blurRad="836879" dist="38100" dir="5400000" algn="t" rotWithShape="0">
                  <a:schemeClr val="accent4">
                    <a:alpha val="10850"/>
                  </a:schemeClr>
                </a:outerShdw>
              </a:effectLst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86CBE8E-A866-C469-8294-9941161FD2F9}"/>
                    </a:ext>
                  </a:extLst>
                </p:cNvPr>
                <p:cNvSpPr/>
                <p:nvPr/>
              </p:nvSpPr>
              <p:spPr>
                <a:xfrm>
                  <a:off x="1559214" y="3214701"/>
                  <a:ext cx="2205312" cy="12250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en-US" sz="1200">
                    <a:solidFill>
                      <a:srgbClr val="171717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EA5B4B5-A8CD-F8D0-2152-D31BD6CD4A73}"/>
                    </a:ext>
                  </a:extLst>
                </p:cNvPr>
                <p:cNvSpPr/>
                <p:nvPr/>
              </p:nvSpPr>
              <p:spPr>
                <a:xfrm>
                  <a:off x="3848634" y="3214701"/>
                  <a:ext cx="2205312" cy="12250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en-US" sz="1200">
                    <a:solidFill>
                      <a:srgbClr val="171717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3AA954CC-4039-CC63-A452-BC9EFF8AEB89}"/>
                    </a:ext>
                  </a:extLst>
                </p:cNvPr>
                <p:cNvSpPr/>
                <p:nvPr/>
              </p:nvSpPr>
              <p:spPr>
                <a:xfrm>
                  <a:off x="6138055" y="3214701"/>
                  <a:ext cx="2205312" cy="12250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en-US" sz="1200">
                    <a:solidFill>
                      <a:srgbClr val="171717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EEA526B2-3EFD-23CD-E73F-F8B3CA04A3BB}"/>
                    </a:ext>
                  </a:extLst>
                </p:cNvPr>
                <p:cNvSpPr/>
                <p:nvPr/>
              </p:nvSpPr>
              <p:spPr>
                <a:xfrm>
                  <a:off x="8427476" y="3214701"/>
                  <a:ext cx="2205312" cy="12250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en-US" sz="1200">
                    <a:solidFill>
                      <a:srgbClr val="171717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AC86CC70-B9E3-0351-7A71-4E0A11957E57}"/>
                    </a:ext>
                  </a:extLst>
                </p:cNvPr>
                <p:cNvSpPr/>
                <p:nvPr/>
              </p:nvSpPr>
              <p:spPr>
                <a:xfrm>
                  <a:off x="414503" y="1893714"/>
                  <a:ext cx="2205312" cy="12250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en-US">
                    <a:solidFill>
                      <a:prstClr val="white"/>
                    </a:solidFill>
                    <a:latin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B72D1A1-DC3A-C584-E6C8-F10EB041163B}"/>
                    </a:ext>
                  </a:extLst>
                </p:cNvPr>
                <p:cNvSpPr/>
                <p:nvPr/>
              </p:nvSpPr>
              <p:spPr>
                <a:xfrm>
                  <a:off x="7282765" y="1893714"/>
                  <a:ext cx="2205312" cy="12250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en-US">
                    <a:solidFill>
                      <a:prstClr val="white"/>
                    </a:solidFill>
                    <a:latin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D6CF838F-1303-2A01-648F-759FB8F6DC98}"/>
                    </a:ext>
                  </a:extLst>
                </p:cNvPr>
                <p:cNvSpPr/>
                <p:nvPr/>
              </p:nvSpPr>
              <p:spPr>
                <a:xfrm>
                  <a:off x="2703924" y="1893714"/>
                  <a:ext cx="2205312" cy="12250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en-US">
                    <a:solidFill>
                      <a:prstClr val="white"/>
                    </a:solidFill>
                    <a:latin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B6DF3B93-8BE1-AEBC-FD15-2BE4BC2E0E66}"/>
                    </a:ext>
                  </a:extLst>
                </p:cNvPr>
                <p:cNvSpPr/>
                <p:nvPr/>
              </p:nvSpPr>
              <p:spPr>
                <a:xfrm>
                  <a:off x="9572186" y="1893714"/>
                  <a:ext cx="2205312" cy="12250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en-US">
                    <a:solidFill>
                      <a:prstClr val="white"/>
                    </a:solidFill>
                    <a:latin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2525DF3-F38E-C5BC-2BDA-B71341953CD7}"/>
                    </a:ext>
                  </a:extLst>
                </p:cNvPr>
                <p:cNvSpPr/>
                <p:nvPr/>
              </p:nvSpPr>
              <p:spPr>
                <a:xfrm>
                  <a:off x="4993344" y="1893714"/>
                  <a:ext cx="2205312" cy="12250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en-US">
                    <a:solidFill>
                      <a:prstClr val="white"/>
                    </a:solidFill>
                    <a:latin typeface="Aptos" panose="020B00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35A088A3-3017-52B5-D14F-8018D4F2B9DE}"/>
                  </a:ext>
                </a:extLst>
              </p:cNvPr>
              <p:cNvGrpSpPr/>
              <p:nvPr/>
            </p:nvGrpSpPr>
            <p:grpSpPr>
              <a:xfrm>
                <a:off x="496740" y="2010179"/>
                <a:ext cx="11198520" cy="2351483"/>
                <a:chOff x="496740" y="2010179"/>
                <a:chExt cx="11198520" cy="2351483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A3BFDD0B-0420-492C-675A-692F88EB5743}"/>
                    </a:ext>
                  </a:extLst>
                </p:cNvPr>
                <p:cNvGrpSpPr/>
                <p:nvPr/>
              </p:nvGrpSpPr>
              <p:grpSpPr>
                <a:xfrm>
                  <a:off x="1641451" y="3334868"/>
                  <a:ext cx="2040836" cy="1026794"/>
                  <a:chOff x="734727" y="3920849"/>
                  <a:chExt cx="2315794" cy="1165131"/>
                </a:xfrm>
              </p:grpSpPr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id="{09F6519C-308F-7B4A-AFE6-54EB24ED84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670300" y="4215787"/>
                    <a:ext cx="1289919" cy="226420"/>
                  </a:xfrm>
                  <a:prstGeom prst="rect">
                    <a:avLst/>
                  </a:prstGeom>
                </p:spPr>
              </p:pic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59840FC5-F646-E748-B179-2CB50303D82B}"/>
                      </a:ext>
                    </a:extLst>
                  </p:cNvPr>
                  <p:cNvSpPr/>
                  <p:nvPr/>
                </p:nvSpPr>
                <p:spPr>
                  <a:xfrm>
                    <a:off x="734727" y="4796851"/>
                    <a:ext cx="2315794" cy="289129"/>
                  </a:xfrm>
                  <a:prstGeom prst="rect">
                    <a:avLst/>
                  </a:prstGeom>
                  <a:noFill/>
                  <a:ln w="6350"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14217"/>
                    <a:r>
                      <a:rPr lang="en-US" sz="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PRINCIPAL PARTNER</a:t>
                    </a:r>
                  </a:p>
                </p:txBody>
              </p:sp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783F774E-AAB6-FC46-852E-97E32C26D0E5}"/>
                      </a:ext>
                    </a:extLst>
                  </p:cNvPr>
                  <p:cNvSpPr txBox="1"/>
                  <p:nvPr/>
                </p:nvSpPr>
                <p:spPr>
                  <a:xfrm>
                    <a:off x="748198" y="3920849"/>
                    <a:ext cx="813445" cy="803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217"/>
                    <a:r>
                      <a:rPr lang="en-US" sz="4000" spc="-150">
                        <a:solidFill>
                          <a:schemeClr val="tx2"/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#1</a:t>
                    </a:r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8F954433-BE09-E708-708C-79F8BB16E808}"/>
                    </a:ext>
                  </a:extLst>
                </p:cNvPr>
                <p:cNvGrpSpPr/>
                <p:nvPr/>
              </p:nvGrpSpPr>
              <p:grpSpPr>
                <a:xfrm>
                  <a:off x="3930871" y="3334868"/>
                  <a:ext cx="2040836" cy="1026792"/>
                  <a:chOff x="3536976" y="3920849"/>
                  <a:chExt cx="2315794" cy="1165131"/>
                </a:xfrm>
              </p:grpSpPr>
              <p:pic>
                <p:nvPicPr>
                  <p:cNvPr id="77" name="Picture 76">
                    <a:extLst>
                      <a:ext uri="{FF2B5EF4-FFF2-40B4-BE49-F238E27FC236}">
                        <a16:creationId xmlns:a16="http://schemas.microsoft.com/office/drawing/2014/main" id="{A8238D31-72F1-7340-A2D7-6884412F87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544964" y="3946208"/>
                    <a:ext cx="802329" cy="749460"/>
                  </a:xfrm>
                  <a:prstGeom prst="rect">
                    <a:avLst/>
                  </a:prstGeom>
                </p:spPr>
              </p:pic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E5A9AD1E-14BE-B041-B9A8-7A08F9B483D2}"/>
                      </a:ext>
                    </a:extLst>
                  </p:cNvPr>
                  <p:cNvSpPr/>
                  <p:nvPr/>
                </p:nvSpPr>
                <p:spPr>
                  <a:xfrm>
                    <a:off x="3536976" y="4796851"/>
                    <a:ext cx="2315794" cy="289129"/>
                  </a:xfrm>
                  <a:prstGeom prst="rect">
                    <a:avLst/>
                  </a:prstGeom>
                  <a:noFill/>
                  <a:ln w="6350"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14217"/>
                    <a:r>
                      <a:rPr lang="en-US" sz="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PLATINUM PARTNER</a:t>
                    </a: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48E12FA6-6F80-8D4F-808A-56BE73D06AAC}"/>
                      </a:ext>
                    </a:extLst>
                  </p:cNvPr>
                  <p:cNvSpPr txBox="1"/>
                  <p:nvPr/>
                </p:nvSpPr>
                <p:spPr>
                  <a:xfrm>
                    <a:off x="3556346" y="3920849"/>
                    <a:ext cx="813445" cy="803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217"/>
                    <a:r>
                      <a:rPr lang="en-US" sz="4000" spc="-150">
                        <a:solidFill>
                          <a:schemeClr val="tx2"/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#1</a:t>
                    </a:r>
                  </a:p>
                </p:txBody>
              </p: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86176CC7-22EC-0322-FAF9-733CFF277EF7}"/>
                    </a:ext>
                  </a:extLst>
                </p:cNvPr>
                <p:cNvGrpSpPr/>
                <p:nvPr/>
              </p:nvGrpSpPr>
              <p:grpSpPr>
                <a:xfrm>
                  <a:off x="6220295" y="3334866"/>
                  <a:ext cx="2040837" cy="1026793"/>
                  <a:chOff x="6339225" y="3920849"/>
                  <a:chExt cx="2315794" cy="1165131"/>
                </a:xfrm>
              </p:grpSpPr>
              <p:pic>
                <p:nvPicPr>
                  <p:cNvPr id="78" name="Picture 77">
                    <a:extLst>
                      <a:ext uri="{FF2B5EF4-FFF2-40B4-BE49-F238E27FC236}">
                        <a16:creationId xmlns:a16="http://schemas.microsoft.com/office/drawing/2014/main" id="{3928AE7B-B41D-954F-9302-DE162953FE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7184427" y="4159771"/>
                    <a:ext cx="1349492" cy="363416"/>
                  </a:xfrm>
                  <a:prstGeom prst="rect">
                    <a:avLst/>
                  </a:prstGeom>
                </p:spPr>
              </p:pic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02BE05F5-E969-334C-9DB9-7F9F50193850}"/>
                      </a:ext>
                    </a:extLst>
                  </p:cNvPr>
                  <p:cNvSpPr/>
                  <p:nvPr/>
                </p:nvSpPr>
                <p:spPr>
                  <a:xfrm>
                    <a:off x="6339225" y="4796851"/>
                    <a:ext cx="2315794" cy="289129"/>
                  </a:xfrm>
                  <a:prstGeom prst="rect">
                    <a:avLst/>
                  </a:prstGeom>
                  <a:noFill/>
                  <a:ln w="6350"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14217"/>
                    <a:r>
                      <a:rPr lang="en-US" sz="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DIAMOND INNOVATOR PARTNER</a:t>
                    </a:r>
                  </a:p>
                </p:txBody>
              </p: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50A1EBE4-7453-DC40-A45F-BE6A4A2E423F}"/>
                      </a:ext>
                    </a:extLst>
                  </p:cNvPr>
                  <p:cNvSpPr txBox="1"/>
                  <p:nvPr/>
                </p:nvSpPr>
                <p:spPr>
                  <a:xfrm>
                    <a:off x="6345836" y="3920849"/>
                    <a:ext cx="813445" cy="803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217"/>
                    <a:r>
                      <a:rPr lang="en-US" sz="4000" spc="-150">
                        <a:solidFill>
                          <a:schemeClr val="tx2"/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#1</a:t>
                    </a:r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6AC7922A-565C-21FD-0431-0875BBDB2ECB}"/>
                    </a:ext>
                  </a:extLst>
                </p:cNvPr>
                <p:cNvGrpSpPr/>
                <p:nvPr/>
              </p:nvGrpSpPr>
              <p:grpSpPr>
                <a:xfrm>
                  <a:off x="8509714" y="3334862"/>
                  <a:ext cx="2040836" cy="1026792"/>
                  <a:chOff x="9141473" y="3920849"/>
                  <a:chExt cx="2315794" cy="1165131"/>
                </a:xfrm>
              </p:grpSpPr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65FDEBA5-9A83-F747-A1E5-C81A7F5AE36E}"/>
                      </a:ext>
                    </a:extLst>
                  </p:cNvPr>
                  <p:cNvSpPr/>
                  <p:nvPr/>
                </p:nvSpPr>
                <p:spPr>
                  <a:xfrm>
                    <a:off x="9141473" y="4796851"/>
                    <a:ext cx="2315794" cy="289129"/>
                  </a:xfrm>
                  <a:prstGeom prst="rect">
                    <a:avLst/>
                  </a:prstGeom>
                  <a:noFill/>
                  <a:ln w="6350"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14217"/>
                    <a:r>
                      <a:rPr lang="en-US" sz="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TITANIUM PARTNER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D26F23B9-9213-FC41-8B9F-C4A9EBDD0D42}"/>
                      </a:ext>
                    </a:extLst>
                  </p:cNvPr>
                  <p:cNvSpPr txBox="1"/>
                  <p:nvPr/>
                </p:nvSpPr>
                <p:spPr>
                  <a:xfrm>
                    <a:off x="9148084" y="3920849"/>
                    <a:ext cx="813445" cy="803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217"/>
                    <a:r>
                      <a:rPr lang="en-US" sz="4000" spc="-150">
                        <a:solidFill>
                          <a:schemeClr val="tx2"/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#1</a:t>
                    </a:r>
                  </a:p>
                </p:txBody>
              </p:sp>
              <p:pic>
                <p:nvPicPr>
                  <p:cNvPr id="5" name="Picture 4" descr="Logo&#10;&#10;Description automatically generated">
                    <a:extLst>
                      <a:ext uri="{FF2B5EF4-FFF2-40B4-BE49-F238E27FC236}">
                        <a16:creationId xmlns:a16="http://schemas.microsoft.com/office/drawing/2014/main" id="{A60E9CB5-87B4-A645-B387-4A0812770C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73970" y="4138002"/>
                    <a:ext cx="949770" cy="38518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76E46018-63A4-401F-638F-7978CEC23652}"/>
                    </a:ext>
                  </a:extLst>
                </p:cNvPr>
                <p:cNvGrpSpPr/>
                <p:nvPr/>
              </p:nvGrpSpPr>
              <p:grpSpPr>
                <a:xfrm>
                  <a:off x="496740" y="2010181"/>
                  <a:ext cx="2040835" cy="1030489"/>
                  <a:chOff x="-1517865" y="2216304"/>
                  <a:chExt cx="2315794" cy="1169325"/>
                </a:xfrm>
              </p:grpSpPr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A6094ABD-A4F6-E84A-8ED6-815D543D91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-456848" y="2239097"/>
                    <a:ext cx="904195" cy="742597"/>
                  </a:xfrm>
                  <a:prstGeom prst="rect">
                    <a:avLst/>
                  </a:prstGeom>
                </p:spPr>
              </p:pic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765E3D59-5E51-BB4B-B716-E7D606795DE4}"/>
                      </a:ext>
                    </a:extLst>
                  </p:cNvPr>
                  <p:cNvSpPr/>
                  <p:nvPr/>
                </p:nvSpPr>
                <p:spPr>
                  <a:xfrm>
                    <a:off x="-1517865" y="3096500"/>
                    <a:ext cx="2315794" cy="289129"/>
                  </a:xfrm>
                  <a:prstGeom prst="rect">
                    <a:avLst/>
                  </a:prstGeom>
                  <a:noFill/>
                  <a:ln w="6350"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14217"/>
                    <a:r>
                      <a:rPr lang="en-US" sz="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GOLD PARTNER</a:t>
                    </a: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7D9B8088-D676-E146-A9FA-8A6FBBD65B1C}"/>
                      </a:ext>
                    </a:extLst>
                  </p:cNvPr>
                  <p:cNvSpPr txBox="1"/>
                  <p:nvPr/>
                </p:nvSpPr>
                <p:spPr>
                  <a:xfrm>
                    <a:off x="-1504395" y="2216304"/>
                    <a:ext cx="813445" cy="803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217"/>
                    <a:r>
                      <a:rPr lang="en-US" sz="4000" spc="-150">
                        <a:solidFill>
                          <a:schemeClr val="tx2"/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#1</a:t>
                    </a: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11852D5-8B2A-DB2D-0F05-391647909A0A}"/>
                    </a:ext>
                  </a:extLst>
                </p:cNvPr>
                <p:cNvGrpSpPr/>
                <p:nvPr/>
              </p:nvGrpSpPr>
              <p:grpSpPr>
                <a:xfrm>
                  <a:off x="7365002" y="2010179"/>
                  <a:ext cx="2040836" cy="1030488"/>
                  <a:chOff x="6339226" y="2216304"/>
                  <a:chExt cx="2315794" cy="1169325"/>
                </a:xfrm>
              </p:grpSpPr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AF9C11EB-43CF-414F-A677-FC564647DA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21282" y="2349561"/>
                    <a:ext cx="1252001" cy="521668"/>
                  </a:xfrm>
                  <a:prstGeom prst="rect">
                    <a:avLst/>
                  </a:prstGeom>
                </p:spPr>
              </p:pic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297DDA0-CF19-3445-B4A0-C443E9EB9D58}"/>
                      </a:ext>
                    </a:extLst>
                  </p:cNvPr>
                  <p:cNvSpPr/>
                  <p:nvPr/>
                </p:nvSpPr>
                <p:spPr>
                  <a:xfrm>
                    <a:off x="6339226" y="3096500"/>
                    <a:ext cx="2315794" cy="289129"/>
                  </a:xfrm>
                  <a:prstGeom prst="rect">
                    <a:avLst/>
                  </a:prstGeom>
                  <a:noFill/>
                  <a:ln w="6350"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14217"/>
                    <a:r>
                      <a:rPr lang="en-US" sz="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PLATINUM PARTNER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BB6419A-0C40-6A43-8203-53CE4B5E9234}"/>
                      </a:ext>
                    </a:extLst>
                  </p:cNvPr>
                  <p:cNvSpPr txBox="1"/>
                  <p:nvPr/>
                </p:nvSpPr>
                <p:spPr>
                  <a:xfrm>
                    <a:off x="6345837" y="2216304"/>
                    <a:ext cx="813445" cy="803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217"/>
                    <a:r>
                      <a:rPr lang="en-US" sz="4000" spc="-150">
                        <a:solidFill>
                          <a:schemeClr val="tx2"/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#1</a:t>
                    </a:r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3CF94E41-E511-DDA5-741B-77EF05037372}"/>
                    </a:ext>
                  </a:extLst>
                </p:cNvPr>
                <p:cNvGrpSpPr/>
                <p:nvPr/>
              </p:nvGrpSpPr>
              <p:grpSpPr>
                <a:xfrm>
                  <a:off x="2733400" y="2010179"/>
                  <a:ext cx="2093595" cy="1030488"/>
                  <a:chOff x="1224516" y="2216304"/>
                  <a:chExt cx="2375662" cy="1169325"/>
                </a:xfrm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283EE71D-B459-6343-A716-839808E209FA}"/>
                      </a:ext>
                    </a:extLst>
                  </p:cNvPr>
                  <p:cNvSpPr/>
                  <p:nvPr/>
                </p:nvSpPr>
                <p:spPr>
                  <a:xfrm>
                    <a:off x="1284384" y="3096500"/>
                    <a:ext cx="2315794" cy="289129"/>
                  </a:xfrm>
                  <a:prstGeom prst="rect">
                    <a:avLst/>
                  </a:prstGeom>
                  <a:noFill/>
                  <a:ln w="6350"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14217"/>
                    <a:r>
                      <a:rPr lang="en-US" sz="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TITANIUM BLACK PARTNER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5D04541D-6B94-774F-ADD7-4A5A5B9F0253}"/>
                      </a:ext>
                    </a:extLst>
                  </p:cNvPr>
                  <p:cNvSpPr txBox="1"/>
                  <p:nvPr/>
                </p:nvSpPr>
                <p:spPr>
                  <a:xfrm>
                    <a:off x="1224516" y="2216304"/>
                    <a:ext cx="813445" cy="803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217"/>
                    <a:r>
                      <a:rPr lang="en-US" sz="4000" spc="-150">
                        <a:solidFill>
                          <a:schemeClr val="tx2"/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#1</a:t>
                    </a:r>
                  </a:p>
                </p:txBody>
              </p:sp>
              <p:pic>
                <p:nvPicPr>
                  <p:cNvPr id="55" name="Picture 54">
                    <a:extLst>
                      <a:ext uri="{FF2B5EF4-FFF2-40B4-BE49-F238E27FC236}">
                        <a16:creationId xmlns:a16="http://schemas.microsoft.com/office/drawing/2014/main" id="{61D2EB25-9527-9A4F-A477-C0EC82B64B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019629" y="2506707"/>
                    <a:ext cx="1527537" cy="20737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9085BED-30C4-549B-573E-4B4CC3417E4E}"/>
                    </a:ext>
                  </a:extLst>
                </p:cNvPr>
                <p:cNvGrpSpPr/>
                <p:nvPr/>
              </p:nvGrpSpPr>
              <p:grpSpPr>
                <a:xfrm>
                  <a:off x="9654424" y="2010179"/>
                  <a:ext cx="2040836" cy="1030488"/>
                  <a:chOff x="9141475" y="2216304"/>
                  <a:chExt cx="2315794" cy="1169325"/>
                </a:xfrm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C48D5521-337D-1442-966E-B8932980546D}"/>
                      </a:ext>
                    </a:extLst>
                  </p:cNvPr>
                  <p:cNvSpPr/>
                  <p:nvPr/>
                </p:nvSpPr>
                <p:spPr>
                  <a:xfrm>
                    <a:off x="9141475" y="3096500"/>
                    <a:ext cx="2315794" cy="289129"/>
                  </a:xfrm>
                  <a:prstGeom prst="rect">
                    <a:avLst/>
                  </a:prstGeom>
                  <a:noFill/>
                  <a:ln w="6350"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14217"/>
                    <a:r>
                      <a:rPr lang="en-US" sz="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STAR PARTNER</a:t>
                    </a:r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5E30062C-66FE-2044-88E1-38C07D4EB10A}"/>
                      </a:ext>
                    </a:extLst>
                  </p:cNvPr>
                  <p:cNvSpPr txBox="1"/>
                  <p:nvPr/>
                </p:nvSpPr>
                <p:spPr>
                  <a:xfrm>
                    <a:off x="9153985" y="2216304"/>
                    <a:ext cx="813445" cy="803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217"/>
                    <a:r>
                      <a:rPr lang="en-US" sz="4000" spc="-150">
                        <a:solidFill>
                          <a:schemeClr val="tx2"/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#1</a:t>
                    </a:r>
                  </a:p>
                </p:txBody>
              </p:sp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81649749-B77A-CF25-8814-A136005A65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74534" y="2491974"/>
                    <a:ext cx="1323171" cy="355566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EC38DDEA-584F-BEC3-9386-BB92D47A0FC1}"/>
                    </a:ext>
                  </a:extLst>
                </p:cNvPr>
                <p:cNvGrpSpPr/>
                <p:nvPr/>
              </p:nvGrpSpPr>
              <p:grpSpPr>
                <a:xfrm>
                  <a:off x="5022820" y="2010179"/>
                  <a:ext cx="2093595" cy="1030488"/>
                  <a:chOff x="3665964" y="2216304"/>
                  <a:chExt cx="2375662" cy="1169325"/>
                </a:xfrm>
              </p:grpSpPr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28388A3A-7BFF-ECFF-B541-0B7679D6DFBB}"/>
                      </a:ext>
                    </a:extLst>
                  </p:cNvPr>
                  <p:cNvSpPr/>
                  <p:nvPr/>
                </p:nvSpPr>
                <p:spPr>
                  <a:xfrm>
                    <a:off x="3725832" y="3096500"/>
                    <a:ext cx="2315794" cy="289129"/>
                  </a:xfrm>
                  <a:prstGeom prst="rect">
                    <a:avLst/>
                  </a:prstGeom>
                  <a:noFill/>
                  <a:ln w="6350">
                    <a:solidFill>
                      <a:schemeClr val="tx2">
                        <a:lumMod val="20000"/>
                        <a:lumOff val="80000"/>
                      </a:schemeClr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 defTabSz="914217"/>
                    <a:r>
                      <a:rPr lang="en-US" sz="8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ELITE PARTNER</a:t>
                    </a:r>
                  </a:p>
                </p:txBody>
              </p:sp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285FE13-CD47-F705-62FE-0A606B898628}"/>
                      </a:ext>
                    </a:extLst>
                  </p:cNvPr>
                  <p:cNvSpPr txBox="1"/>
                  <p:nvPr/>
                </p:nvSpPr>
                <p:spPr>
                  <a:xfrm>
                    <a:off x="3665964" y="2216304"/>
                    <a:ext cx="813445" cy="80325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217"/>
                    <a:r>
                      <a:rPr lang="en-US" sz="4000" spc="-150">
                        <a:solidFill>
                          <a:schemeClr val="tx2"/>
                        </a:solidFill>
                        <a:latin typeface="Aptos" panose="020B0004020202020204" pitchFamily="34" charset="0"/>
                        <a:cs typeface="Arial" panose="020B0604020202020204" pitchFamily="34" charset="0"/>
                      </a:rPr>
                      <a:t>#1</a:t>
                    </a:r>
                  </a:p>
                </p:txBody>
              </p:sp>
              <p:pic>
                <p:nvPicPr>
                  <p:cNvPr id="1028" name="Picture 4" descr="Logo for NVIDIA">
                    <a:extLst>
                      <a:ext uri="{FF2B5EF4-FFF2-40B4-BE49-F238E27FC236}">
                        <a16:creationId xmlns:a16="http://schemas.microsoft.com/office/drawing/2014/main" id="{0DF32B6E-D49B-08CC-5D78-A734E7B18C5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473983" y="2474420"/>
                    <a:ext cx="1295396" cy="24659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6693146-3750-4505-7E00-B473BA189725}"/>
                </a:ext>
              </a:extLst>
            </p:cNvPr>
            <p:cNvGrpSpPr/>
            <p:nvPr/>
          </p:nvGrpSpPr>
          <p:grpSpPr>
            <a:xfrm>
              <a:off x="706548" y="4793970"/>
              <a:ext cx="10778905" cy="421764"/>
              <a:chOff x="699702" y="4793970"/>
              <a:chExt cx="10778905" cy="421764"/>
            </a:xfrm>
          </p:grpSpPr>
          <p:pic>
            <p:nvPicPr>
              <p:cNvPr id="104" name="Picture 16" descr="Logo for Microsoft">
                <a:extLst>
                  <a:ext uri="{FF2B5EF4-FFF2-40B4-BE49-F238E27FC236}">
                    <a16:creationId xmlns:a16="http://schemas.microsoft.com/office/drawing/2014/main" id="{7C77B043-AC45-61FD-36C6-8E7A1C9B0F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197760" y="4793970"/>
                <a:ext cx="1044640" cy="4217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0" descr="Logo for AppDynamics">
                <a:extLst>
                  <a:ext uri="{FF2B5EF4-FFF2-40B4-BE49-F238E27FC236}">
                    <a16:creationId xmlns:a16="http://schemas.microsoft.com/office/drawing/2014/main" id="{19F05D54-16C6-C5FA-31BC-E7AD4B97A8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9702" y="4900124"/>
                <a:ext cx="1163674" cy="209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2" descr="Logo for Aruba">
                <a:extLst>
                  <a:ext uri="{FF2B5EF4-FFF2-40B4-BE49-F238E27FC236}">
                    <a16:creationId xmlns:a16="http://schemas.microsoft.com/office/drawing/2014/main" id="{50DD265E-B380-7644-930B-F8D142DC2A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6784" y="4854286"/>
                <a:ext cx="907950" cy="301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6" descr="Logo for Azure">
                <a:extLst>
                  <a:ext uri="{FF2B5EF4-FFF2-40B4-BE49-F238E27FC236}">
                    <a16:creationId xmlns:a16="http://schemas.microsoft.com/office/drawing/2014/main" id="{8C912A6C-68DD-B676-326B-4BBF45F5A8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9118" y="4873958"/>
                <a:ext cx="907948" cy="2617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8" descr="Logo for Check Point">
                <a:extLst>
                  <a:ext uri="{FF2B5EF4-FFF2-40B4-BE49-F238E27FC236}">
                    <a16:creationId xmlns:a16="http://schemas.microsoft.com/office/drawing/2014/main" id="{C42FF44E-C96F-9D7E-CCCA-F6495EAA6B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3784" y="4908005"/>
                <a:ext cx="907950" cy="19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32" descr="Logo for Equinix">
                <a:extLst>
                  <a:ext uri="{FF2B5EF4-FFF2-40B4-BE49-F238E27FC236}">
                    <a16:creationId xmlns:a16="http://schemas.microsoft.com/office/drawing/2014/main" id="{0D279C9E-87D4-3363-C6AD-431A55F835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46118" y="4835342"/>
                <a:ext cx="699018" cy="3390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34" descr="Logo for Fortinet">
                <a:extLst>
                  <a:ext uri="{FF2B5EF4-FFF2-40B4-BE49-F238E27FC236}">
                    <a16:creationId xmlns:a16="http://schemas.microsoft.com/office/drawing/2014/main" id="{2F6018A9-0AE5-5D5B-AC2B-5BFA49A2BC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70659" y="4954159"/>
                <a:ext cx="907948" cy="1013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30" descr="Logo for Cohesity">
                <a:extLst>
                  <a:ext uri="{FF2B5EF4-FFF2-40B4-BE49-F238E27FC236}">
                    <a16:creationId xmlns:a16="http://schemas.microsoft.com/office/drawing/2014/main" id="{64CB1213-44BB-10C3-C4AE-2A07002E00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79520" y="4955672"/>
                <a:ext cx="656754" cy="98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36" descr="Logo for Google Cloud">
                <a:extLst>
                  <a:ext uri="{FF2B5EF4-FFF2-40B4-BE49-F238E27FC236}">
                    <a16:creationId xmlns:a16="http://schemas.microsoft.com/office/drawing/2014/main" id="{E4C30A79-0C54-3EFA-25CE-06A4E8D194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1450" y="4924651"/>
                <a:ext cx="907950" cy="160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018DB49-B5EB-FDDC-4915-6395806165C9}"/>
                </a:ext>
              </a:extLst>
            </p:cNvPr>
            <p:cNvGrpSpPr/>
            <p:nvPr/>
          </p:nvGrpSpPr>
          <p:grpSpPr>
            <a:xfrm>
              <a:off x="1109171" y="5335680"/>
              <a:ext cx="9973659" cy="317300"/>
              <a:chOff x="1208155" y="5335680"/>
              <a:chExt cx="9973659" cy="317300"/>
            </a:xfrm>
          </p:grpSpPr>
          <p:pic>
            <p:nvPicPr>
              <p:cNvPr id="90" name="Picture 24" descr="Logo for AWS">
                <a:extLst>
                  <a:ext uri="{FF2B5EF4-FFF2-40B4-BE49-F238E27FC236}">
                    <a16:creationId xmlns:a16="http://schemas.microsoft.com/office/drawing/2014/main" id="{09481EF4-00EF-D374-60A4-C7100D883E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8155" y="5338826"/>
                <a:ext cx="519798" cy="3110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38" descr="Logo for Infinera">
                <a:extLst>
                  <a:ext uri="{FF2B5EF4-FFF2-40B4-BE49-F238E27FC236}">
                    <a16:creationId xmlns:a16="http://schemas.microsoft.com/office/drawing/2014/main" id="{26A22BF1-A03C-0575-0948-187E469B85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4278" y="5390737"/>
                <a:ext cx="810734" cy="2071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40" descr="Logo for Juniper">
                <a:extLst>
                  <a:ext uri="{FF2B5EF4-FFF2-40B4-BE49-F238E27FC236}">
                    <a16:creationId xmlns:a16="http://schemas.microsoft.com/office/drawing/2014/main" id="{43D7DD4D-1C98-EA37-03E4-B70CBDF298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69581" y="5382535"/>
                <a:ext cx="737126" cy="2235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42" descr="Logo for Nutanix">
                <a:extLst>
                  <a:ext uri="{FF2B5EF4-FFF2-40B4-BE49-F238E27FC236}">
                    <a16:creationId xmlns:a16="http://schemas.microsoft.com/office/drawing/2014/main" id="{BD497595-03CA-3E8B-5D14-F7A2E45CFD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45929" y="5444335"/>
                <a:ext cx="810734" cy="99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46" descr="Logo for Pure Storage">
                <a:extLst>
                  <a:ext uri="{FF2B5EF4-FFF2-40B4-BE49-F238E27FC236}">
                    <a16:creationId xmlns:a16="http://schemas.microsoft.com/office/drawing/2014/main" id="{0315C30B-B91D-8D54-C374-18581499B5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2024" y="5406711"/>
                <a:ext cx="898664" cy="1752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48" descr="Logo for Red Hat">
                <a:extLst>
                  <a:ext uri="{FF2B5EF4-FFF2-40B4-BE49-F238E27FC236}">
                    <a16:creationId xmlns:a16="http://schemas.microsoft.com/office/drawing/2014/main" id="{77F6E8E2-4008-1681-23AE-3B1CC9E34D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4759" y="5390736"/>
                <a:ext cx="875448" cy="2071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50" descr="Logo for Silver Peak">
                <a:extLst>
                  <a:ext uri="{FF2B5EF4-FFF2-40B4-BE49-F238E27FC236}">
                    <a16:creationId xmlns:a16="http://schemas.microsoft.com/office/drawing/2014/main" id="{0A779852-907D-CA6C-29ED-DBC0B01349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9083" y="5335680"/>
                <a:ext cx="986427" cy="317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52" descr="Logo for ThousandEyes">
                <a:extLst>
                  <a:ext uri="{FF2B5EF4-FFF2-40B4-BE49-F238E27FC236}">
                    <a16:creationId xmlns:a16="http://schemas.microsoft.com/office/drawing/2014/main" id="{A0811A4E-3DE6-EE03-9AC9-C793FD7B04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0778" y="5411575"/>
                <a:ext cx="911080" cy="1655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54" descr="Logo for Zscaler">
                <a:extLst>
                  <a:ext uri="{FF2B5EF4-FFF2-40B4-BE49-F238E27FC236}">
                    <a16:creationId xmlns:a16="http://schemas.microsoft.com/office/drawing/2014/main" id="{770D2DE5-891B-BA29-E0B4-DB72AFDCF0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0734" y="5399427"/>
                <a:ext cx="911080" cy="1898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25" name="TextBox 1024">
            <a:extLst>
              <a:ext uri="{FF2B5EF4-FFF2-40B4-BE49-F238E27FC236}">
                <a16:creationId xmlns:a16="http://schemas.microsoft.com/office/drawing/2014/main" id="{91A52F8A-8C94-8F3F-D616-C9B8C96EF106}"/>
              </a:ext>
            </a:extLst>
          </p:cNvPr>
          <p:cNvSpPr txBox="1"/>
          <p:nvPr/>
        </p:nvSpPr>
        <p:spPr>
          <a:xfrm>
            <a:off x="4684277" y="6033836"/>
            <a:ext cx="2823446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457018">
              <a:defRPr/>
            </a:pPr>
            <a:r>
              <a:rPr lang="en-US" sz="1100">
                <a:solidFill>
                  <a:schemeClr val="tx2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Calibri" charset="0"/>
                <a:cs typeface="Arial" panose="020B0604020202020204" pitchFamily="34" charset="0"/>
              </a:rPr>
              <a:t>and many more…</a:t>
            </a:r>
            <a:endParaRPr lang="en-US" sz="400">
              <a:solidFill>
                <a:schemeClr val="tx2">
                  <a:lumMod val="60000"/>
                  <a:lumOff val="40000"/>
                </a:schemeClr>
              </a:solidFill>
              <a:latin typeface="Aptos" panose="020B00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5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791DEC-CA80-180B-FD2F-18B8D0696E6D}"/>
              </a:ext>
            </a:extLst>
          </p:cNvPr>
          <p:cNvSpPr txBox="1"/>
          <p:nvPr/>
        </p:nvSpPr>
        <p:spPr>
          <a:xfrm>
            <a:off x="6192365" y="91249"/>
            <a:ext cx="5179664" cy="6878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28554">
              <a:defRPr/>
            </a:pPr>
            <a:r>
              <a:rPr lang="en-US" sz="2400" b="1">
                <a:solidFill>
                  <a:srgbClr val="121212"/>
                </a:solidFill>
                <a:latin typeface="Calibri-Bold"/>
              </a:rPr>
              <a:t>WWT Splunk Services</a:t>
            </a:r>
          </a:p>
          <a:p>
            <a:pPr defTabSz="228554">
              <a:defRPr/>
            </a:pPr>
            <a:endParaRPr lang="en-US" sz="2400" b="1">
              <a:solidFill>
                <a:srgbClr val="121212"/>
              </a:solidFill>
              <a:latin typeface="Calibri-Bold"/>
            </a:endParaRPr>
          </a:p>
          <a:p>
            <a:pPr defTabSz="228554">
              <a:defRPr/>
            </a:pPr>
            <a:r>
              <a:rPr lang="en-US" sz="240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Splunk Health Check</a:t>
            </a:r>
          </a:p>
          <a:p>
            <a:pPr defTabSz="228554">
              <a:defRPr/>
            </a:pPr>
            <a:r>
              <a:rPr lang="en-US" sz="240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Splunk Optimization</a:t>
            </a:r>
          </a:p>
          <a:p>
            <a:pPr defTabSz="228554">
              <a:defRPr/>
            </a:pPr>
            <a:r>
              <a:rPr lang="en-US" sz="240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Workload pricing reduction</a:t>
            </a:r>
          </a:p>
          <a:p>
            <a:pPr defTabSz="228554">
              <a:defRPr/>
            </a:pPr>
            <a:r>
              <a:rPr lang="en-US" sz="240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Splunk Architecture Design and Review</a:t>
            </a:r>
          </a:p>
          <a:p>
            <a:pPr defTabSz="228554">
              <a:defRPr/>
            </a:pPr>
            <a:r>
              <a:rPr lang="en-US" sz="240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Data Source Assessment</a:t>
            </a:r>
          </a:p>
          <a:p>
            <a:pPr defTabSz="228554">
              <a:defRPr/>
            </a:pPr>
            <a:r>
              <a:rPr lang="en-US" sz="240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Enablement</a:t>
            </a:r>
          </a:p>
          <a:p>
            <a:pPr defTabSz="228554">
              <a:defRPr/>
            </a:pPr>
            <a:r>
              <a:rPr lang="en-US" sz="240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Capacity Planning</a:t>
            </a:r>
          </a:p>
          <a:p>
            <a:pPr defTabSz="228554">
              <a:defRPr/>
            </a:pPr>
            <a:r>
              <a:rPr lang="en-US" sz="240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App Development</a:t>
            </a:r>
          </a:p>
          <a:p>
            <a:pPr defTabSz="228554">
              <a:defRPr/>
            </a:pPr>
            <a:r>
              <a:rPr lang="en-US" sz="240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Custom Dashboards</a:t>
            </a:r>
          </a:p>
          <a:p>
            <a:pPr defTabSz="228554">
              <a:defRPr/>
            </a:pPr>
            <a:r>
              <a:rPr lang="en-US" sz="240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Application integration</a:t>
            </a:r>
          </a:p>
          <a:p>
            <a:pPr defTabSz="228554">
              <a:defRPr/>
            </a:pPr>
            <a:r>
              <a:rPr lang="en-US" sz="240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App installation</a:t>
            </a:r>
          </a:p>
          <a:p>
            <a:pPr defTabSz="228554">
              <a:defRPr/>
            </a:pPr>
            <a:r>
              <a:rPr lang="en-US" sz="240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Consulting</a:t>
            </a:r>
          </a:p>
          <a:p>
            <a:pPr defTabSz="228554">
              <a:defRPr/>
            </a:pPr>
            <a:r>
              <a:rPr lang="en-US" sz="240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Splunk Deployment Engineering</a:t>
            </a:r>
          </a:p>
          <a:p>
            <a:pPr defTabSz="228554">
              <a:defRPr/>
            </a:pPr>
            <a:r>
              <a:rPr lang="en-US" sz="240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Turn-Key  Solutions</a:t>
            </a:r>
          </a:p>
          <a:p>
            <a:pPr marL="342831" indent="-342831" defTabSz="228554"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121212"/>
                </a:solidFill>
                <a:latin typeface="Calibri" panose="020F0502020204030204" pitchFamily="34" charset="0"/>
              </a:rPr>
              <a:t>Data onboarding</a:t>
            </a:r>
          </a:p>
          <a:p>
            <a:pPr defTabSz="228554">
              <a:defRPr/>
            </a:pPr>
            <a:endParaRPr lang="en-US" sz="900">
              <a:solidFill>
                <a:srgbClr val="121212"/>
              </a:solidFill>
              <a:latin typeface="Calibri" panose="020F0502020204030204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C1C5FB0-D326-35F9-657C-891957238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55" y="447"/>
            <a:ext cx="5082112" cy="6813598"/>
          </a:xfrm>
        </p:spPr>
      </p:pic>
    </p:spTree>
    <p:extLst>
      <p:ext uri="{BB962C8B-B14F-4D97-AF65-F5344CB8AC3E}">
        <p14:creationId xmlns:p14="http://schemas.microsoft.com/office/powerpoint/2010/main" val="2666630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41832" y="1578114"/>
            <a:ext cx="8950169" cy="4867101"/>
          </a:xfrm>
          <a:custGeom>
            <a:avLst/>
            <a:gdLst/>
            <a:ahLst/>
            <a:cxnLst/>
            <a:rect l="l" t="t" r="r" b="b"/>
            <a:pathLst>
              <a:path w="13425253" h="7300651">
                <a:moveTo>
                  <a:pt x="0" y="0"/>
                </a:moveTo>
                <a:lnTo>
                  <a:pt x="13425253" y="0"/>
                </a:lnTo>
                <a:lnTo>
                  <a:pt x="13425253" y="7300651"/>
                </a:lnTo>
                <a:lnTo>
                  <a:pt x="0" y="73006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6273283" y="1896542"/>
            <a:ext cx="1427707" cy="1451056"/>
            <a:chOff x="0" y="0"/>
            <a:chExt cx="564032" cy="5732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64032" cy="573257"/>
            </a:xfrm>
            <a:custGeom>
              <a:avLst/>
              <a:gdLst/>
              <a:ahLst/>
              <a:cxnLst/>
              <a:rect l="l" t="t" r="r" b="b"/>
              <a:pathLst>
                <a:path w="564032" h="573257">
                  <a:moveTo>
                    <a:pt x="0" y="0"/>
                  </a:moveTo>
                  <a:lnTo>
                    <a:pt x="564032" y="0"/>
                  </a:lnTo>
                  <a:lnTo>
                    <a:pt x="564032" y="573257"/>
                  </a:lnTo>
                  <a:lnTo>
                    <a:pt x="0" y="5732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64032" cy="62088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333"/>
                </a:lnSpc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45982" y="1764443"/>
            <a:ext cx="2284855" cy="631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47"/>
              </a:lnSpc>
            </a:pPr>
            <a:r>
              <a:rPr lang="en-US" sz="1267" spc="13">
                <a:solidFill>
                  <a:srgbClr val="3B30B6"/>
                </a:solidFill>
                <a:latin typeface="Montserrat Classic Bold"/>
              </a:rPr>
              <a:t>CUSTOMER:  </a:t>
            </a:r>
          </a:p>
          <a:p>
            <a:pPr>
              <a:lnSpc>
                <a:spcPts val="1733"/>
              </a:lnSpc>
            </a:pPr>
            <a:r>
              <a:rPr lang="en-US" sz="1333" spc="13">
                <a:solidFill>
                  <a:srgbClr val="333333"/>
                </a:solidFill>
                <a:latin typeface="Lato 2"/>
              </a:rPr>
              <a:t>Government healthcare system serving 22 counties.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5982" y="2717682"/>
            <a:ext cx="2284855" cy="128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69"/>
              </a:lnSpc>
            </a:pPr>
            <a:r>
              <a:rPr lang="en-US" sz="1207" spc="12">
                <a:solidFill>
                  <a:srgbClr val="3B30B6"/>
                </a:solidFill>
                <a:latin typeface="Montserrat Classic Bold"/>
              </a:rPr>
              <a:t>CHALLENGE </a:t>
            </a:r>
          </a:p>
          <a:p>
            <a:pPr>
              <a:lnSpc>
                <a:spcPts val="1733"/>
              </a:lnSpc>
            </a:pPr>
            <a:r>
              <a:rPr lang="en-US" sz="1333" spc="13">
                <a:solidFill>
                  <a:srgbClr val="333333"/>
                </a:solidFill>
                <a:latin typeface="Lato 2"/>
              </a:rPr>
              <a:t>Integrate a myriad of disparate applications and datasets across the care continuum to create an integrated experience for clinicians and staff.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5982" y="4414228"/>
            <a:ext cx="2284855" cy="2170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9"/>
              </a:lnSpc>
            </a:pPr>
            <a:r>
              <a:rPr lang="en-US" sz="1207" spc="12">
                <a:solidFill>
                  <a:srgbClr val="3B30B6"/>
                </a:solidFill>
                <a:latin typeface="Montserrat Classic Bold"/>
              </a:rPr>
              <a:t>SOLUTION</a:t>
            </a:r>
          </a:p>
          <a:p>
            <a:pPr>
              <a:lnSpc>
                <a:spcPts val="1733"/>
              </a:lnSpc>
            </a:pPr>
            <a:r>
              <a:rPr lang="en-US" sz="1333" spc="13">
                <a:solidFill>
                  <a:srgbClr val="333333"/>
                </a:solidFill>
                <a:latin typeface="Lato 2"/>
              </a:rPr>
              <a:t>Integrated platform with consolidated EHR instances, aggregation, normalization,  and interpretation of disparate data sources, actionable analytics and insights, visual optimization, and workflow automation using AI and IoT devices.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0949" y="389858"/>
            <a:ext cx="9738083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27"/>
              </a:lnSpc>
            </a:pPr>
            <a:r>
              <a:rPr lang="en-US" sz="4934" dirty="0">
                <a:solidFill>
                  <a:srgbClr val="3C3D3C"/>
                </a:solidFill>
                <a:latin typeface="Pathway Gothic One"/>
              </a:rPr>
              <a:t>INTEGRATED CLINICIAN EXPERIENCE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02125" y="5312358"/>
            <a:ext cx="2199919" cy="1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87"/>
              </a:lnSpc>
            </a:pPr>
            <a:r>
              <a:rPr lang="en-US" sz="1133" spc="23">
                <a:solidFill>
                  <a:srgbClr val="000000"/>
                </a:solidFill>
                <a:latin typeface="Helios Condensed"/>
              </a:rPr>
              <a:t>DYNAMIC PATIENT TRACKING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364829" y="2596670"/>
            <a:ext cx="1244615" cy="60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7"/>
              </a:lnSpc>
            </a:pPr>
            <a:r>
              <a:rPr lang="en-US" sz="1133" spc="23">
                <a:solidFill>
                  <a:srgbClr val="000000"/>
                </a:solidFill>
                <a:latin typeface="Helios Condensed"/>
              </a:rPr>
              <a:t>PATIENT DATA SOURCES</a:t>
            </a:r>
          </a:p>
          <a:p>
            <a:pPr algn="ctr">
              <a:lnSpc>
                <a:spcPts val="1587"/>
              </a:lnSpc>
            </a:pPr>
            <a:r>
              <a:rPr lang="en-US" sz="1133" spc="23">
                <a:solidFill>
                  <a:srgbClr val="000000"/>
                </a:solidFill>
                <a:latin typeface="Helios Condensed"/>
              </a:rPr>
              <a:t>(EHR, UDI, CPRS)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51103" y="3319587"/>
            <a:ext cx="1340145" cy="397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7"/>
              </a:lnSpc>
            </a:pPr>
            <a:r>
              <a:rPr lang="en-US" sz="1133" spc="23">
                <a:solidFill>
                  <a:srgbClr val="000000"/>
                </a:solidFill>
                <a:latin typeface="Helios Condensed"/>
              </a:rPr>
              <a:t>CLINICAL DASHBOARD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98868" y="4800293"/>
            <a:ext cx="1244615" cy="1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7"/>
              </a:lnSpc>
            </a:pPr>
            <a:r>
              <a:rPr lang="en-US" sz="1133" spc="23">
                <a:solidFill>
                  <a:srgbClr val="000000"/>
                </a:solidFill>
                <a:latin typeface="Helios Condensed"/>
              </a:rPr>
              <a:t>NURSING SIGNAGE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46633" y="6132389"/>
            <a:ext cx="124461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7"/>
              </a:lnSpc>
            </a:pPr>
            <a:r>
              <a:rPr lang="en-US" sz="1133" spc="23">
                <a:solidFill>
                  <a:srgbClr val="000000"/>
                </a:solidFill>
                <a:latin typeface="Helios Condensed"/>
              </a:rPr>
              <a:t>WAITING ROOM SIGNAGE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48642" y="1751743"/>
            <a:ext cx="1822843" cy="60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587"/>
              </a:lnSpc>
            </a:pPr>
            <a:r>
              <a:rPr lang="en-US" sz="1133" spc="23">
                <a:solidFill>
                  <a:srgbClr val="000000"/>
                </a:solidFill>
                <a:latin typeface="Helios Condensed"/>
              </a:rPr>
              <a:t>VOICE-DRIVEN  DOCUMENTATION ON VOCERA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36382" y="5197779"/>
            <a:ext cx="1244615" cy="60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7"/>
              </a:lnSpc>
            </a:pPr>
            <a:r>
              <a:rPr lang="en-US" sz="1133" spc="23">
                <a:solidFill>
                  <a:srgbClr val="000000"/>
                </a:solidFill>
                <a:latin typeface="Helios Condensed"/>
              </a:rPr>
              <a:t>IN-ROOM </a:t>
            </a:r>
          </a:p>
          <a:p>
            <a:pPr algn="ctr">
              <a:lnSpc>
                <a:spcPts val="1587"/>
              </a:lnSpc>
            </a:pPr>
            <a:r>
              <a:rPr lang="en-US" sz="1133" spc="23">
                <a:solidFill>
                  <a:srgbClr val="000000"/>
                </a:solidFill>
                <a:latin typeface="Helios Condensed"/>
              </a:rPr>
              <a:t>DIGITAL WHITEBOARDS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81737" y="6132389"/>
            <a:ext cx="175410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7"/>
              </a:lnSpc>
            </a:pPr>
            <a:r>
              <a:rPr lang="en-US" sz="1133" spc="23">
                <a:solidFill>
                  <a:srgbClr val="000000"/>
                </a:solidFill>
                <a:latin typeface="Helios Condensed"/>
              </a:rPr>
              <a:t>REPORTING &amp; ANALYTICS DASHBOARD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45982" y="216562"/>
            <a:ext cx="1586229" cy="18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16"/>
              </a:lnSpc>
            </a:pPr>
            <a:r>
              <a:rPr lang="en-US" sz="1166" spc="66" dirty="0">
                <a:solidFill>
                  <a:srgbClr val="3B30B6"/>
                </a:solidFill>
                <a:latin typeface="Montserrat Semi-Bold Bold"/>
              </a:rPr>
              <a:t>CASE STUDY</a:t>
            </a:r>
          </a:p>
        </p:txBody>
      </p:sp>
      <p:sp>
        <p:nvSpPr>
          <p:cNvPr id="19" name="Freeform 19"/>
          <p:cNvSpPr/>
          <p:nvPr/>
        </p:nvSpPr>
        <p:spPr>
          <a:xfrm>
            <a:off x="11259292" y="6513009"/>
            <a:ext cx="493816" cy="313241"/>
          </a:xfrm>
          <a:custGeom>
            <a:avLst/>
            <a:gdLst/>
            <a:ahLst/>
            <a:cxnLst/>
            <a:rect l="l" t="t" r="r" b="b"/>
            <a:pathLst>
              <a:path w="740724" h="469862">
                <a:moveTo>
                  <a:pt x="0" y="0"/>
                </a:moveTo>
                <a:lnTo>
                  <a:pt x="740724" y="0"/>
                </a:lnTo>
                <a:lnTo>
                  <a:pt x="740724" y="469862"/>
                </a:lnTo>
                <a:lnTo>
                  <a:pt x="0" y="4698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84153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suit holding his head&#10;&#10;Description automatically generated">
            <a:extLst>
              <a:ext uri="{FF2B5EF4-FFF2-40B4-BE49-F238E27FC236}">
                <a16:creationId xmlns:a16="http://schemas.microsoft.com/office/drawing/2014/main" id="{FE8AD5E8-A3FB-5AA3-B5D1-FB38BB4DE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891D98C7-8431-C346-B313-89015B484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2" y="252353"/>
            <a:ext cx="8420098" cy="703757"/>
          </a:xfrm>
        </p:spPr>
        <p:txBody>
          <a:bodyPr anchor="t"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Voice of the UC Davis Health</a:t>
            </a:r>
            <a:endParaRPr lang="en-US" sz="3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1036F-3DA9-B595-314F-A8EDB253732B}"/>
              </a:ext>
            </a:extLst>
          </p:cNvPr>
          <p:cNvSpPr txBox="1"/>
          <p:nvPr/>
        </p:nvSpPr>
        <p:spPr>
          <a:xfrm>
            <a:off x="423177" y="3077509"/>
            <a:ext cx="256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Business justification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717CD5-D75C-345A-ED2B-24AA6B6284CC}"/>
              </a:ext>
            </a:extLst>
          </p:cNvPr>
          <p:cNvSpPr txBox="1"/>
          <p:nvPr/>
        </p:nvSpPr>
        <p:spPr>
          <a:xfrm>
            <a:off x="3246593" y="2296788"/>
            <a:ext cx="166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Accelerated schedules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A69490-8AD9-73B7-C7B8-71BDCFAFD12A}"/>
              </a:ext>
            </a:extLst>
          </p:cNvPr>
          <p:cNvSpPr txBox="1"/>
          <p:nvPr/>
        </p:nvSpPr>
        <p:spPr>
          <a:xfrm>
            <a:off x="499108" y="3699241"/>
            <a:ext cx="277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Cloud complexity and management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C20882-7BF3-94D4-53F4-7B7B8841396A}"/>
              </a:ext>
            </a:extLst>
          </p:cNvPr>
          <p:cNvSpPr txBox="1"/>
          <p:nvPr/>
        </p:nvSpPr>
        <p:spPr>
          <a:xfrm>
            <a:off x="303155" y="1465194"/>
            <a:ext cx="2072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Technical debt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A3914E-7E47-37CC-6345-7F2BF67C899C}"/>
              </a:ext>
            </a:extLst>
          </p:cNvPr>
          <p:cNvSpPr txBox="1"/>
          <p:nvPr/>
        </p:nvSpPr>
        <p:spPr>
          <a:xfrm>
            <a:off x="9554865" y="2584303"/>
            <a:ext cx="224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Legacy systems and processes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450CD6-FA2E-A3A2-1F81-CD8BF9EC5C8A}"/>
              </a:ext>
            </a:extLst>
          </p:cNvPr>
          <p:cNvSpPr txBox="1"/>
          <p:nvPr/>
        </p:nvSpPr>
        <p:spPr>
          <a:xfrm>
            <a:off x="7117064" y="2371021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Cyber and data privacy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75CEB8-6BFD-9FB8-A428-A98C488CB397}"/>
              </a:ext>
            </a:extLst>
          </p:cNvPr>
          <p:cNvSpPr txBox="1"/>
          <p:nvPr/>
        </p:nvSpPr>
        <p:spPr>
          <a:xfrm>
            <a:off x="10028585" y="1382979"/>
            <a:ext cx="1773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Compliance</a:t>
            </a:r>
            <a:br>
              <a:rPr lang="en-US" sz="16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and regulatory pressures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C9003B-E1F0-29E7-D350-43EDF400D7C2}"/>
              </a:ext>
            </a:extLst>
          </p:cNvPr>
          <p:cNvSpPr txBox="1"/>
          <p:nvPr/>
        </p:nvSpPr>
        <p:spPr>
          <a:xfrm>
            <a:off x="9213114" y="3516301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Tech innovation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75A890-DCE1-A483-8CC9-32A73C905F94}"/>
              </a:ext>
            </a:extLst>
          </p:cNvPr>
          <p:cNvSpPr txBox="1"/>
          <p:nvPr/>
        </p:nvSpPr>
        <p:spPr>
          <a:xfrm>
            <a:off x="7060665" y="3198731"/>
            <a:ext cx="2185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Data management and analytics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BADCD2-1332-3C7D-4DD7-E557250D4673}"/>
              </a:ext>
            </a:extLst>
          </p:cNvPr>
          <p:cNvSpPr txBox="1"/>
          <p:nvPr/>
        </p:nvSpPr>
        <p:spPr>
          <a:xfrm>
            <a:off x="4815840" y="2101219"/>
            <a:ext cx="256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AI and automation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487E8E-27E2-E1E8-E790-EA6B3FA9FA4C}"/>
              </a:ext>
            </a:extLst>
          </p:cNvPr>
          <p:cNvSpPr txBox="1"/>
          <p:nvPr/>
        </p:nvSpPr>
        <p:spPr>
          <a:xfrm>
            <a:off x="2849124" y="6015054"/>
            <a:ext cx="1816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02B4756-2016-16B2-FE82-ACAE5C4F79A3}"/>
              </a:ext>
            </a:extLst>
          </p:cNvPr>
          <p:cNvSpPr txBox="1"/>
          <p:nvPr/>
        </p:nvSpPr>
        <p:spPr>
          <a:xfrm>
            <a:off x="8532704" y="4340723"/>
            <a:ext cx="256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Talent shortage and skills gap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04299A-9E8B-5130-F3A1-CA12422DC5A5}"/>
              </a:ext>
            </a:extLst>
          </p:cNvPr>
          <p:cNvSpPr txBox="1"/>
          <p:nvPr/>
        </p:nvSpPr>
        <p:spPr>
          <a:xfrm>
            <a:off x="293715" y="5500971"/>
            <a:ext cx="256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Digital transformation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8B611AD-15A3-1C11-6354-F24A021C1E28}"/>
              </a:ext>
            </a:extLst>
          </p:cNvPr>
          <p:cNvSpPr txBox="1"/>
          <p:nvPr/>
        </p:nvSpPr>
        <p:spPr>
          <a:xfrm>
            <a:off x="2886691" y="3081742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Resource optimization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02FEDF-615F-24B4-24E8-8D840DD17410}"/>
              </a:ext>
            </a:extLst>
          </p:cNvPr>
          <p:cNvSpPr txBox="1"/>
          <p:nvPr/>
        </p:nvSpPr>
        <p:spPr>
          <a:xfrm>
            <a:off x="2426497" y="5362544"/>
            <a:ext cx="1816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Sustainability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46AB9C-AE44-2A62-7C44-48EBB727F6DE}"/>
              </a:ext>
            </a:extLst>
          </p:cNvPr>
          <p:cNvSpPr txBox="1"/>
          <p:nvPr/>
        </p:nvSpPr>
        <p:spPr>
          <a:xfrm>
            <a:off x="7350602" y="5780552"/>
            <a:ext cx="2444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Remote and distributed teams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88475C-324E-22B8-686A-756104EABFD8}"/>
              </a:ext>
            </a:extLst>
          </p:cNvPr>
          <p:cNvSpPr txBox="1"/>
          <p:nvPr/>
        </p:nvSpPr>
        <p:spPr>
          <a:xfrm>
            <a:off x="667241" y="2173056"/>
            <a:ext cx="207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Cost to serve and</a:t>
            </a:r>
            <a:br>
              <a:rPr lang="en-US" sz="16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ROI validation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E09ADE-A781-A20F-7ACC-15F499FC11E4}"/>
              </a:ext>
            </a:extLst>
          </p:cNvPr>
          <p:cNvSpPr txBox="1"/>
          <p:nvPr/>
        </p:nvSpPr>
        <p:spPr>
          <a:xfrm>
            <a:off x="9401833" y="5506914"/>
            <a:ext cx="256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Vendor and industry consolidation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382119-2238-035E-3853-A154BFAD729F}"/>
              </a:ext>
            </a:extLst>
          </p:cNvPr>
          <p:cNvSpPr txBox="1"/>
          <p:nvPr/>
        </p:nvSpPr>
        <p:spPr>
          <a:xfrm>
            <a:off x="1035534" y="4812741"/>
            <a:ext cx="216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236251" dist="38100" dir="5400000" algn="t" rotWithShape="0">
                    <a:schemeClr val="accent4"/>
                  </a:outerShdw>
                </a:effectLst>
                <a:latin typeface="Aptos" panose="020B0004020202020204" pitchFamily="34" charset="0"/>
                <a:cs typeface="Arial" panose="020B0604020202020204" pitchFamily="34" charset="0"/>
              </a:rPr>
              <a:t>Quality of service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14C60D-9626-0B66-6CDC-007A9A4AF019}"/>
              </a:ext>
            </a:extLst>
          </p:cNvPr>
          <p:cNvSpPr txBox="1"/>
          <p:nvPr/>
        </p:nvSpPr>
        <p:spPr>
          <a:xfrm>
            <a:off x="2472696" y="1535863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Growth expectations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4D4E23-6D11-9EEB-69E2-27091C066839}"/>
              </a:ext>
            </a:extLst>
          </p:cNvPr>
          <p:cNvSpPr txBox="1"/>
          <p:nvPr/>
        </p:nvSpPr>
        <p:spPr>
          <a:xfrm>
            <a:off x="8494890" y="1566032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Clinical leadership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124F8-2A6A-2FC4-C577-E8164B10CEF4}"/>
              </a:ext>
            </a:extLst>
          </p:cNvPr>
          <p:cNvSpPr txBox="1"/>
          <p:nvPr/>
        </p:nvSpPr>
        <p:spPr>
          <a:xfrm>
            <a:off x="5048757" y="1550375"/>
            <a:ext cx="2808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Software Asset Management</a:t>
            </a:r>
          </a:p>
        </p:txBody>
      </p:sp>
    </p:spTree>
    <p:extLst>
      <p:ext uri="{BB962C8B-B14F-4D97-AF65-F5344CB8AC3E}">
        <p14:creationId xmlns:p14="http://schemas.microsoft.com/office/powerpoint/2010/main" val="246324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B45F-7D98-950D-98EF-F39046DE7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900" b="1">
                <a:latin typeface="Calibri-Bold"/>
              </a:rPr>
              <a:t>WWT Splunk Business Development (Presales)</a:t>
            </a:r>
            <a:br>
              <a:rPr lang="en-US" sz="900" b="1">
                <a:latin typeface="Calibri-Bold"/>
              </a:rPr>
            </a:br>
            <a:r>
              <a:rPr lang="en-US" sz="900">
                <a:latin typeface="SymbolMT"/>
              </a:rPr>
              <a:t>• </a:t>
            </a:r>
            <a:r>
              <a:rPr lang="en-US" sz="900">
                <a:latin typeface="Calibri" panose="020F0502020204030204" pitchFamily="34" charset="0"/>
              </a:rPr>
              <a:t>Splunk Workshops</a:t>
            </a:r>
            <a:br>
              <a:rPr lang="en-US" sz="900">
                <a:latin typeface="Calibri" panose="020F0502020204030204" pitchFamily="34" charset="0"/>
              </a:rPr>
            </a:br>
            <a:r>
              <a:rPr lang="en-US" sz="900">
                <a:latin typeface="SymbolMT"/>
              </a:rPr>
              <a:t>• </a:t>
            </a:r>
            <a:r>
              <a:rPr lang="en-US" sz="900">
                <a:latin typeface="Calibri" panose="020F0502020204030204" pitchFamily="34" charset="0"/>
              </a:rPr>
              <a:t>Consulting</a:t>
            </a:r>
            <a:br>
              <a:rPr lang="en-US" sz="900">
                <a:latin typeface="Calibri" panose="020F0502020204030204" pitchFamily="34" charset="0"/>
              </a:rPr>
            </a:br>
            <a:r>
              <a:rPr lang="en-US" sz="900">
                <a:latin typeface="SymbolMT"/>
              </a:rPr>
              <a:t>• </a:t>
            </a:r>
            <a:r>
              <a:rPr lang="en-US" sz="900">
                <a:latin typeface="Calibri" panose="020F0502020204030204" pitchFamily="34" charset="0"/>
              </a:rPr>
              <a:t>POC (Proofs of Concepts)</a:t>
            </a:r>
            <a:br>
              <a:rPr lang="en-US" sz="900">
                <a:latin typeface="Calibri" panose="020F0502020204030204" pitchFamily="34" charset="0"/>
              </a:rPr>
            </a:br>
            <a:r>
              <a:rPr lang="en-US" sz="900">
                <a:latin typeface="SymbolMT"/>
              </a:rPr>
              <a:t>• </a:t>
            </a:r>
            <a:r>
              <a:rPr lang="en-US" sz="900">
                <a:latin typeface="Calibri" panose="020F0502020204030204" pitchFamily="34" charset="0"/>
              </a:rPr>
              <a:t>Technology integrations</a:t>
            </a:r>
            <a:br>
              <a:rPr lang="en-US" sz="900">
                <a:latin typeface="Calibri" panose="020F0502020204030204" pitchFamily="34" charset="0"/>
              </a:rPr>
            </a:br>
            <a:r>
              <a:rPr lang="en-US" sz="900">
                <a:latin typeface="SymbolMT"/>
              </a:rPr>
              <a:t>• </a:t>
            </a:r>
            <a:r>
              <a:rPr lang="en-US" sz="900">
                <a:latin typeface="Calibri" panose="020F0502020204030204" pitchFamily="34" charset="0"/>
              </a:rPr>
              <a:t>Business Value Assessments (BVA)</a:t>
            </a:r>
            <a:br>
              <a:rPr lang="en-US" sz="900">
                <a:latin typeface="Calibri" panose="020F0502020204030204" pitchFamily="34" charset="0"/>
              </a:rPr>
            </a:br>
            <a:r>
              <a:rPr lang="en-US" sz="900">
                <a:latin typeface="SymbolMT"/>
              </a:rPr>
              <a:t>• </a:t>
            </a:r>
            <a:r>
              <a:rPr lang="en-US" sz="900">
                <a:latin typeface="Calibri" panose="020F0502020204030204" pitchFamily="34" charset="0"/>
              </a:rPr>
              <a:t>Total Cost of Ownership (TCO)</a:t>
            </a:r>
            <a:br>
              <a:rPr lang="en-US" sz="900">
                <a:latin typeface="Calibri" panose="020F0502020204030204" pitchFamily="34" charset="0"/>
              </a:rPr>
            </a:br>
            <a:r>
              <a:rPr lang="en-US" sz="900">
                <a:latin typeface="SymbolMT"/>
              </a:rPr>
              <a:t>• </a:t>
            </a:r>
            <a:r>
              <a:rPr lang="en-US" sz="900">
                <a:latin typeface="Calibri" panose="020F0502020204030204" pitchFamily="34" charset="0"/>
              </a:rPr>
              <a:t>Return on Investment (ROI)</a:t>
            </a:r>
            <a:br>
              <a:rPr lang="en-US" sz="900">
                <a:latin typeface="Calibri" panose="020F0502020204030204" pitchFamily="34" charset="0"/>
              </a:rPr>
            </a:br>
            <a:r>
              <a:rPr lang="en-US" sz="900">
                <a:latin typeface="SymbolMT"/>
              </a:rPr>
              <a:t>• </a:t>
            </a:r>
            <a:r>
              <a:rPr lang="en-US" sz="900">
                <a:latin typeface="Calibri" panose="020F0502020204030204" pitchFamily="34" charset="0"/>
              </a:rPr>
              <a:t>Business Process integration</a:t>
            </a:r>
            <a:br>
              <a:rPr lang="en-US" sz="900">
                <a:latin typeface="Calibri" panose="020F0502020204030204" pitchFamily="34" charset="0"/>
              </a:rPr>
            </a:br>
            <a:r>
              <a:rPr lang="en-US" sz="900">
                <a:latin typeface="SymbolMT"/>
              </a:rPr>
              <a:t>• </a:t>
            </a:r>
            <a:r>
              <a:rPr lang="en-US" sz="900">
                <a:latin typeface="Calibri" panose="020F0502020204030204" pitchFamily="34" charset="0"/>
              </a:rPr>
              <a:t>Design and Architecture</a:t>
            </a:r>
            <a:br>
              <a:rPr lang="en-US" sz="900">
                <a:latin typeface="Calibri" panose="020F0502020204030204" pitchFamily="34" charset="0"/>
              </a:rPr>
            </a:br>
            <a:r>
              <a:rPr lang="en-US" sz="900">
                <a:latin typeface="SymbolMT"/>
              </a:rPr>
              <a:t>• </a:t>
            </a:r>
            <a:r>
              <a:rPr lang="en-US" sz="900">
                <a:latin typeface="Calibri" panose="020F0502020204030204" pitchFamily="34" charset="0"/>
              </a:rPr>
              <a:t>Reference Architectures</a:t>
            </a:r>
            <a:br>
              <a:rPr lang="en-US" sz="900">
                <a:latin typeface="Calibri" panose="020F0502020204030204" pitchFamily="34" charset="0"/>
              </a:rPr>
            </a:br>
            <a:r>
              <a:rPr lang="en-US" sz="900">
                <a:latin typeface="SymbolMT"/>
              </a:rPr>
              <a:t>• </a:t>
            </a:r>
            <a:r>
              <a:rPr lang="en-US" sz="900">
                <a:latin typeface="Calibri" panose="020F0502020204030204" pitchFamily="34" charset="0"/>
              </a:rPr>
              <a:t>Integrated Value Assessme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77994D-4A46-786F-BD93-E1489C3A7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55" y="447"/>
            <a:ext cx="5082112" cy="681359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F25DFD-1C39-6CDA-ED2E-45D906A82027}"/>
              </a:ext>
            </a:extLst>
          </p:cNvPr>
          <p:cNvSpPr txBox="1"/>
          <p:nvPr/>
        </p:nvSpPr>
        <p:spPr>
          <a:xfrm>
            <a:off x="5348476" y="365525"/>
            <a:ext cx="609697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28554">
              <a:defRPr/>
            </a:pPr>
            <a:r>
              <a:rPr lang="en-US" sz="2400" b="1" dirty="0">
                <a:solidFill>
                  <a:srgbClr val="121212"/>
                </a:solidFill>
                <a:latin typeface="Calibri" panose="020F0502020204030204"/>
              </a:rPr>
              <a:t>WWT Splunk Business Development (Presales)</a:t>
            </a:r>
          </a:p>
          <a:p>
            <a:pPr defTabSz="228554">
              <a:defRPr/>
            </a:pPr>
            <a:endParaRPr lang="en-US" sz="2400" b="1" dirty="0">
              <a:solidFill>
                <a:srgbClr val="121212"/>
              </a:solidFill>
              <a:latin typeface="Calibri" panose="020F0502020204030204"/>
            </a:endParaRPr>
          </a:p>
          <a:p>
            <a:pPr defTabSz="228554">
              <a:defRPr/>
            </a:pPr>
            <a:r>
              <a:rPr lang="en-US" sz="2400" dirty="0">
                <a:solidFill>
                  <a:srgbClr val="121212"/>
                </a:solidFill>
                <a:latin typeface="Calibri" panose="020F0502020204030204"/>
              </a:rPr>
              <a:t>• </a:t>
            </a:r>
            <a:r>
              <a:rPr lang="en-US" sz="2400" dirty="0" err="1">
                <a:solidFill>
                  <a:srgbClr val="121212"/>
                </a:solidFill>
                <a:latin typeface="Calibri" panose="020F0502020204030204"/>
              </a:rPr>
              <a:t>Splunk.Observability</a:t>
            </a:r>
            <a:r>
              <a:rPr lang="en-US" sz="2400" dirty="0">
                <a:solidFill>
                  <a:srgbClr val="121212"/>
                </a:solidFill>
                <a:latin typeface="Calibri" panose="020F0502020204030204"/>
              </a:rPr>
              <a:t>  Workshops</a:t>
            </a:r>
          </a:p>
          <a:p>
            <a:pPr defTabSz="228554">
              <a:defRPr/>
            </a:pPr>
            <a:r>
              <a:rPr lang="en-US" sz="2400" dirty="0">
                <a:solidFill>
                  <a:srgbClr val="121212"/>
                </a:solidFill>
                <a:latin typeface="Calibri" panose="020F0502020204030204"/>
              </a:rPr>
              <a:t>• Consulting</a:t>
            </a:r>
          </a:p>
          <a:p>
            <a:pPr defTabSz="228554">
              <a:defRPr/>
            </a:pPr>
            <a:r>
              <a:rPr lang="en-US" sz="2400" dirty="0">
                <a:solidFill>
                  <a:srgbClr val="121212"/>
                </a:solidFill>
                <a:latin typeface="Calibri" panose="020F0502020204030204"/>
              </a:rPr>
              <a:t>• POC (Proofs of Concepts)</a:t>
            </a:r>
          </a:p>
          <a:p>
            <a:pPr defTabSz="228554">
              <a:defRPr/>
            </a:pPr>
            <a:r>
              <a:rPr lang="en-US" sz="2400" dirty="0">
                <a:solidFill>
                  <a:srgbClr val="121212"/>
                </a:solidFill>
                <a:latin typeface="Calibri" panose="020F0502020204030204"/>
              </a:rPr>
              <a:t>• Technology integrations</a:t>
            </a:r>
          </a:p>
          <a:p>
            <a:pPr defTabSz="228554">
              <a:defRPr/>
            </a:pPr>
            <a:r>
              <a:rPr lang="en-US" sz="2400" dirty="0">
                <a:solidFill>
                  <a:srgbClr val="121212"/>
                </a:solidFill>
                <a:latin typeface="Calibri" panose="020F0502020204030204"/>
              </a:rPr>
              <a:t>• Business Value Assessments (BVA)</a:t>
            </a:r>
          </a:p>
          <a:p>
            <a:pPr defTabSz="228554">
              <a:defRPr/>
            </a:pPr>
            <a:r>
              <a:rPr lang="en-US" sz="2400" dirty="0">
                <a:solidFill>
                  <a:srgbClr val="121212"/>
                </a:solidFill>
                <a:latin typeface="Calibri" panose="020F0502020204030204"/>
              </a:rPr>
              <a:t>• Total Cost of Ownership (TCO)</a:t>
            </a:r>
          </a:p>
          <a:p>
            <a:pPr defTabSz="228554">
              <a:defRPr/>
            </a:pPr>
            <a:r>
              <a:rPr lang="en-US" sz="2400" dirty="0">
                <a:solidFill>
                  <a:srgbClr val="121212"/>
                </a:solidFill>
                <a:latin typeface="Calibri" panose="020F0502020204030204"/>
              </a:rPr>
              <a:t>• Return on Investment (ROI)</a:t>
            </a:r>
          </a:p>
          <a:p>
            <a:pPr defTabSz="228554">
              <a:defRPr/>
            </a:pPr>
            <a:r>
              <a:rPr lang="en-US" sz="2400" dirty="0">
                <a:solidFill>
                  <a:srgbClr val="121212"/>
                </a:solidFill>
                <a:latin typeface="Calibri" panose="020F0502020204030204"/>
              </a:rPr>
              <a:t>• Business Process integration</a:t>
            </a:r>
          </a:p>
          <a:p>
            <a:pPr defTabSz="228554">
              <a:defRPr/>
            </a:pPr>
            <a:r>
              <a:rPr lang="en-US" sz="2400" dirty="0">
                <a:solidFill>
                  <a:srgbClr val="121212"/>
                </a:solidFill>
                <a:latin typeface="Calibri" panose="020F0502020204030204"/>
              </a:rPr>
              <a:t>• Design and Architecture</a:t>
            </a:r>
          </a:p>
          <a:p>
            <a:pPr defTabSz="228554">
              <a:defRPr/>
            </a:pPr>
            <a:r>
              <a:rPr lang="en-US" sz="2400" dirty="0">
                <a:solidFill>
                  <a:srgbClr val="121212"/>
                </a:solidFill>
                <a:latin typeface="Calibri" panose="020F0502020204030204"/>
              </a:rPr>
              <a:t>• Reference Architectures</a:t>
            </a:r>
          </a:p>
          <a:p>
            <a:pPr defTabSz="228554">
              <a:defRPr/>
            </a:pPr>
            <a:r>
              <a:rPr lang="en-US" sz="2400" dirty="0">
                <a:solidFill>
                  <a:srgbClr val="121212"/>
                </a:solidFill>
                <a:latin typeface="Calibri" panose="020F0502020204030204"/>
              </a:rPr>
              <a:t>• Integrated Value Assessment </a:t>
            </a:r>
            <a:r>
              <a:rPr lang="en-US" sz="2400" dirty="0">
                <a:solidFill>
                  <a:srgbClr val="121212"/>
                </a:solidFill>
                <a:latin typeface="Calibri" panose="020F0502020204030204" pitchFamily="34" charset="0"/>
              </a:rPr>
              <a:t>(IVA)</a:t>
            </a:r>
          </a:p>
          <a:p>
            <a:pPr defTabSz="228554">
              <a:defRPr/>
            </a:pPr>
            <a:r>
              <a:rPr lang="en-US" sz="2400" dirty="0">
                <a:solidFill>
                  <a:srgbClr val="121212"/>
                </a:solidFill>
                <a:latin typeface="SymbolMT"/>
              </a:rPr>
              <a:t>• </a:t>
            </a:r>
            <a:r>
              <a:rPr lang="en-US" sz="2400" dirty="0">
                <a:solidFill>
                  <a:srgbClr val="121212"/>
                </a:solidFill>
                <a:latin typeface="Calibri" panose="020F0502020204030204" pitchFamily="34" charset="0"/>
              </a:rPr>
              <a:t>Security Maturity Model</a:t>
            </a:r>
            <a:endParaRPr lang="en-US" sz="2400" dirty="0">
              <a:solidFill>
                <a:srgbClr val="12121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8025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756EC-D639-0329-5E5E-20F1A11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3EF52-6F3B-A167-0F15-51D8C1689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5" y="226221"/>
            <a:ext cx="11701848" cy="648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10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9B13A-5923-322E-8740-A6E613B6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BDCEE-DE01-8761-8646-B4002ADCC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9" y="111211"/>
            <a:ext cx="11823083" cy="6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59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76863-A8DB-280F-E109-8A5C78F64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7CC4-928D-F8C3-8B88-0AA0AFCCE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E4A66-DBBB-076A-98DA-769F98F0D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86" y="365126"/>
            <a:ext cx="11977691" cy="624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12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17937-B4F8-FA70-6CD0-64E01668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7C09C-DDDC-AB7D-B9EE-D67086A30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85" y="210065"/>
            <a:ext cx="11062115" cy="613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25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C5706-0604-90A2-A9A4-EEAB9BD65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WWT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BCD68-4258-C2C5-8EA6-59AB31882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03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393AD-F1A9-B3D9-CD25-93ABADDF2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Title 1105">
            <a:extLst>
              <a:ext uri="{FF2B5EF4-FFF2-40B4-BE49-F238E27FC236}">
                <a16:creationId xmlns:a16="http://schemas.microsoft.com/office/drawing/2014/main" id="{CAF1EB68-1C21-6A61-4BEA-2E2D00A2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77351"/>
            <a:ext cx="8910098" cy="941125"/>
          </a:xfrm>
        </p:spPr>
        <p:txBody>
          <a:bodyPr anchor="t">
            <a:normAutofit/>
          </a:bodyPr>
          <a:lstStyle/>
          <a:p>
            <a:r>
              <a:rPr lang="en-US" sz="2400">
                <a:gradFill>
                  <a:gsLst>
                    <a:gs pos="100000">
                      <a:schemeClr val="accent3"/>
                    </a:gs>
                    <a:gs pos="0">
                      <a:schemeClr val="accent4"/>
                    </a:gs>
                  </a:gsLst>
                  <a:lin ang="2700000" scaled="0"/>
                </a:gradFill>
                <a:cs typeface="Arial"/>
              </a:rPr>
              <a:t>WWT is a global IT solution provider, solving the business and technology challenges of enterprises for more than 30 years.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56B898-C747-BAD3-F1FA-A337CE2A564C}"/>
              </a:ext>
            </a:extLst>
          </p:cNvPr>
          <p:cNvGrpSpPr/>
          <p:nvPr/>
        </p:nvGrpSpPr>
        <p:grpSpPr>
          <a:xfrm>
            <a:off x="815252" y="1340447"/>
            <a:ext cx="10558404" cy="4952773"/>
            <a:chOff x="815252" y="1448027"/>
            <a:chExt cx="10558404" cy="4952773"/>
          </a:xfrm>
        </p:grpSpPr>
        <p:pic>
          <p:nvPicPr>
            <p:cNvPr id="39" name="Picture 38" descr="A spiral of light and dots&#10;&#10;Description automatically generated with medium confidence">
              <a:extLst>
                <a:ext uri="{FF2B5EF4-FFF2-40B4-BE49-F238E27FC236}">
                  <a16:creationId xmlns:a16="http://schemas.microsoft.com/office/drawing/2014/main" id="{C565FB89-49EB-E4CD-C04B-66939FDAA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5252" y="1448027"/>
              <a:ext cx="2514600" cy="1203549"/>
            </a:xfrm>
            <a:prstGeom prst="round2SameRect">
              <a:avLst>
                <a:gd name="adj1" fmla="val 7119"/>
                <a:gd name="adj2" fmla="val 0"/>
              </a:avLst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2706918-7221-3DFC-7352-01E216678769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59055" y="1448027"/>
              <a:ext cx="2514600" cy="1207008"/>
            </a:xfrm>
            <a:prstGeom prst="round2SameRect">
              <a:avLst>
                <a:gd name="adj1" fmla="val 7119"/>
                <a:gd name="adj2" fmla="val 0"/>
              </a:avLst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</p:pic>
        <p:pic>
          <p:nvPicPr>
            <p:cNvPr id="9" name="Picture 8" descr="A couple of scientists looking at a tablet&#10;&#10;Description automatically generated">
              <a:extLst>
                <a:ext uri="{FF2B5EF4-FFF2-40B4-BE49-F238E27FC236}">
                  <a16:creationId xmlns:a16="http://schemas.microsoft.com/office/drawing/2014/main" id="{9B29FDB2-15E5-0D45-E165-092CD35F9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96598" y="1448027"/>
              <a:ext cx="2513059" cy="1207122"/>
            </a:xfrm>
            <a:prstGeom prst="round2SameRect">
              <a:avLst>
                <a:gd name="adj1" fmla="val 7119"/>
                <a:gd name="adj2" fmla="val 0"/>
              </a:avLst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</p:pic>
        <p:pic>
          <p:nvPicPr>
            <p:cNvPr id="41" name="Picture 40" descr="A close-up of a globe&#10;&#10;Description automatically generated">
              <a:extLst>
                <a:ext uri="{FF2B5EF4-FFF2-40B4-BE49-F238E27FC236}">
                  <a16:creationId xmlns:a16="http://schemas.microsoft.com/office/drawing/2014/main" id="{896C1F05-964E-AA7A-5395-EB6460DC8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0856" y="1448027"/>
              <a:ext cx="2510991" cy="1207123"/>
            </a:xfrm>
            <a:prstGeom prst="round2SameRect">
              <a:avLst>
                <a:gd name="adj1" fmla="val 7119"/>
                <a:gd name="adj2" fmla="val 0"/>
              </a:avLst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</p:pic>
        <p:grpSp>
          <p:nvGrpSpPr>
            <p:cNvPr id="1086" name="Group 1085">
              <a:extLst>
                <a:ext uri="{FF2B5EF4-FFF2-40B4-BE49-F238E27FC236}">
                  <a16:creationId xmlns:a16="http://schemas.microsoft.com/office/drawing/2014/main" id="{E1F36F1F-FECE-E3A6-105D-25E34C9FCFF9}"/>
                </a:ext>
              </a:extLst>
            </p:cNvPr>
            <p:cNvGrpSpPr/>
            <p:nvPr/>
          </p:nvGrpSpPr>
          <p:grpSpPr>
            <a:xfrm>
              <a:off x="818345" y="2646838"/>
              <a:ext cx="10555311" cy="3753962"/>
              <a:chOff x="1841230" y="4764875"/>
              <a:chExt cx="21610496" cy="7674785"/>
            </a:xfrm>
            <a:effectLst>
              <a:outerShdw blurRad="539547" dist="488617" dir="5400000" algn="t" rotWithShape="0">
                <a:schemeClr val="accent4">
                  <a:alpha val="20000"/>
                </a:schemeClr>
              </a:outerShdw>
            </a:effectLst>
          </p:grpSpPr>
          <p:sp>
            <p:nvSpPr>
              <p:cNvPr id="1096" name="Rounded Rectangle 1095">
                <a:extLst>
                  <a:ext uri="{FF2B5EF4-FFF2-40B4-BE49-F238E27FC236}">
                    <a16:creationId xmlns:a16="http://schemas.microsoft.com/office/drawing/2014/main" id="{27ED7355-837A-C978-CB3D-1741077193AC}"/>
                  </a:ext>
                </a:extLst>
              </p:cNvPr>
              <p:cNvSpPr/>
              <p:nvPr/>
            </p:nvSpPr>
            <p:spPr>
              <a:xfrm>
                <a:off x="7327626" y="4764875"/>
                <a:ext cx="5151301" cy="7674785"/>
              </a:xfrm>
              <a:prstGeom prst="roundRect">
                <a:avLst>
                  <a:gd name="adj" fmla="val 36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188720" rIns="182880" rtlCol="0" anchor="t"/>
              <a:lstStyle/>
              <a:p>
                <a:pPr algn="ctr"/>
                <a:r>
                  <a:rPr lang="en-US" sz="2000" spc="-3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82%</a:t>
                </a:r>
              </a:p>
              <a:p>
                <a:pPr algn="ctr">
                  <a:spcAft>
                    <a:spcPts val="1800"/>
                  </a:spcAft>
                </a:pPr>
                <a: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Of the Fortune 100 enlist </a:t>
                </a:r>
                <a:b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</a:br>
                <a: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WWT as a solution provider</a:t>
                </a:r>
              </a:p>
              <a:p>
                <a:pPr algn="ctr"/>
                <a:r>
                  <a:rPr lang="en-US" sz="2000" spc="-3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Across industries</a:t>
                </a:r>
              </a:p>
              <a:p>
                <a:pPr algn="ctr">
                  <a:spcAft>
                    <a:spcPts val="1800"/>
                  </a:spcAft>
                </a:pPr>
                <a: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Financial Services, Healthcare, Life Sciences, Energy &amp; Utilities, Manufacturing, Retail, Web Scalers, Global Service Providers and Public Sector </a:t>
                </a:r>
              </a:p>
            </p:txBody>
          </p:sp>
          <p:sp>
            <p:nvSpPr>
              <p:cNvPr id="1095" name="Rounded Rectangle 1094">
                <a:extLst>
                  <a:ext uri="{FF2B5EF4-FFF2-40B4-BE49-F238E27FC236}">
                    <a16:creationId xmlns:a16="http://schemas.microsoft.com/office/drawing/2014/main" id="{292FE93B-642B-F3D1-FA56-224C696DCD56}"/>
                  </a:ext>
                </a:extLst>
              </p:cNvPr>
              <p:cNvSpPr/>
              <p:nvPr/>
            </p:nvSpPr>
            <p:spPr>
              <a:xfrm>
                <a:off x="1841230" y="4764875"/>
                <a:ext cx="5151301" cy="7674785"/>
              </a:xfrm>
              <a:prstGeom prst="roundRect">
                <a:avLst>
                  <a:gd name="adj" fmla="val 36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1188720" rIns="91440" rtlCol="0" anchor="t"/>
              <a:lstStyle/>
              <a:p>
                <a:pPr algn="ctr" defTabSz="228554">
                  <a:spcAft>
                    <a:spcPts val="1800"/>
                  </a:spcAft>
                </a:pPr>
                <a:r>
                  <a:rPr lang="en-US" sz="2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$20 billion</a:t>
                </a:r>
                <a:br>
                  <a:rPr lang="en-US" sz="22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</a:br>
                <a: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Annual revenue,</a:t>
                </a:r>
                <a:b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</a:br>
                <a: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$6.6b International, $1.1b Services</a:t>
                </a:r>
              </a:p>
              <a:p>
                <a:pPr algn="ctr"/>
                <a:r>
                  <a:rPr lang="en-US" sz="2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Privately held</a:t>
                </a:r>
              </a:p>
              <a:p>
                <a:pPr algn="ctr"/>
                <a:br>
                  <a:rPr lang="en-US" sz="2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</a:br>
                <a:r>
                  <a:rPr lang="en-US" sz="2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12,000+</a:t>
                </a:r>
              </a:p>
              <a:p>
                <a:pPr algn="ctr"/>
                <a: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Team members globally</a:t>
                </a:r>
              </a:p>
            </p:txBody>
          </p:sp>
          <p:sp>
            <p:nvSpPr>
              <p:cNvPr id="1097" name="Rounded Rectangle 1096">
                <a:extLst>
                  <a:ext uri="{FF2B5EF4-FFF2-40B4-BE49-F238E27FC236}">
                    <a16:creationId xmlns:a16="http://schemas.microsoft.com/office/drawing/2014/main" id="{6F58264A-CA6B-6902-18A0-30DDF6B695A6}"/>
                  </a:ext>
                </a:extLst>
              </p:cNvPr>
              <p:cNvSpPr/>
              <p:nvPr/>
            </p:nvSpPr>
            <p:spPr>
              <a:xfrm>
                <a:off x="12814027" y="4764875"/>
                <a:ext cx="5151301" cy="7674785"/>
              </a:xfrm>
              <a:prstGeom prst="roundRect">
                <a:avLst>
                  <a:gd name="adj" fmla="val 36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1188720" rIns="91440" rtlCol="0" anchor="t"/>
              <a:lstStyle/>
              <a:p>
                <a:pPr algn="ctr"/>
                <a:r>
                  <a:rPr lang="en-US" sz="2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#1 partner to</a:t>
                </a:r>
                <a:br>
                  <a:rPr lang="en-US" sz="32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</a:br>
                <a:endParaRPr lang="en-US" sz="1600">
                  <a:solidFill>
                    <a:schemeClr val="tx2">
                      <a:lumMod val="60000"/>
                      <a:lumOff val="40000"/>
                    </a:schemeClr>
                  </a:solidFill>
                  <a:latin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100">
                  <a:solidFill>
                    <a:schemeClr val="tx2">
                      <a:lumMod val="60000"/>
                      <a:lumOff val="40000"/>
                    </a:schemeClr>
                  </a:solidFill>
                  <a:latin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100">
                  <a:solidFill>
                    <a:schemeClr val="tx2">
                      <a:lumMod val="60000"/>
                      <a:lumOff val="40000"/>
                    </a:schemeClr>
                  </a:solidFill>
                  <a:latin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And many more</a:t>
                </a:r>
              </a:p>
              <a:p>
                <a:pPr algn="ctr"/>
                <a:endParaRPr lang="en-US" sz="1100">
                  <a:solidFill>
                    <a:schemeClr val="tx2">
                      <a:lumMod val="60000"/>
                      <a:lumOff val="40000"/>
                    </a:schemeClr>
                  </a:solidFill>
                  <a:latin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200+</a:t>
                </a:r>
              </a:p>
              <a:p>
                <a:pPr algn="ctr"/>
                <a: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Partner network</a:t>
                </a:r>
                <a:b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</a:br>
                <a:endParaRPr lang="en-US" sz="1100">
                  <a:solidFill>
                    <a:schemeClr val="tx2">
                      <a:lumMod val="60000"/>
                      <a:lumOff val="40000"/>
                    </a:schemeClr>
                  </a:solidFill>
                  <a:latin typeface="Aptos" panose="020B00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130 countries</a:t>
                </a:r>
              </a:p>
              <a:p>
                <a:pPr algn="ctr">
                  <a:spcAft>
                    <a:spcPts val="1800"/>
                  </a:spcAft>
                </a:pPr>
                <a: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Leveraging WWT solutions</a:t>
                </a:r>
              </a:p>
            </p:txBody>
          </p:sp>
          <p:sp>
            <p:nvSpPr>
              <p:cNvPr id="1098" name="Rounded Rectangle 1097">
                <a:extLst>
                  <a:ext uri="{FF2B5EF4-FFF2-40B4-BE49-F238E27FC236}">
                    <a16:creationId xmlns:a16="http://schemas.microsoft.com/office/drawing/2014/main" id="{2235B7AD-74D2-4CB4-6C19-F3F447A3A1FA}"/>
                  </a:ext>
                </a:extLst>
              </p:cNvPr>
              <p:cNvSpPr/>
              <p:nvPr/>
            </p:nvSpPr>
            <p:spPr>
              <a:xfrm>
                <a:off x="18300425" y="4764875"/>
                <a:ext cx="5151301" cy="7674785"/>
              </a:xfrm>
              <a:prstGeom prst="roundRect">
                <a:avLst>
                  <a:gd name="adj" fmla="val 36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1188720" rIns="182880" rtlCol="0" anchor="t"/>
              <a:lstStyle/>
              <a:p>
                <a:pPr algn="ctr"/>
                <a:r>
                  <a:rPr lang="en-US" sz="2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14 years running</a:t>
                </a:r>
              </a:p>
              <a:p>
                <a:pPr algn="ctr"/>
                <a: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Fortune “100 Best </a:t>
                </a:r>
                <a:b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</a:br>
                <a:r>
                  <a:rPr lang="en-US" sz="110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Companies to Work For”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C30BCB2-22D3-F24E-50BD-C412B8231939}"/>
                </a:ext>
              </a:extLst>
            </p:cNvPr>
            <p:cNvGrpSpPr/>
            <p:nvPr/>
          </p:nvGrpSpPr>
          <p:grpSpPr>
            <a:xfrm>
              <a:off x="818345" y="2646839"/>
              <a:ext cx="10555310" cy="947289"/>
              <a:chOff x="818345" y="2788920"/>
              <a:chExt cx="10555310" cy="947289"/>
            </a:xfr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effectLst>
              <a:outerShdw blurRad="50800" dist="38100" dir="5400000" algn="t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7444591-4B47-2142-3FC6-46D343388090}"/>
                  </a:ext>
                </a:extLst>
              </p:cNvPr>
              <p:cNvSpPr/>
              <p:nvPr/>
            </p:nvSpPr>
            <p:spPr>
              <a:xfrm>
                <a:off x="818345" y="2788920"/>
                <a:ext cx="2512980" cy="9472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kern="0" spc="-16">
                    <a:solidFill>
                      <a:schemeClr val="bg1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Sustainable</a:t>
                </a:r>
              </a:p>
              <a:p>
                <a:pPr algn="ctr"/>
                <a:r>
                  <a:rPr lang="en-US" sz="2000" kern="0" spc="-16">
                    <a:solidFill>
                      <a:schemeClr val="bg1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growth</a:t>
                </a:r>
                <a:endParaRPr lang="en-US" sz="200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134067-AA95-30C4-D673-0D2CB7838FA1}"/>
                  </a:ext>
                </a:extLst>
              </p:cNvPr>
              <p:cNvSpPr/>
              <p:nvPr/>
            </p:nvSpPr>
            <p:spPr>
              <a:xfrm>
                <a:off x="3493965" y="2788920"/>
                <a:ext cx="2516072" cy="9472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kern="0" spc="-16">
                    <a:solidFill>
                      <a:schemeClr val="bg1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Deep industry</a:t>
                </a:r>
              </a:p>
              <a:p>
                <a:pPr algn="ctr"/>
                <a:r>
                  <a:rPr lang="en-US" sz="2000" kern="0" spc="-16">
                    <a:solidFill>
                      <a:schemeClr val="bg1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expertise</a:t>
                </a:r>
                <a:endParaRPr lang="en-US" sz="200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9DB7BB6-1E6C-0C26-5D03-5FB67ECAC683}"/>
                  </a:ext>
                </a:extLst>
              </p:cNvPr>
              <p:cNvSpPr/>
              <p:nvPr/>
            </p:nvSpPr>
            <p:spPr>
              <a:xfrm>
                <a:off x="6180856" y="2788920"/>
                <a:ext cx="2510991" cy="9472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kern="0" spc="-16">
                    <a:solidFill>
                      <a:schemeClr val="bg1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Global partner</a:t>
                </a:r>
              </a:p>
              <a:p>
                <a:pPr algn="ctr"/>
                <a:r>
                  <a:rPr lang="en-US" sz="2000" kern="0" spc="-16">
                    <a:solidFill>
                      <a:schemeClr val="bg1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ecosystem</a:t>
                </a:r>
                <a:endParaRPr lang="en-US" sz="200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33432B-24DE-7877-A11A-67480926F50E}"/>
                  </a:ext>
                </a:extLst>
              </p:cNvPr>
              <p:cNvSpPr/>
              <p:nvPr/>
            </p:nvSpPr>
            <p:spPr>
              <a:xfrm>
                <a:off x="8855520" y="2788920"/>
                <a:ext cx="2518135" cy="94728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kern="0" spc="-16">
                    <a:solidFill>
                      <a:schemeClr val="bg1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Recognized culture</a:t>
                </a:r>
                <a:br>
                  <a:rPr lang="en-US" sz="2000" kern="0" spc="-16">
                    <a:solidFill>
                      <a:schemeClr val="bg1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</a:br>
                <a:r>
                  <a:rPr lang="en-US" sz="2000" kern="0" spc="-16">
                    <a:solidFill>
                      <a:schemeClr val="bg1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of innovation</a:t>
                </a:r>
                <a:endParaRPr lang="en-US" sz="200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pic>
          <p:nvPicPr>
            <p:cNvPr id="3" name="Picture 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471DD927-03CC-C901-4E7C-1E9B59EBC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1647" y="4697429"/>
              <a:ext cx="2085880" cy="13905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753880-F06C-A1FB-6591-821A8BFBA612}"/>
              </a:ext>
            </a:extLst>
          </p:cNvPr>
          <p:cNvGrpSpPr/>
          <p:nvPr/>
        </p:nvGrpSpPr>
        <p:grpSpPr>
          <a:xfrm>
            <a:off x="6434234" y="4121568"/>
            <a:ext cx="1972191" cy="483057"/>
            <a:chOff x="6315605" y="4206393"/>
            <a:chExt cx="2209455" cy="541173"/>
          </a:xfrm>
        </p:grpSpPr>
        <p:pic>
          <p:nvPicPr>
            <p:cNvPr id="2" name="Picture 12" descr="Logo for F5">
              <a:extLst>
                <a:ext uri="{FF2B5EF4-FFF2-40B4-BE49-F238E27FC236}">
                  <a16:creationId xmlns:a16="http://schemas.microsoft.com/office/drawing/2014/main" id="{01A245AC-1AF9-53C8-3AC1-8EB539195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3908" y="4499589"/>
              <a:ext cx="247976" cy="247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4" descr="Logo for Intel">
              <a:extLst>
                <a:ext uri="{FF2B5EF4-FFF2-40B4-BE49-F238E27FC236}">
                  <a16:creationId xmlns:a16="http://schemas.microsoft.com/office/drawing/2014/main" id="{C3A3DDB3-EBDC-27AE-D32F-F50A59231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393" y="4530201"/>
              <a:ext cx="417104" cy="168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4" descr="Logo for NVIDIA">
              <a:extLst>
                <a:ext uri="{FF2B5EF4-FFF2-40B4-BE49-F238E27FC236}">
                  <a16:creationId xmlns:a16="http://schemas.microsoft.com/office/drawing/2014/main" id="{4B8E442A-AC95-7EF8-87F3-A78BF75D6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605" y="4252098"/>
              <a:ext cx="645447" cy="122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Dell Technologies | Dell USA">
              <a:extLst>
                <a:ext uri="{FF2B5EF4-FFF2-40B4-BE49-F238E27FC236}">
                  <a16:creationId xmlns:a16="http://schemas.microsoft.com/office/drawing/2014/main" id="{A72A3EB1-A5DE-4D28-BAC9-73DD7D0F11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157136" y="4206393"/>
              <a:ext cx="367924" cy="214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Logo for Hewlett Packard Enterprise">
              <a:extLst>
                <a:ext uri="{FF2B5EF4-FFF2-40B4-BE49-F238E27FC236}">
                  <a16:creationId xmlns:a16="http://schemas.microsoft.com/office/drawing/2014/main" id="{1D3E13C1-E558-CC47-7EED-82AA653E3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636" y="4221222"/>
              <a:ext cx="440758" cy="184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Logo for NetApp">
              <a:extLst>
                <a:ext uri="{FF2B5EF4-FFF2-40B4-BE49-F238E27FC236}">
                  <a16:creationId xmlns:a16="http://schemas.microsoft.com/office/drawing/2014/main" id="{88E54503-D347-3445-B76E-AEECAF8E0D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22121" y="4562262"/>
              <a:ext cx="508113" cy="122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A blue and black logo&#10;&#10;Description automatically generated">
              <a:extLst>
                <a:ext uri="{FF2B5EF4-FFF2-40B4-BE49-F238E27FC236}">
                  <a16:creationId xmlns:a16="http://schemas.microsoft.com/office/drawing/2014/main" id="{B8333E77-EBCE-ED22-510F-4781A205C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2793" y="4211415"/>
              <a:ext cx="390102" cy="203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27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2487B-732D-FB43-591A-8E9E3584A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16DC2C-D626-97AF-D48D-19227F9BE465}"/>
              </a:ext>
            </a:extLst>
          </p:cNvPr>
          <p:cNvSpPr/>
          <p:nvPr/>
        </p:nvSpPr>
        <p:spPr>
          <a:xfrm>
            <a:off x="1" y="4773168"/>
            <a:ext cx="12192000" cy="1984119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20000"/>
                  <a:lumOff val="80000"/>
                  <a:alpha val="0"/>
                </a:schemeClr>
              </a:gs>
              <a:gs pos="16000">
                <a:schemeClr val="accent3">
                  <a:lumMod val="60000"/>
                  <a:lumOff val="40000"/>
                  <a:alpha val="1762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290BC-D1A1-A806-52FA-2D2CD75550D1}"/>
              </a:ext>
            </a:extLst>
          </p:cNvPr>
          <p:cNvSpPr txBox="1"/>
          <p:nvPr/>
        </p:nvSpPr>
        <p:spPr>
          <a:xfrm>
            <a:off x="3710009" y="5827751"/>
            <a:ext cx="4771985" cy="28049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Arial" panose="020B0604020202020204" pitchFamily="34" charset="0"/>
              </a:rPr>
              <a:t>Advanced Technology Center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514D31F-23D0-39B9-3EBD-88C8DB9FBB31}"/>
              </a:ext>
            </a:extLst>
          </p:cNvPr>
          <p:cNvSpPr txBox="1"/>
          <p:nvPr/>
        </p:nvSpPr>
        <p:spPr>
          <a:xfrm>
            <a:off x="1246052" y="921625"/>
            <a:ext cx="9699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7">
              <a:spcAft>
                <a:spcPts val="60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Delivering our most in-demand technology solutions to accelerate key client outcomes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44AA8E8-ACD1-D816-B0B3-F0743DD09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09" y="277782"/>
            <a:ext cx="11704382" cy="776874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chemeClr val="tx2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Transformational Solutions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45BCC8-CABD-CB6E-FA6C-A3CDAE8A26A9}"/>
              </a:ext>
            </a:extLst>
          </p:cNvPr>
          <p:cNvGrpSpPr/>
          <p:nvPr/>
        </p:nvGrpSpPr>
        <p:grpSpPr>
          <a:xfrm>
            <a:off x="1272538" y="6181820"/>
            <a:ext cx="9646927" cy="276999"/>
            <a:chOff x="1688277" y="6312882"/>
            <a:chExt cx="9656972" cy="27699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2F9A23-D083-866D-B4D9-6B49B2AFCBB4}"/>
                </a:ext>
              </a:extLst>
            </p:cNvPr>
            <p:cNvSpPr txBox="1"/>
            <p:nvPr/>
          </p:nvSpPr>
          <p:spPr>
            <a:xfrm>
              <a:off x="1958675" y="6312882"/>
              <a:ext cx="1331351" cy="27699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WWT Research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6B0EF7-9B4C-6837-61C2-CB19AB15C252}"/>
                </a:ext>
              </a:extLst>
            </p:cNvPr>
            <p:cNvSpPr txBox="1"/>
            <p:nvPr/>
          </p:nvSpPr>
          <p:spPr>
            <a:xfrm>
              <a:off x="3564763" y="6312882"/>
              <a:ext cx="1552538" cy="27699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Labs and </a:t>
              </a:r>
              <a:r>
                <a:rPr lang="en-US" sz="1100">
                  <a:solidFill>
                    <a:schemeClr val="tx2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L</a:t>
              </a:r>
              <a:r>
                <a:rPr kumimoji="0" lang="en-US" sz="110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earning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B26D84-579E-7077-F083-60B96397389C}"/>
                </a:ext>
              </a:extLst>
            </p:cNvPr>
            <p:cNvSpPr txBox="1"/>
            <p:nvPr/>
          </p:nvSpPr>
          <p:spPr>
            <a:xfrm>
              <a:off x="5307039" y="6312882"/>
              <a:ext cx="1331351" cy="27699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Cyber Range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EE9DC8-69AA-6D6C-314F-084FFA01B24E}"/>
                </a:ext>
              </a:extLst>
            </p:cNvPr>
            <p:cNvSpPr txBox="1"/>
            <p:nvPr/>
          </p:nvSpPr>
          <p:spPr>
            <a:xfrm>
              <a:off x="6729385" y="6312882"/>
              <a:ext cx="1365826" cy="27699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AI Proving Ground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AC498E-CF97-CEC4-3F8A-A166984A508D}"/>
                </a:ext>
              </a:extLst>
            </p:cNvPr>
            <p:cNvSpPr txBox="1"/>
            <p:nvPr/>
          </p:nvSpPr>
          <p:spPr>
            <a:xfrm>
              <a:off x="8555923" y="6312882"/>
              <a:ext cx="1331351" cy="27699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Proofs of Concept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E28ABE-26F2-21F6-5A4A-03BC8FB2EE65}"/>
                </a:ext>
              </a:extLst>
            </p:cNvPr>
            <p:cNvSpPr txBox="1"/>
            <p:nvPr/>
          </p:nvSpPr>
          <p:spPr>
            <a:xfrm>
              <a:off x="10347986" y="6312882"/>
              <a:ext cx="997263" cy="27699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Lab Hosting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023541B-5702-515F-D52A-7E6D6B8A8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80000" contrast="-70000"/>
            </a:blip>
            <a:srcRect l="50544" r="47929"/>
            <a:stretch/>
          </p:blipFill>
          <p:spPr>
            <a:xfrm>
              <a:off x="10050310" y="6353801"/>
              <a:ext cx="210838" cy="19516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D2142DC-C2D2-C720-B480-A5778925F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80000" contrast="-70000"/>
            </a:blip>
            <a:srcRect l="41965" t="-6781" r="56104" b="-6781"/>
            <a:stretch/>
          </p:blipFill>
          <p:spPr>
            <a:xfrm>
              <a:off x="8229165" y="6353801"/>
              <a:ext cx="234530" cy="1951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84E4FA4-BC3E-8D19-6DFF-4A2E901E6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bright="-80000" contrast="-70000"/>
            </a:blip>
            <a:srcRect t="1" r="97975" b="-8506"/>
            <a:stretch/>
          </p:blipFill>
          <p:spPr>
            <a:xfrm>
              <a:off x="1688277" y="6353800"/>
              <a:ext cx="188620" cy="19516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27887B-D595-108A-1322-6C382A999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bright="-80000" contrast="-70000"/>
            </a:blip>
            <a:srcRect r="98554" b="-2114"/>
            <a:stretch/>
          </p:blipFill>
          <p:spPr>
            <a:xfrm>
              <a:off x="3296901" y="6353801"/>
              <a:ext cx="194312" cy="19516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D1D0183-0085-BC4F-598B-73628650D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-80000" contrast="-70000"/>
            </a:blip>
            <a:srcRect l="57739" r="40405"/>
            <a:stretch/>
          </p:blipFill>
          <p:spPr>
            <a:xfrm>
              <a:off x="4998087" y="6353801"/>
              <a:ext cx="212266" cy="19516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D1B02B-B51C-3207-B054-8F77546333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lum bright="-80000"/>
            </a:blip>
            <a:srcRect t="1" r="90498" b="10995"/>
            <a:stretch/>
          </p:blipFill>
          <p:spPr>
            <a:xfrm>
              <a:off x="6452249" y="6353801"/>
              <a:ext cx="181502" cy="195160"/>
            </a:xfrm>
            <a:prstGeom prst="rect">
              <a:avLst/>
            </a:prstGeom>
          </p:spPr>
        </p:pic>
      </p:grpSp>
      <p:sp>
        <p:nvSpPr>
          <p:cNvPr id="56" name="Rounded Rectangle 39">
            <a:extLst>
              <a:ext uri="{FF2B5EF4-FFF2-40B4-BE49-F238E27FC236}">
                <a16:creationId xmlns:a16="http://schemas.microsoft.com/office/drawing/2014/main" id="{97E6DF97-C0F2-DB3A-C4E4-92DB36750D43}"/>
              </a:ext>
            </a:extLst>
          </p:cNvPr>
          <p:cNvSpPr>
            <a:spLocks/>
          </p:cNvSpPr>
          <p:nvPr/>
        </p:nvSpPr>
        <p:spPr>
          <a:xfrm>
            <a:off x="330199" y="2248486"/>
            <a:ext cx="11531602" cy="1206854"/>
          </a:xfrm>
          <a:prstGeom prst="roundRect">
            <a:avLst>
              <a:gd name="adj" fmla="val 0"/>
            </a:avLst>
          </a:prstGeom>
          <a:gradFill>
            <a:gsLst>
              <a:gs pos="100000">
                <a:schemeClr val="accent4">
                  <a:alpha val="46751"/>
                </a:schemeClr>
              </a:gs>
              <a:gs pos="0">
                <a:schemeClr val="accent3">
                  <a:alpha val="0"/>
                </a:schemeClr>
              </a:gs>
            </a:gsLst>
            <a:lin ang="5400000" scaled="0"/>
          </a:gradFill>
          <a:ln w="190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18288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825252" hangingPunct="0"/>
            <a:r>
              <a:rPr lang="en-US" sz="1100" kern="0" spc="300">
                <a:solidFill>
                  <a:schemeClr val="accent4"/>
                </a:solidFill>
                <a:latin typeface="Aptos" panose="020B0004020202020204" pitchFamily="34" charset="0"/>
                <a:ea typeface="Roboto Medium" panose="02000000000000000000" pitchFamily="2" charset="0"/>
                <a:cs typeface="Arial" panose="020B0604020202020204" pitchFamily="34" charset="0"/>
              </a:rPr>
              <a:t>ADVISORY &amp; CONSULTING   •   IMPLEMENTATION   •   SUPPORT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AB4F69-4833-F415-30FA-320F0B0AF214}"/>
              </a:ext>
            </a:extLst>
          </p:cNvPr>
          <p:cNvGrpSpPr/>
          <p:nvPr/>
        </p:nvGrpSpPr>
        <p:grpSpPr>
          <a:xfrm>
            <a:off x="330200" y="1609564"/>
            <a:ext cx="11531602" cy="1291279"/>
            <a:chOff x="330196" y="1609564"/>
            <a:chExt cx="11531602" cy="129127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BEDD2AB-3ACE-DB57-0382-FCB45AE8E3B3}"/>
                </a:ext>
              </a:extLst>
            </p:cNvPr>
            <p:cNvGrpSpPr/>
            <p:nvPr/>
          </p:nvGrpSpPr>
          <p:grpSpPr>
            <a:xfrm>
              <a:off x="8024769" y="1609564"/>
              <a:ext cx="1913379" cy="1291279"/>
              <a:chOff x="9563603" y="1642216"/>
              <a:chExt cx="2296035" cy="1547551"/>
            </a:xfrm>
            <a:gradFill>
              <a:gsLst>
                <a:gs pos="100000">
                  <a:schemeClr val="accent4"/>
                </a:gs>
                <a:gs pos="0">
                  <a:schemeClr val="accent6"/>
                </a:gs>
              </a:gsLst>
              <a:lin ang="13500000" scaled="1"/>
            </a:gradFill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73C3611-5816-E29F-FFC2-7579F5EF1D33}"/>
                  </a:ext>
                </a:extLst>
              </p:cNvPr>
              <p:cNvSpPr/>
              <p:nvPr/>
            </p:nvSpPr>
            <p:spPr>
              <a:xfrm>
                <a:off x="9563603" y="1642216"/>
                <a:ext cx="1141860" cy="1547551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20" rIns="0" bIns="45720" numCol="1" spcCol="1270" anchor="ctr" anchorCtr="0">
                <a:noAutofit/>
              </a:bodyPr>
              <a:lstStyle/>
              <a:p>
                <a:pPr algn="ctr" defTabSz="533379">
                  <a:spcBef>
                    <a:spcPct val="0"/>
                  </a:spcBef>
                  <a:defRPr/>
                </a:pPr>
                <a:r>
                  <a:rPr lang="en-US" sz="1000">
                    <a:solidFill>
                      <a:srgbClr val="FFFFFF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Network Modernization</a:t>
                </a: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6360D86D-920E-11DB-7F60-A1F726048CD6}"/>
                  </a:ext>
                </a:extLst>
              </p:cNvPr>
              <p:cNvSpPr/>
              <p:nvPr/>
            </p:nvSpPr>
            <p:spPr>
              <a:xfrm>
                <a:off x="10717779" y="1642216"/>
                <a:ext cx="1141859" cy="1547551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20" rIns="0" bIns="45720" numCol="1" spcCol="1270" anchor="ctr" anchorCtr="0">
                <a:noAutofit/>
              </a:bodyPr>
              <a:lstStyle/>
              <a:p>
                <a:pPr algn="ctr" defTabSz="533379">
                  <a:spcBef>
                    <a:spcPct val="0"/>
                  </a:spcBef>
                  <a:defRPr/>
                </a:pPr>
                <a:r>
                  <a:rPr lang="en-US" sz="1000">
                    <a:solidFill>
                      <a:srgbClr val="FFFFFF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Cloud &amp; </a:t>
                </a:r>
                <a:br>
                  <a:rPr lang="en-US" sz="1000">
                    <a:solidFill>
                      <a:srgbClr val="FFFFFF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</a:br>
                <a:r>
                  <a:rPr lang="en-US" sz="1000">
                    <a:solidFill>
                      <a:srgbClr val="FFFFFF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Data Center Modernization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C3C82B9-21FF-727E-140D-121396089424}"/>
                </a:ext>
              </a:extLst>
            </p:cNvPr>
            <p:cNvGrpSpPr/>
            <p:nvPr/>
          </p:nvGrpSpPr>
          <p:grpSpPr>
            <a:xfrm>
              <a:off x="330196" y="1609564"/>
              <a:ext cx="1913379" cy="1291279"/>
              <a:chOff x="330196" y="1642216"/>
              <a:chExt cx="2296036" cy="1547551"/>
            </a:xfrm>
            <a:gradFill>
              <a:gsLst>
                <a:gs pos="100000">
                  <a:srgbClr val="FF550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</a:gradFill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26F8B123-C898-9CCA-52EE-C6BF572E9AF7}"/>
                  </a:ext>
                </a:extLst>
              </p:cNvPr>
              <p:cNvSpPr/>
              <p:nvPr/>
            </p:nvSpPr>
            <p:spPr>
              <a:xfrm>
                <a:off x="1484372" y="1642216"/>
                <a:ext cx="1141860" cy="1547551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20" rIns="0" bIns="45720" numCol="1" spcCol="1270" anchor="ctr" anchorCtr="0">
                <a:noAutofit/>
              </a:bodyPr>
              <a:lstStyle/>
              <a:p>
                <a:pPr algn="ctr" defTabSz="533379">
                  <a:spcBef>
                    <a:spcPct val="0"/>
                  </a:spcBef>
                </a:pPr>
                <a:r>
                  <a:rPr lang="en-US" sz="1000">
                    <a:solidFill>
                      <a:srgbClr val="FFFFFF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Application Development &amp; Data Platforms</a:t>
                </a: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67CE37B-3977-CB96-BC68-D0D5F43BCCA5}"/>
                  </a:ext>
                </a:extLst>
              </p:cNvPr>
              <p:cNvSpPr/>
              <p:nvPr/>
            </p:nvSpPr>
            <p:spPr>
              <a:xfrm>
                <a:off x="330196" y="1642216"/>
                <a:ext cx="1141860" cy="1547551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20" rIns="0" bIns="45720" numCol="1" spcCol="1270" anchor="ctr" anchorCtr="0">
                <a:noAutofit/>
              </a:bodyPr>
              <a:lstStyle/>
              <a:p>
                <a:pPr algn="ctr" defTabSz="533379">
                  <a:spcBef>
                    <a:spcPct val="0"/>
                  </a:spcBef>
                </a:pPr>
                <a:r>
                  <a:rPr lang="en-US" sz="1000">
                    <a:solidFill>
                      <a:srgbClr val="FFFFFF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Customer &amp; Employee Experience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9E6F37-19DF-D127-FBD9-C5F74AFCEC1A}"/>
                </a:ext>
              </a:extLst>
            </p:cNvPr>
            <p:cNvGrpSpPr/>
            <p:nvPr/>
          </p:nvGrpSpPr>
          <p:grpSpPr>
            <a:xfrm>
              <a:off x="2253838" y="1609564"/>
              <a:ext cx="2875200" cy="1291279"/>
              <a:chOff x="2638548" y="1779137"/>
              <a:chExt cx="3450212" cy="1671542"/>
            </a:xfrm>
            <a:gradFill>
              <a:gsLst>
                <a:gs pos="1000">
                  <a:srgbClr val="C00000"/>
                </a:gs>
                <a:gs pos="80000">
                  <a:schemeClr val="accent6">
                    <a:lumMod val="75000"/>
                  </a:schemeClr>
                </a:gs>
              </a:gsLst>
              <a:lin ang="13500000" scaled="1"/>
            </a:gradFill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82A63CA-6965-9FB7-30F8-982DB9A3FBB9}"/>
                  </a:ext>
                </a:extLst>
              </p:cNvPr>
              <p:cNvSpPr/>
              <p:nvPr/>
            </p:nvSpPr>
            <p:spPr>
              <a:xfrm>
                <a:off x="2638548" y="1779137"/>
                <a:ext cx="1141860" cy="167154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20" rIns="0" bIns="45720" numCol="1" spcCol="1270" anchor="ctr" anchorCtr="0">
                <a:noAutofit/>
              </a:bodyPr>
              <a:lstStyle/>
              <a:p>
                <a:pPr algn="ctr" defTabSz="533379"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000">
                    <a:solidFill>
                      <a:srgbClr val="FFFFFF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AI Studio</a:t>
                </a: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9475856-E37A-5B11-C431-8CC42E8962FB}"/>
                  </a:ext>
                </a:extLst>
              </p:cNvPr>
              <p:cNvSpPr/>
              <p:nvPr/>
            </p:nvSpPr>
            <p:spPr>
              <a:xfrm>
                <a:off x="3792724" y="1779137"/>
                <a:ext cx="1141860" cy="167154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20" rIns="0" bIns="45720" numCol="1" spcCol="1270" anchor="ctr" anchorCtr="0">
                <a:noAutofit/>
              </a:bodyPr>
              <a:lstStyle/>
              <a:p>
                <a:pPr algn="ctr" defTabSz="533379">
                  <a:spcBef>
                    <a:spcPct val="0"/>
                  </a:spcBef>
                </a:pPr>
                <a:r>
                  <a:rPr lang="en-US" sz="1000">
                    <a:solidFill>
                      <a:srgbClr val="FFFFFF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AI Foundry</a:t>
                </a: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5DD2AEA-76B3-1154-D45B-EEDBCB19B070}"/>
                  </a:ext>
                </a:extLst>
              </p:cNvPr>
              <p:cNvSpPr/>
              <p:nvPr/>
            </p:nvSpPr>
            <p:spPr>
              <a:xfrm>
                <a:off x="4946900" y="1779137"/>
                <a:ext cx="1141860" cy="167154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20" rIns="0" bIns="45720" numCol="1" spcCol="1270" anchor="ctr" anchorCtr="0">
                <a:noAutofit/>
              </a:bodyPr>
              <a:lstStyle/>
              <a:p>
                <a:pPr algn="ctr" defTabSz="533379"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000">
                    <a:solidFill>
                      <a:srgbClr val="FFFFFF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AI Factory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3EB6138-A294-10EB-E912-5A1C1B39D318}"/>
                </a:ext>
              </a:extLst>
            </p:cNvPr>
            <p:cNvGrpSpPr/>
            <p:nvPr/>
          </p:nvGrpSpPr>
          <p:grpSpPr>
            <a:xfrm>
              <a:off x="5139301" y="1609564"/>
              <a:ext cx="2875200" cy="1291279"/>
              <a:chOff x="6101075" y="1779137"/>
              <a:chExt cx="3450212" cy="1671542"/>
            </a:xfrm>
            <a:gradFill flip="none" rotWithShape="1">
              <a:gsLst>
                <a:gs pos="100000">
                  <a:schemeClr val="accent2"/>
                </a:gs>
                <a:gs pos="16000">
                  <a:schemeClr val="bg2"/>
                </a:gs>
              </a:gsLst>
              <a:lin ang="13500000" scaled="1"/>
              <a:tileRect/>
            </a:gradFill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22F202B9-05B5-E296-A4C3-D0D2040E1755}"/>
                  </a:ext>
                </a:extLst>
              </p:cNvPr>
              <p:cNvSpPr/>
              <p:nvPr/>
            </p:nvSpPr>
            <p:spPr>
              <a:xfrm>
                <a:off x="6101075" y="1779137"/>
                <a:ext cx="1141860" cy="1671542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20" rIns="0" bIns="45720" numCol="1" spcCol="1270" anchor="ctr" anchorCtr="0">
                <a:noAutofit/>
              </a:bodyPr>
              <a:lstStyle/>
              <a:p>
                <a:pPr algn="ctr" defTabSz="533379"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000">
                    <a:solidFill>
                      <a:srgbClr val="FFFFFF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Cyber Resiliency</a:t>
                </a: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661677C-BE4D-0C4B-BC12-5AD1D2DBE39A}"/>
                  </a:ext>
                </a:extLst>
              </p:cNvPr>
              <p:cNvSpPr/>
              <p:nvPr/>
            </p:nvSpPr>
            <p:spPr>
              <a:xfrm>
                <a:off x="7255251" y="1779137"/>
                <a:ext cx="1141860" cy="1671542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20" rIns="0" bIns="45720" numCol="1" spcCol="1270" anchor="ctr" anchorCtr="0">
                <a:noAutofit/>
              </a:bodyPr>
              <a:lstStyle/>
              <a:p>
                <a:pPr algn="ctr" defTabSz="533379"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000">
                    <a:solidFill>
                      <a:srgbClr val="FFFFFF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Cyber Risk &amp; Regulatory Response</a:t>
                </a: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76A3015-596B-A8BE-0AF0-14A080FE7D00}"/>
                  </a:ext>
                </a:extLst>
              </p:cNvPr>
              <p:cNvSpPr/>
              <p:nvPr/>
            </p:nvSpPr>
            <p:spPr>
              <a:xfrm>
                <a:off x="8409427" y="1779137"/>
                <a:ext cx="1141860" cy="1671542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20" rIns="0" bIns="45720" numCol="1" spcCol="1270" anchor="ctr" anchorCtr="0">
                <a:noAutofit/>
              </a:bodyPr>
              <a:lstStyle/>
              <a:p>
                <a:pPr algn="ctr" defTabSz="533379"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000">
                    <a:solidFill>
                      <a:srgbClr val="FFFFFF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Zero Trust Architecture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7B9D09B-94E4-9F28-F269-FCD233048A84}"/>
                </a:ext>
              </a:extLst>
            </p:cNvPr>
            <p:cNvGrpSpPr/>
            <p:nvPr/>
          </p:nvGrpSpPr>
          <p:grpSpPr>
            <a:xfrm>
              <a:off x="9948412" y="1609564"/>
              <a:ext cx="1913386" cy="1291279"/>
              <a:chOff x="9948412" y="1609564"/>
              <a:chExt cx="1913386" cy="1291279"/>
            </a:xfrm>
            <a:gradFill>
              <a:gsLst>
                <a:gs pos="100000">
                  <a:schemeClr val="bg2">
                    <a:lumMod val="60000"/>
                    <a:lumOff val="40000"/>
                  </a:schemeClr>
                </a:gs>
                <a:gs pos="0">
                  <a:schemeClr val="accent5">
                    <a:lumMod val="20000"/>
                    <a:lumOff val="80000"/>
                  </a:schemeClr>
                </a:gs>
              </a:gsLst>
              <a:lin ang="13500000" scaled="1"/>
            </a:gradFill>
          </p:grpSpPr>
          <p:sp>
            <p:nvSpPr>
              <p:cNvPr id="72" name="Freeform: Shape 78">
                <a:extLst>
                  <a:ext uri="{FF2B5EF4-FFF2-40B4-BE49-F238E27FC236}">
                    <a16:creationId xmlns:a16="http://schemas.microsoft.com/office/drawing/2014/main" id="{C04E8407-63D9-8E1C-03C6-CAA11648B99B}"/>
                  </a:ext>
                </a:extLst>
              </p:cNvPr>
              <p:cNvSpPr/>
              <p:nvPr/>
            </p:nvSpPr>
            <p:spPr>
              <a:xfrm>
                <a:off x="9948412" y="1609564"/>
                <a:ext cx="951559" cy="1291279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20" rIns="0" bIns="45720" numCol="1" spcCol="1270" anchor="ctr" anchorCtr="0">
                <a:noAutofit/>
              </a:bodyPr>
              <a:lstStyle/>
              <a:p>
                <a:pPr algn="ctr" defTabSz="533379">
                  <a:spcBef>
                    <a:spcPct val="0"/>
                  </a:spcBef>
                  <a:defRPr/>
                </a:pPr>
                <a:r>
                  <a:rPr lang="en-US" sz="1000">
                    <a:solidFill>
                      <a:schemeClr val="tx2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Software Asset Management</a:t>
                </a:r>
              </a:p>
            </p:txBody>
          </p:sp>
          <p:sp>
            <p:nvSpPr>
              <p:cNvPr id="73" name="Freeform: Shape 79">
                <a:extLst>
                  <a:ext uri="{FF2B5EF4-FFF2-40B4-BE49-F238E27FC236}">
                    <a16:creationId xmlns:a16="http://schemas.microsoft.com/office/drawing/2014/main" id="{E57EBFCA-CF58-1175-F648-D96814F8DF32}"/>
                  </a:ext>
                </a:extLst>
              </p:cNvPr>
              <p:cNvSpPr/>
              <p:nvPr/>
            </p:nvSpPr>
            <p:spPr>
              <a:xfrm>
                <a:off x="10910239" y="1609564"/>
                <a:ext cx="951559" cy="1291279"/>
              </a:xfrm>
              <a:prstGeom prst="round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20" rIns="0" bIns="45720" numCol="1" spcCol="1270" anchor="ctr" anchorCtr="0">
                <a:noAutofit/>
              </a:bodyPr>
              <a:lstStyle/>
              <a:p>
                <a:pPr algn="ctr" defTabSz="533379">
                  <a:spcBef>
                    <a:spcPct val="0"/>
                  </a:spcBef>
                  <a:defRPr/>
                </a:pPr>
                <a:r>
                  <a:rPr lang="en-US" sz="1000">
                    <a:solidFill>
                      <a:schemeClr val="tx2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Microsoft Solutions</a:t>
                </a:r>
              </a:p>
            </p:txBody>
          </p: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13E64B7-6128-9C85-175A-57F8071DDC3E}"/>
              </a:ext>
            </a:extLst>
          </p:cNvPr>
          <p:cNvGrpSpPr/>
          <p:nvPr/>
        </p:nvGrpSpPr>
        <p:grpSpPr>
          <a:xfrm>
            <a:off x="2183479" y="3853772"/>
            <a:ext cx="7825045" cy="1685114"/>
            <a:chOff x="816923" y="2454533"/>
            <a:chExt cx="10558157" cy="2273686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DAA225C-77E0-B095-357D-AE68FBCDFE96}"/>
                </a:ext>
              </a:extLst>
            </p:cNvPr>
            <p:cNvGrpSpPr/>
            <p:nvPr/>
          </p:nvGrpSpPr>
          <p:grpSpPr>
            <a:xfrm>
              <a:off x="816929" y="2702979"/>
              <a:ext cx="10558148" cy="2025240"/>
              <a:chOff x="816929" y="2702979"/>
              <a:chExt cx="10558148" cy="2025240"/>
            </a:xfrm>
            <a:effectLst>
              <a:outerShdw blurRad="606044" dist="278217" dir="5400000" algn="t" rotWithShape="0">
                <a:schemeClr val="accent4">
                  <a:alpha val="17000"/>
                </a:schemeClr>
              </a:outerShdw>
            </a:effectLst>
          </p:grpSpPr>
          <p:sp>
            <p:nvSpPr>
              <p:cNvPr id="94" name="Rounded Rectangle 93">
                <a:extLst>
                  <a:ext uri="{FF2B5EF4-FFF2-40B4-BE49-F238E27FC236}">
                    <a16:creationId xmlns:a16="http://schemas.microsoft.com/office/drawing/2014/main" id="{9D350414-304E-710E-8216-71FECF69F0F6}"/>
                  </a:ext>
                </a:extLst>
              </p:cNvPr>
              <p:cNvSpPr/>
              <p:nvPr/>
            </p:nvSpPr>
            <p:spPr>
              <a:xfrm>
                <a:off x="7230158" y="2702979"/>
                <a:ext cx="2007176" cy="2025240"/>
              </a:xfrm>
              <a:prstGeom prst="roundRect">
                <a:avLst>
                  <a:gd name="adj" fmla="val 36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18872" rtlCol="0" anchor="b"/>
              <a:lstStyle/>
              <a:p>
                <a:pPr algn="ctr"/>
                <a:r>
                  <a:rPr lang="en-US" sz="1000" b="1">
                    <a:solidFill>
                      <a:schemeClr val="tx2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Cloud + Infrastructure</a:t>
                </a:r>
              </a:p>
            </p:txBody>
          </p:sp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4F45F01F-052E-413B-BBD5-40D6B5201275}"/>
                  </a:ext>
                </a:extLst>
              </p:cNvPr>
              <p:cNvSpPr/>
              <p:nvPr/>
            </p:nvSpPr>
            <p:spPr>
              <a:xfrm>
                <a:off x="2954672" y="2702979"/>
                <a:ext cx="2007176" cy="2025240"/>
              </a:xfrm>
              <a:prstGeom prst="roundRect">
                <a:avLst>
                  <a:gd name="adj" fmla="val 36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91440" rtlCol="0" anchor="b"/>
              <a:lstStyle/>
              <a:p>
                <a:pPr algn="ctr"/>
                <a:r>
                  <a:rPr lang="en-US" sz="1100" b="1">
                    <a:solidFill>
                      <a:schemeClr val="tx2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AI</a:t>
                </a:r>
              </a:p>
            </p:txBody>
          </p:sp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A6371288-3746-16DB-3C54-32D44125401D}"/>
                  </a:ext>
                </a:extLst>
              </p:cNvPr>
              <p:cNvSpPr/>
              <p:nvPr/>
            </p:nvSpPr>
            <p:spPr>
              <a:xfrm>
                <a:off x="5092415" y="2702979"/>
                <a:ext cx="2007176" cy="2025240"/>
              </a:xfrm>
              <a:prstGeom prst="roundRect">
                <a:avLst>
                  <a:gd name="adj" fmla="val 36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91440" rtlCol="0" anchor="b"/>
              <a:lstStyle/>
              <a:p>
                <a:pPr algn="ctr"/>
                <a:r>
                  <a:rPr lang="en-US" sz="1100" b="1">
                    <a:solidFill>
                      <a:schemeClr val="tx2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Cyber</a:t>
                </a: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1CEE9A2E-3E1F-C122-75AD-61A1AD422535}"/>
                  </a:ext>
                </a:extLst>
              </p:cNvPr>
              <p:cNvSpPr/>
              <p:nvPr/>
            </p:nvSpPr>
            <p:spPr>
              <a:xfrm>
                <a:off x="816929" y="2702979"/>
                <a:ext cx="2007176" cy="2025240"/>
              </a:xfrm>
              <a:prstGeom prst="roundRect">
                <a:avLst>
                  <a:gd name="adj" fmla="val 36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91440" rtlCol="0" anchor="b"/>
              <a:lstStyle/>
              <a:p>
                <a:pPr algn="ctr"/>
                <a:r>
                  <a:rPr lang="en-US" sz="1100" b="1">
                    <a:solidFill>
                      <a:schemeClr val="tx2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Digital</a:t>
                </a: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B21CE11D-BE5A-50E2-61B8-4453F7DB8743}"/>
                  </a:ext>
                </a:extLst>
              </p:cNvPr>
              <p:cNvSpPr/>
              <p:nvPr/>
            </p:nvSpPr>
            <p:spPr>
              <a:xfrm>
                <a:off x="9367901" y="2702979"/>
                <a:ext cx="2007176" cy="2025240"/>
              </a:xfrm>
              <a:prstGeom prst="roundRect">
                <a:avLst>
                  <a:gd name="adj" fmla="val 36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91440" rtlCol="0" anchor="b"/>
              <a:lstStyle/>
              <a:p>
                <a:pPr algn="ctr"/>
                <a:r>
                  <a:rPr lang="en-US" sz="1100" b="1">
                    <a:solidFill>
                      <a:schemeClr val="tx2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Software</a:t>
                </a: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B5DF34B-1BB3-EB5B-9808-F4F9C52752B6}"/>
                </a:ext>
              </a:extLst>
            </p:cNvPr>
            <p:cNvGrpSpPr/>
            <p:nvPr/>
          </p:nvGrpSpPr>
          <p:grpSpPr>
            <a:xfrm>
              <a:off x="816923" y="2454533"/>
              <a:ext cx="10558157" cy="1766402"/>
              <a:chOff x="816923" y="2454533"/>
              <a:chExt cx="10558157" cy="1766402"/>
            </a:xfrm>
          </p:grpSpPr>
          <p:pic>
            <p:nvPicPr>
              <p:cNvPr id="86" name="Picture 85" descr="A person wearing glasses and looking away&#10;&#10;Description automatically generated">
                <a:extLst>
                  <a:ext uri="{FF2B5EF4-FFF2-40B4-BE49-F238E27FC236}">
                    <a16:creationId xmlns:a16="http://schemas.microsoft.com/office/drawing/2014/main" id="{843A1AD8-8E2D-6812-5EAF-7AC7780B8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07" t="1" r="13159" b="1"/>
              <a:stretch/>
            </p:blipFill>
            <p:spPr>
              <a:xfrm>
                <a:off x="2954672" y="2454534"/>
                <a:ext cx="2007176" cy="1766401"/>
              </a:xfrm>
              <a:prstGeom prst="round2SameRect">
                <a:avLst>
                  <a:gd name="adj1" fmla="val 4865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59A4B315-CB0B-63BD-09C9-5A28578BD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892" t="31" r="4199" b="1"/>
              <a:stretch/>
            </p:blipFill>
            <p:spPr>
              <a:xfrm>
                <a:off x="5092428" y="2454533"/>
                <a:ext cx="2007175" cy="1766401"/>
              </a:xfrm>
              <a:prstGeom prst="round2SameRect">
                <a:avLst>
                  <a:gd name="adj1" fmla="val 4865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</p:pic>
          <p:pic>
            <p:nvPicPr>
              <p:cNvPr id="88" name="Picture 4" descr="shanghai cityscape - cloud business stock pictures, royalty-free photos &amp; images">
                <a:extLst>
                  <a:ext uri="{FF2B5EF4-FFF2-40B4-BE49-F238E27FC236}">
                    <a16:creationId xmlns:a16="http://schemas.microsoft.com/office/drawing/2014/main" id="{ABFC2565-DA46-35EA-E7FB-B5D9A6D766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342" t="1426" r="9342" b="3948"/>
              <a:stretch/>
            </p:blipFill>
            <p:spPr bwMode="auto">
              <a:xfrm>
                <a:off x="7230160" y="2454533"/>
                <a:ext cx="2007180" cy="1766401"/>
              </a:xfrm>
              <a:prstGeom prst="round2SameRect">
                <a:avLst>
                  <a:gd name="adj1" fmla="val 4865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</p:pic>
          <p:pic>
            <p:nvPicPr>
              <p:cNvPr id="90" name="Picture 89" descr="A person holding a tablet&#10;&#10;Description automatically generated">
                <a:extLst>
                  <a:ext uri="{FF2B5EF4-FFF2-40B4-BE49-F238E27FC236}">
                    <a16:creationId xmlns:a16="http://schemas.microsoft.com/office/drawing/2014/main" id="{A5A690F2-E8EB-FAEE-45D4-7B02E6AB9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424" t="621" r="7175" b="-1"/>
              <a:stretch/>
            </p:blipFill>
            <p:spPr>
              <a:xfrm>
                <a:off x="816923" y="2454534"/>
                <a:ext cx="2007176" cy="1766401"/>
              </a:xfrm>
              <a:prstGeom prst="round2SameRect">
                <a:avLst>
                  <a:gd name="adj1" fmla="val 4865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</p:pic>
          <p:pic>
            <p:nvPicPr>
              <p:cNvPr id="92" name="Picture 91" descr="A person using a tablet and a computer&#10;&#10;AI-generated content may be incorrect.">
                <a:extLst>
                  <a:ext uri="{FF2B5EF4-FFF2-40B4-BE49-F238E27FC236}">
                    <a16:creationId xmlns:a16="http://schemas.microsoft.com/office/drawing/2014/main" id="{AA08BB3C-7AE1-CD42-3A48-77DAC5086F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41" t="4609" r="28024" b="13111"/>
              <a:stretch/>
            </p:blipFill>
            <p:spPr>
              <a:xfrm>
                <a:off x="9367898" y="2454533"/>
                <a:ext cx="2007182" cy="1766400"/>
              </a:xfrm>
              <a:prstGeom prst="round2SameRect">
                <a:avLst>
                  <a:gd name="adj1" fmla="val 4865"/>
                  <a:gd name="adj2" fmla="val 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76039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31092C9-EB7C-792E-F5DC-5EA5735A564F}"/>
              </a:ext>
            </a:extLst>
          </p:cNvPr>
          <p:cNvSpPr/>
          <p:nvPr/>
        </p:nvSpPr>
        <p:spPr>
          <a:xfrm>
            <a:off x="0" y="1713303"/>
            <a:ext cx="12192000" cy="2653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14738" sx="102000" sy="102000" algn="ctr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DD5FB75-F338-3B50-4283-3CA7748ECAE8}"/>
              </a:ext>
            </a:extLst>
          </p:cNvPr>
          <p:cNvGrpSpPr/>
          <p:nvPr/>
        </p:nvGrpSpPr>
        <p:grpSpPr>
          <a:xfrm>
            <a:off x="4566190" y="3574253"/>
            <a:ext cx="6661052" cy="909916"/>
            <a:chOff x="4297651" y="3635461"/>
            <a:chExt cx="7198130" cy="983282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9DAD114F-BE2B-611B-C9E2-B3D5DE2F04A0}"/>
                </a:ext>
              </a:extLst>
            </p:cNvPr>
            <p:cNvSpPr/>
            <p:nvPr/>
          </p:nvSpPr>
          <p:spPr>
            <a:xfrm>
              <a:off x="4297651" y="3635461"/>
              <a:ext cx="7198130" cy="983282"/>
            </a:xfrm>
            <a:prstGeom prst="roundRect">
              <a:avLst>
                <a:gd name="adj" fmla="val 5287"/>
              </a:avLst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514738" sx="102000" sy="102000" algn="ctr" rotWithShape="0">
                <a:schemeClr val="accent4">
                  <a:alpha val="1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ptos" panose="020B00040202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380F149-4F3E-1F0F-B122-50DCF8C2BFDA}"/>
                </a:ext>
              </a:extLst>
            </p:cNvPr>
            <p:cNvGrpSpPr/>
            <p:nvPr/>
          </p:nvGrpSpPr>
          <p:grpSpPr>
            <a:xfrm>
              <a:off x="4355599" y="3757300"/>
              <a:ext cx="7082235" cy="773282"/>
              <a:chOff x="1291573" y="4527784"/>
              <a:chExt cx="9596559" cy="114372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1607F6C-9A01-0A10-6C09-21DC68BBE58C}"/>
                  </a:ext>
                </a:extLst>
              </p:cNvPr>
              <p:cNvSpPr txBox="1"/>
              <p:nvPr/>
            </p:nvSpPr>
            <p:spPr>
              <a:xfrm>
                <a:off x="1291573" y="4527787"/>
                <a:ext cx="1841261" cy="11437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r>
                  <a:rPr lang="en-US" sz="18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$1B+</a:t>
                </a:r>
              </a:p>
              <a:p>
                <a:pPr algn="ctr">
                  <a:spcAft>
                    <a:spcPts val="300"/>
                  </a:spcAft>
                </a:pPr>
                <a: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Infrastructure</a:t>
                </a:r>
                <a:b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</a:br>
                <a: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investment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1083A8-3987-1033-863C-2E73B41A8F21}"/>
                  </a:ext>
                </a:extLst>
              </p:cNvPr>
              <p:cNvSpPr txBox="1"/>
              <p:nvPr/>
            </p:nvSpPr>
            <p:spPr>
              <a:xfrm>
                <a:off x="3242112" y="4527784"/>
                <a:ext cx="1978968" cy="11437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r>
                  <a:rPr lang="en-US" sz="18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20,000+</a:t>
                </a:r>
              </a:p>
              <a:p>
                <a:pPr algn="ctr">
                  <a:spcAft>
                    <a:spcPts val="300"/>
                  </a:spcAft>
                </a:pPr>
                <a: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Virtual machines</a:t>
                </a:r>
                <a:b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</a:br>
                <a: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in the cloud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FBCAF2-0695-1A85-B0B6-25F0B4F738E1}"/>
                  </a:ext>
                </a:extLst>
              </p:cNvPr>
              <p:cNvSpPr txBox="1"/>
              <p:nvPr/>
            </p:nvSpPr>
            <p:spPr>
              <a:xfrm>
                <a:off x="5391885" y="4527790"/>
                <a:ext cx="1718211" cy="114372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r>
                  <a:rPr lang="en-US" sz="18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200+</a:t>
                </a:r>
              </a:p>
              <a:p>
                <a:pPr algn="ctr">
                  <a:spcAft>
                    <a:spcPts val="300"/>
                  </a:spcAft>
                </a:pPr>
                <a: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OEM partner</a:t>
                </a:r>
                <a:b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</a:br>
                <a: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ecosystem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C5B693-A0CA-7D44-D468-A2EC63190B01}"/>
                  </a:ext>
                </a:extLst>
              </p:cNvPr>
              <p:cNvSpPr txBox="1"/>
              <p:nvPr/>
            </p:nvSpPr>
            <p:spPr>
              <a:xfrm>
                <a:off x="7280903" y="4527790"/>
                <a:ext cx="1718211" cy="11437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r>
                  <a:rPr lang="en-US" sz="18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500+</a:t>
                </a:r>
              </a:p>
              <a:p>
                <a:pPr algn="ctr">
                  <a:spcAft>
                    <a:spcPts val="300"/>
                  </a:spcAft>
                </a:pPr>
                <a: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Rack</a:t>
                </a:r>
                <a:b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</a:br>
                <a: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capacity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A6DF28-8BE5-3889-39B3-B7E9072BC351}"/>
                  </a:ext>
                </a:extLst>
              </p:cNvPr>
              <p:cNvSpPr txBox="1"/>
              <p:nvPr/>
            </p:nvSpPr>
            <p:spPr>
              <a:xfrm>
                <a:off x="9169921" y="4527790"/>
                <a:ext cx="1718211" cy="11437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r>
                  <a:rPr lang="en-US" sz="18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6,000+</a:t>
                </a:r>
              </a:p>
              <a:p>
                <a:pPr algn="ctr">
                  <a:spcAft>
                    <a:spcPts val="300"/>
                  </a:spcAft>
                </a:pPr>
                <a: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Customer</a:t>
                </a:r>
                <a:b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</a:br>
                <a:r>
                  <a:rPr lang="en-US" sz="1000">
                    <a:solidFill>
                      <a:schemeClr val="accent3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engagements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3A8172A8-C84D-3C2E-3595-EEE7229148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56710" y="4598355"/>
                <a:ext cx="0" cy="1002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376FCE5-B83D-B417-E61D-44660ABD69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6484" y="4598355"/>
                <a:ext cx="0" cy="1002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2B96638-24A6-F076-DE66-D5F4E6D09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95500" y="4598355"/>
                <a:ext cx="0" cy="1002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950BA53-9EDE-8505-0796-B41EA3E18D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4516" y="4598355"/>
                <a:ext cx="0" cy="1002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591AFA6-2FCD-01A3-12AB-26FA4A938FFF}"/>
              </a:ext>
            </a:extLst>
          </p:cNvPr>
          <p:cNvGrpSpPr/>
          <p:nvPr/>
        </p:nvGrpSpPr>
        <p:grpSpPr>
          <a:xfrm>
            <a:off x="267390" y="1910255"/>
            <a:ext cx="3662107" cy="2328684"/>
            <a:chOff x="663054" y="2055010"/>
            <a:chExt cx="4190459" cy="2664658"/>
          </a:xfrm>
        </p:grpSpPr>
        <p:pic>
          <p:nvPicPr>
            <p:cNvPr id="5" name="Picture 4" descr="A person holding a phone and a cup of coffee&#10;&#10;Description automatically generated">
              <a:extLst>
                <a:ext uri="{FF2B5EF4-FFF2-40B4-BE49-F238E27FC236}">
                  <a16:creationId xmlns:a16="http://schemas.microsoft.com/office/drawing/2014/main" id="{83C0BE91-15B5-56B0-83F7-707CC14DD6D8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0740" y="2758793"/>
              <a:ext cx="1532773" cy="1532147"/>
            </a:xfrm>
            <a:prstGeom prst="ellipse">
              <a:avLst/>
            </a:prstGeom>
            <a:ln w="57150">
              <a:solidFill>
                <a:schemeClr val="bg1"/>
              </a:solidFill>
            </a:ln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1F07FB9-675F-2458-BAE8-988DB6E16047}"/>
                </a:ext>
              </a:extLst>
            </p:cNvPr>
            <p:cNvGrpSpPr/>
            <p:nvPr/>
          </p:nvGrpSpPr>
          <p:grpSpPr>
            <a:xfrm>
              <a:off x="663054" y="2055010"/>
              <a:ext cx="2949772" cy="2664658"/>
              <a:chOff x="1034917" y="1941530"/>
              <a:chExt cx="2566131" cy="2318098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CAB265B-5D27-9D27-F389-264ABFBC6DE9}"/>
                  </a:ext>
                </a:extLst>
              </p:cNvPr>
              <p:cNvGrpSpPr/>
              <p:nvPr/>
            </p:nvGrpSpPr>
            <p:grpSpPr>
              <a:xfrm>
                <a:off x="1034917" y="1941530"/>
                <a:ext cx="2566131" cy="1961355"/>
                <a:chOff x="793853" y="2036907"/>
                <a:chExt cx="2711629" cy="2072560"/>
              </a:xfrm>
            </p:grpSpPr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F271E5AC-B942-F79F-3398-84D54E59748C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4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flipH="1">
                  <a:off x="1870149" y="2036907"/>
                  <a:ext cx="1635333" cy="1635333"/>
                </a:xfrm>
                <a:prstGeom prst="ellipse">
                  <a:avLst/>
                </a:prstGeom>
                <a:ln w="57150">
                  <a:solidFill>
                    <a:schemeClr val="bg1"/>
                  </a:solidFill>
                </a:ln>
              </p:spPr>
            </p:pic>
            <p:pic>
              <p:nvPicPr>
                <p:cNvPr id="42" name="Picture 41" descr="A person wearing headphones and holding a white computer&#10;&#10;Description automatically generated with low confidence">
                  <a:extLst>
                    <a:ext uri="{FF2B5EF4-FFF2-40B4-BE49-F238E27FC236}">
                      <a16:creationId xmlns:a16="http://schemas.microsoft.com/office/drawing/2014/main" id="{CEE5FA5F-A63F-4E05-88EB-92A50FF38972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5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93853" y="2764664"/>
                  <a:ext cx="1344803" cy="1344803"/>
                </a:xfrm>
                <a:prstGeom prst="ellipse">
                  <a:avLst/>
                </a:prstGeom>
                <a:ln w="57150">
                  <a:solidFill>
                    <a:schemeClr val="bg1"/>
                  </a:solidFill>
                </a:ln>
              </p:spPr>
            </p:pic>
          </p:grpSp>
          <p:pic>
            <p:nvPicPr>
              <p:cNvPr id="55" name="Picture 54" descr="Logo, icon&#10;&#10;Description automatically generated">
                <a:extLst>
                  <a:ext uri="{FF2B5EF4-FFF2-40B4-BE49-F238E27FC236}">
                    <a16:creationId xmlns:a16="http://schemas.microsoft.com/office/drawing/2014/main" id="{71C6AC15-56D7-5821-A328-264BFD9B6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59979" y="3295135"/>
                <a:ext cx="1118862" cy="964493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7FC57C-C40B-3ACD-B4D8-905ADA69279A}"/>
              </a:ext>
            </a:extLst>
          </p:cNvPr>
          <p:cNvGrpSpPr/>
          <p:nvPr/>
        </p:nvGrpSpPr>
        <p:grpSpPr>
          <a:xfrm>
            <a:off x="3959236" y="1969538"/>
            <a:ext cx="7874944" cy="1549058"/>
            <a:chOff x="3886084" y="1658929"/>
            <a:chExt cx="7874944" cy="154905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AF6DE5E-620F-A180-8F35-4017FE8CDDC0}"/>
                </a:ext>
              </a:extLst>
            </p:cNvPr>
            <p:cNvGrpSpPr/>
            <p:nvPr/>
          </p:nvGrpSpPr>
          <p:grpSpPr>
            <a:xfrm>
              <a:off x="3886084" y="1658929"/>
              <a:ext cx="7874944" cy="1078486"/>
              <a:chOff x="4349587" y="1917078"/>
              <a:chExt cx="7283080" cy="997425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33B489E-A1C0-213B-32A0-8630854F98D9}"/>
                  </a:ext>
                </a:extLst>
              </p:cNvPr>
              <p:cNvGrpSpPr/>
              <p:nvPr/>
            </p:nvGrpSpPr>
            <p:grpSpPr>
              <a:xfrm>
                <a:off x="4349587" y="1917078"/>
                <a:ext cx="7283080" cy="327525"/>
                <a:chOff x="3911762" y="1515444"/>
                <a:chExt cx="10062512" cy="452518"/>
              </a:xfrm>
            </p:grpSpPr>
            <p:pic>
              <p:nvPicPr>
                <p:cNvPr id="1036" name="Picture 12" descr="Logo for F5">
                  <a:extLst>
                    <a:ext uri="{FF2B5EF4-FFF2-40B4-BE49-F238E27FC236}">
                      <a16:creationId xmlns:a16="http://schemas.microsoft.com/office/drawing/2014/main" id="{24DAD694-A99F-2936-1ABC-1EEBEB904F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82642" y="1515444"/>
                  <a:ext cx="452518" cy="4525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8" name="Picture 14" descr="Logo for Intel">
                  <a:extLst>
                    <a:ext uri="{FF2B5EF4-FFF2-40B4-BE49-F238E27FC236}">
                      <a16:creationId xmlns:a16="http://schemas.microsoft.com/office/drawing/2014/main" id="{D6E3F4C6-22EF-F250-5A36-B596401B4D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62061" y="1587570"/>
                  <a:ext cx="761151" cy="30826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0" name="Picture 16" descr="Logo for Microsoft">
                  <a:extLst>
                    <a:ext uri="{FF2B5EF4-FFF2-40B4-BE49-F238E27FC236}">
                      <a16:creationId xmlns:a16="http://schemas.microsoft.com/office/drawing/2014/main" id="{269E7215-2B34-B018-40A9-27FA0063A1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1694590" y="1557019"/>
                  <a:ext cx="914860" cy="3693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2" name="Picture 18" descr="Logo for Palo Alto Networks">
                  <a:extLst>
                    <a:ext uri="{FF2B5EF4-FFF2-40B4-BE49-F238E27FC236}">
                      <a16:creationId xmlns:a16="http://schemas.microsoft.com/office/drawing/2014/main" id="{39F0D08F-CBFF-B19D-8E69-074DBA2B1D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8882" y="1649543"/>
                  <a:ext cx="1005392" cy="1843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8" name="Picture 44" descr="Logo for NVIDIA">
                  <a:extLst>
                    <a:ext uri="{FF2B5EF4-FFF2-40B4-BE49-F238E27FC236}">
                      <a16:creationId xmlns:a16="http://schemas.microsoft.com/office/drawing/2014/main" id="{A0B30FFF-96B0-E8D3-E5D8-C9569C8A1F3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13902" y="1652564"/>
                  <a:ext cx="938326" cy="1782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Dell Technologies | Dell USA">
                  <a:extLst>
                    <a:ext uri="{FF2B5EF4-FFF2-40B4-BE49-F238E27FC236}">
                      <a16:creationId xmlns:a16="http://schemas.microsoft.com/office/drawing/2014/main" id="{14160B27-1D45-586D-5481-20BB467129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983068" y="1546407"/>
                  <a:ext cx="671404" cy="3905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0" name="Picture 6" descr="Logo for Hewlett Packard Enterprise">
                  <a:extLst>
                    <a:ext uri="{FF2B5EF4-FFF2-40B4-BE49-F238E27FC236}">
                      <a16:creationId xmlns:a16="http://schemas.microsoft.com/office/drawing/2014/main" id="{5685A0F6-E6D2-F8F7-774F-C4A8817B4E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98317" y="1573467"/>
                  <a:ext cx="804314" cy="3364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2" name="Picture 8" descr="Logo for NetApp">
                  <a:extLst>
                    <a:ext uri="{FF2B5EF4-FFF2-40B4-BE49-F238E27FC236}">
                      <a16:creationId xmlns:a16="http://schemas.microsoft.com/office/drawing/2014/main" id="{7D3594CA-FEAC-09B3-6276-361B5AEA70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311658" y="1520044"/>
                  <a:ext cx="927229" cy="4433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11" descr="A blue and black logo&#10;&#10;Description automatically generated">
                  <a:extLst>
                    <a:ext uri="{FF2B5EF4-FFF2-40B4-BE49-F238E27FC236}">
                      <a16:creationId xmlns:a16="http://schemas.microsoft.com/office/drawing/2014/main" id="{CE9C60C2-7E2A-219D-4FB0-52C9F41EEA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11762" y="1555571"/>
                  <a:ext cx="711876" cy="372265"/>
                </a:xfrm>
                <a:prstGeom prst="rect">
                  <a:avLst/>
                </a:prstGeom>
              </p:spPr>
            </p:pic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7884471-6816-0859-E5A9-5037581F9F9F}"/>
                  </a:ext>
                </a:extLst>
              </p:cNvPr>
              <p:cNvGrpSpPr/>
              <p:nvPr/>
            </p:nvGrpSpPr>
            <p:grpSpPr>
              <a:xfrm>
                <a:off x="4600162" y="2394154"/>
                <a:ext cx="6781940" cy="203271"/>
                <a:chOff x="6219682" y="2642106"/>
                <a:chExt cx="6781940" cy="203271"/>
              </a:xfrm>
            </p:grpSpPr>
            <p:pic>
              <p:nvPicPr>
                <p:cNvPr id="1074" name="Picture 50" descr="Logo for Silver Peak">
                  <a:extLst>
                    <a:ext uri="{FF2B5EF4-FFF2-40B4-BE49-F238E27FC236}">
                      <a16:creationId xmlns:a16="http://schemas.microsoft.com/office/drawing/2014/main" id="{9B42288E-E6C3-64BB-8E17-2A86B83124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42455" y="2642106"/>
                  <a:ext cx="631929" cy="2032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6" name="Picture 52" descr="Logo for ThousandEyes">
                  <a:extLst>
                    <a:ext uri="{FF2B5EF4-FFF2-40B4-BE49-F238E27FC236}">
                      <a16:creationId xmlns:a16="http://schemas.microsoft.com/office/drawing/2014/main" id="{1D6258CC-DE43-7604-0DBF-D4EBCC77692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604344" y="2690727"/>
                  <a:ext cx="583660" cy="1060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8" name="Picture 54" descr="Logo for Zscaler">
                  <a:extLst>
                    <a:ext uri="{FF2B5EF4-FFF2-40B4-BE49-F238E27FC236}">
                      <a16:creationId xmlns:a16="http://schemas.microsoft.com/office/drawing/2014/main" id="{79086CEF-5AD2-E1F9-A5DF-170464733F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17963" y="2682944"/>
                  <a:ext cx="583659" cy="12159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4" name="Picture 20" descr="Logo for AppDynamics">
                  <a:extLst>
                    <a:ext uri="{FF2B5EF4-FFF2-40B4-BE49-F238E27FC236}">
                      <a16:creationId xmlns:a16="http://schemas.microsoft.com/office/drawing/2014/main" id="{0D43F189-4AE0-A2A8-538B-E05D73F6CE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19682" y="2683833"/>
                  <a:ext cx="665657" cy="1198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6" name="Picture 22" descr="Logo for Aruba">
                  <a:extLst>
                    <a:ext uri="{FF2B5EF4-FFF2-40B4-BE49-F238E27FC236}">
                      <a16:creationId xmlns:a16="http://schemas.microsoft.com/office/drawing/2014/main" id="{F650FC0F-18FB-1781-7368-D11613F28B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15299" y="2657612"/>
                  <a:ext cx="519375" cy="1722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0" name="Picture 26" descr="Logo for Azure">
                  <a:extLst>
                    <a:ext uri="{FF2B5EF4-FFF2-40B4-BE49-F238E27FC236}">
                      <a16:creationId xmlns:a16="http://schemas.microsoft.com/office/drawing/2014/main" id="{6FE4D3E2-1735-D36E-BA52-78093067E8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64634" y="2668866"/>
                  <a:ext cx="519373" cy="1497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2" name="Picture 28" descr="Logo for Check Point">
                  <a:extLst>
                    <a:ext uri="{FF2B5EF4-FFF2-40B4-BE49-F238E27FC236}">
                      <a16:creationId xmlns:a16="http://schemas.microsoft.com/office/drawing/2014/main" id="{F2FC3253-CDC3-A095-88E7-C5D5D857FA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3967" y="2688344"/>
                  <a:ext cx="519373" cy="1107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6" name="Picture 32" descr="Logo for Equinix">
                  <a:extLst>
                    <a:ext uri="{FF2B5EF4-FFF2-40B4-BE49-F238E27FC236}">
                      <a16:creationId xmlns:a16="http://schemas.microsoft.com/office/drawing/2014/main" id="{9BAE88D0-51D3-6FE9-91D4-CBD10F3BF2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63300" y="2646775"/>
                  <a:ext cx="399860" cy="1939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8" name="Picture 34" descr="Logo for Fortinet">
                  <a:extLst>
                    <a:ext uri="{FF2B5EF4-FFF2-40B4-BE49-F238E27FC236}">
                      <a16:creationId xmlns:a16="http://schemas.microsoft.com/office/drawing/2014/main" id="{C0F8BFE7-A694-BC98-D1F1-0000C46B58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93120" y="2714743"/>
                  <a:ext cx="519375" cy="579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3776FB2-D9C4-2776-CBE6-FF54C978EDE8}"/>
                  </a:ext>
                </a:extLst>
              </p:cNvPr>
              <p:cNvGrpSpPr/>
              <p:nvPr/>
            </p:nvGrpSpPr>
            <p:grpSpPr>
              <a:xfrm>
                <a:off x="4629933" y="2750954"/>
                <a:ext cx="6722398" cy="163549"/>
                <a:chOff x="6245111" y="2998906"/>
                <a:chExt cx="6722398" cy="163549"/>
              </a:xfrm>
            </p:grpSpPr>
            <p:pic>
              <p:nvPicPr>
                <p:cNvPr id="1070" name="Picture 46" descr="Logo for Pure Storage">
                  <a:extLst>
                    <a:ext uri="{FF2B5EF4-FFF2-40B4-BE49-F238E27FC236}">
                      <a16:creationId xmlns:a16="http://schemas.microsoft.com/office/drawing/2014/main" id="{45116EB5-DEDA-148D-DDC0-9A12FA9CD5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565584" y="3028750"/>
                  <a:ext cx="532662" cy="1038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2" name="Picture 48" descr="Logo for Red Hat">
                  <a:extLst>
                    <a:ext uri="{FF2B5EF4-FFF2-40B4-BE49-F238E27FC236}">
                      <a16:creationId xmlns:a16="http://schemas.microsoft.com/office/drawing/2014/main" id="{A9A9075F-BBB6-757E-B6E7-E24666E084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06677" y="3014317"/>
                  <a:ext cx="560832" cy="13273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48" name="Picture 24" descr="Logo for AWS">
                  <a:extLst>
                    <a:ext uri="{FF2B5EF4-FFF2-40B4-BE49-F238E27FC236}">
                      <a16:creationId xmlns:a16="http://schemas.microsoft.com/office/drawing/2014/main" id="{6931153A-CB83-6DB0-E5B7-5E8DE0A415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57032" y="2998906"/>
                  <a:ext cx="273344" cy="16354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4" name="Picture 30" descr="Logo for Cohesity">
                  <a:extLst>
                    <a:ext uri="{FF2B5EF4-FFF2-40B4-BE49-F238E27FC236}">
                      <a16:creationId xmlns:a16="http://schemas.microsoft.com/office/drawing/2014/main" id="{2E8194AF-B5E0-9C52-108F-00CFE8D09E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72917" y="3052550"/>
                  <a:ext cx="375681" cy="562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0" name="Picture 36" descr="Logo for Google Cloud">
                  <a:extLst>
                    <a:ext uri="{FF2B5EF4-FFF2-40B4-BE49-F238E27FC236}">
                      <a16:creationId xmlns:a16="http://schemas.microsoft.com/office/drawing/2014/main" id="{C702F725-F250-8B2B-5CA1-A63DDFCA8F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45111" y="3034800"/>
                  <a:ext cx="519372" cy="917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2" name="Picture 38" descr="Logo for Infinera">
                  <a:extLst>
                    <a:ext uri="{FF2B5EF4-FFF2-40B4-BE49-F238E27FC236}">
                      <a16:creationId xmlns:a16="http://schemas.microsoft.com/office/drawing/2014/main" id="{4A36302F-1E4D-F991-D31E-664C0829DB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38810" y="3014317"/>
                  <a:ext cx="519374" cy="1327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4" name="Picture 40" descr="Logo for Juniper">
                  <a:extLst>
                    <a:ext uri="{FF2B5EF4-FFF2-40B4-BE49-F238E27FC236}">
                      <a16:creationId xmlns:a16="http://schemas.microsoft.com/office/drawing/2014/main" id="{7C1E29EB-6E0D-9C56-0AFF-CA1633B09F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66618" y="3009063"/>
                  <a:ext cx="472221" cy="1432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6" name="Picture 42" descr="Logo for Nutanix">
                  <a:extLst>
                    <a:ext uri="{FF2B5EF4-FFF2-40B4-BE49-F238E27FC236}">
                      <a16:creationId xmlns:a16="http://schemas.microsoft.com/office/drawing/2014/main" id="{99C14BD7-5A51-F396-91DA-F2F3215DED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47273" y="3048653"/>
                  <a:ext cx="519372" cy="640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4">
                  <a:extLst>
                    <a:ext uri="{FF2B5EF4-FFF2-40B4-BE49-F238E27FC236}">
                      <a16:creationId xmlns:a16="http://schemas.microsoft.com/office/drawing/2014/main" id="{19F3DA1D-9D35-0B8C-4E2F-2D0E5927FF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75079" y="3009133"/>
                  <a:ext cx="482071" cy="1430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F4F687-9D9D-766A-E573-55EF731F4B35}"/>
                </a:ext>
              </a:extLst>
            </p:cNvPr>
            <p:cNvSpPr txBox="1"/>
            <p:nvPr/>
          </p:nvSpPr>
          <p:spPr>
            <a:xfrm>
              <a:off x="6108164" y="2797651"/>
              <a:ext cx="3430800" cy="41033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5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09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663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217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771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326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9988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43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sz="1200">
                  <a:solidFill>
                    <a:schemeClr val="tx2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…and many more!</a:t>
              </a:r>
              <a:endParaRPr lang="en-US" sz="1050">
                <a:solidFill>
                  <a:schemeClr val="bg2"/>
                </a:solidFill>
                <a:latin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Rounded Rectangle 4">
            <a:hlinkClick r:id="rId34"/>
            <a:extLst>
              <a:ext uri="{FF2B5EF4-FFF2-40B4-BE49-F238E27FC236}">
                <a16:creationId xmlns:a16="http://schemas.microsoft.com/office/drawing/2014/main" id="{F946E45A-A9D7-9B33-DF21-36D6EEB23881}"/>
              </a:ext>
            </a:extLst>
          </p:cNvPr>
          <p:cNvSpPr/>
          <p:nvPr/>
        </p:nvSpPr>
        <p:spPr>
          <a:xfrm>
            <a:off x="10849247" y="186561"/>
            <a:ext cx="1129393" cy="339807"/>
          </a:xfrm>
          <a:prstGeom prst="roundRect">
            <a:avLst/>
          </a:prstGeom>
          <a:solidFill>
            <a:schemeClr val="accent5"/>
          </a:solidFill>
          <a:ln w="22225">
            <a:solidFill>
              <a:schemeClr val="bg1"/>
            </a:solidFill>
          </a:ln>
          <a:effectLst>
            <a:outerShdw blurRad="50800" dist="38100" dir="5400000" algn="t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latin typeface="Aptos" panose="020B0004020202020204" pitchFamily="34" charset="0"/>
                <a:cs typeface="Arial" panose="020B0604020202020204" pitchFamily="34" charset="0"/>
              </a:rPr>
              <a:t>Learn more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4727C0F1-7AA6-630C-1CB4-80F1C318AEE8}"/>
              </a:ext>
            </a:extLst>
          </p:cNvPr>
          <p:cNvSpPr txBox="1">
            <a:spLocks/>
          </p:cNvSpPr>
          <p:nvPr/>
        </p:nvSpPr>
        <p:spPr>
          <a:xfrm>
            <a:off x="838200" y="311261"/>
            <a:ext cx="10515600" cy="3398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54" indent="-228554" algn="l" defTabSz="9142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663" indent="-228554" algn="l" defTabSz="9142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771" indent="-228554" algn="l" defTabSz="9142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99880" indent="-228554" algn="l" defTabSz="9142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6989" indent="-228554" algn="l" defTabSz="9142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latin typeface="Aptos" panose="020B0004020202020204" pitchFamily="34" charset="0"/>
              </a:rPr>
              <a:t>WWT’s Advanced Technology Center (ATC)</a:t>
            </a:r>
          </a:p>
        </p:txBody>
      </p:sp>
      <p:sp>
        <p:nvSpPr>
          <p:cNvPr id="61" name="Title 28">
            <a:extLst>
              <a:ext uri="{FF2B5EF4-FFF2-40B4-BE49-F238E27FC236}">
                <a16:creationId xmlns:a16="http://schemas.microsoft.com/office/drawing/2014/main" id="{247CAA0C-9997-062F-C7B5-A625009F8D41}"/>
              </a:ext>
            </a:extLst>
          </p:cNvPr>
          <p:cNvSpPr txBox="1">
            <a:spLocks/>
          </p:cNvSpPr>
          <p:nvPr/>
        </p:nvSpPr>
        <p:spPr>
          <a:xfrm>
            <a:off x="838199" y="611392"/>
            <a:ext cx="9927879" cy="945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66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>
                <a:latin typeface="Aptos" panose="020B0004020202020204" pitchFamily="34" charset="0"/>
              </a:rPr>
              <a:t>A physical and virtual environment, accessible from anywhere in the world, to help you make the right technology decisions faster</a:t>
            </a:r>
          </a:p>
        </p:txBody>
      </p:sp>
      <p:grpSp>
        <p:nvGrpSpPr>
          <p:cNvPr id="1101" name="Group 1100">
            <a:extLst>
              <a:ext uri="{FF2B5EF4-FFF2-40B4-BE49-F238E27FC236}">
                <a16:creationId xmlns:a16="http://schemas.microsoft.com/office/drawing/2014/main" id="{2B845B79-2A74-29CF-1F83-749D5C071F5D}"/>
              </a:ext>
            </a:extLst>
          </p:cNvPr>
          <p:cNvGrpSpPr/>
          <p:nvPr/>
        </p:nvGrpSpPr>
        <p:grpSpPr>
          <a:xfrm>
            <a:off x="498392" y="4625090"/>
            <a:ext cx="10765274" cy="1865797"/>
            <a:chOff x="498392" y="4625090"/>
            <a:chExt cx="10765274" cy="1865797"/>
          </a:xfrm>
        </p:grpSpPr>
        <p:grpSp>
          <p:nvGrpSpPr>
            <p:cNvPr id="1099" name="Group 1098">
              <a:extLst>
                <a:ext uri="{FF2B5EF4-FFF2-40B4-BE49-F238E27FC236}">
                  <a16:creationId xmlns:a16="http://schemas.microsoft.com/office/drawing/2014/main" id="{1BF5DE28-74B4-DFE5-4084-80E1D3FEDBF3}"/>
                </a:ext>
              </a:extLst>
            </p:cNvPr>
            <p:cNvGrpSpPr/>
            <p:nvPr/>
          </p:nvGrpSpPr>
          <p:grpSpPr>
            <a:xfrm>
              <a:off x="928335" y="4625090"/>
              <a:ext cx="10335331" cy="1865797"/>
              <a:chOff x="922789" y="4716165"/>
              <a:chExt cx="10335331" cy="1865797"/>
            </a:xfrm>
          </p:grpSpPr>
          <p:grpSp>
            <p:nvGrpSpPr>
              <p:cNvPr id="1098" name="Group 1097">
                <a:extLst>
                  <a:ext uri="{FF2B5EF4-FFF2-40B4-BE49-F238E27FC236}">
                    <a16:creationId xmlns:a16="http://schemas.microsoft.com/office/drawing/2014/main" id="{C9F85796-E824-70B2-40A3-93DB6821C755}"/>
                  </a:ext>
                </a:extLst>
              </p:cNvPr>
              <p:cNvGrpSpPr/>
              <p:nvPr/>
            </p:nvGrpSpPr>
            <p:grpSpPr>
              <a:xfrm>
                <a:off x="922789" y="5020799"/>
                <a:ext cx="10330801" cy="1561163"/>
                <a:chOff x="922789" y="5020799"/>
                <a:chExt cx="10330801" cy="1561163"/>
              </a:xfrm>
              <a:effectLst>
                <a:outerShdw blurRad="595110" dist="287531" dir="5400000" algn="t" rotWithShape="0">
                  <a:schemeClr val="accent4">
                    <a:alpha val="20000"/>
                  </a:schemeClr>
                </a:outerShdw>
              </a:effectLst>
            </p:grpSpPr>
            <p:sp>
              <p:nvSpPr>
                <p:cNvPr id="1086" name="Rectangle 1085">
                  <a:extLst>
                    <a:ext uri="{FF2B5EF4-FFF2-40B4-BE49-F238E27FC236}">
                      <a16:creationId xmlns:a16="http://schemas.microsoft.com/office/drawing/2014/main" id="{14A2EA62-D420-0BB0-F2DE-A350D3FD3597}"/>
                    </a:ext>
                  </a:extLst>
                </p:cNvPr>
                <p:cNvSpPr/>
                <p:nvPr/>
              </p:nvSpPr>
              <p:spPr>
                <a:xfrm>
                  <a:off x="922789" y="5020799"/>
                  <a:ext cx="1677966" cy="15611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087" name="Rectangle 1086">
                  <a:extLst>
                    <a:ext uri="{FF2B5EF4-FFF2-40B4-BE49-F238E27FC236}">
                      <a16:creationId xmlns:a16="http://schemas.microsoft.com/office/drawing/2014/main" id="{50C5FA72-015B-F1CC-A9B7-D42ED5A05546}"/>
                    </a:ext>
                  </a:extLst>
                </p:cNvPr>
                <p:cNvSpPr/>
                <p:nvPr/>
              </p:nvSpPr>
              <p:spPr>
                <a:xfrm>
                  <a:off x="2653356" y="5020799"/>
                  <a:ext cx="1677966" cy="15611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088" name="Rectangle 1087">
                  <a:extLst>
                    <a:ext uri="{FF2B5EF4-FFF2-40B4-BE49-F238E27FC236}">
                      <a16:creationId xmlns:a16="http://schemas.microsoft.com/office/drawing/2014/main" id="{DB7F8808-95CE-E180-6A0E-E62C3FDB1620}"/>
                    </a:ext>
                  </a:extLst>
                </p:cNvPr>
                <p:cNvSpPr/>
                <p:nvPr/>
              </p:nvSpPr>
              <p:spPr>
                <a:xfrm>
                  <a:off x="4383923" y="5020799"/>
                  <a:ext cx="1677966" cy="15611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089" name="Rectangle 1088">
                  <a:extLst>
                    <a:ext uri="{FF2B5EF4-FFF2-40B4-BE49-F238E27FC236}">
                      <a16:creationId xmlns:a16="http://schemas.microsoft.com/office/drawing/2014/main" id="{AAC3A025-2122-7FC5-382C-E69EB920C0AD}"/>
                    </a:ext>
                  </a:extLst>
                </p:cNvPr>
                <p:cNvSpPr/>
                <p:nvPr/>
              </p:nvSpPr>
              <p:spPr>
                <a:xfrm>
                  <a:off x="6114490" y="5020799"/>
                  <a:ext cx="1677966" cy="15611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090" name="Rectangle 1089">
                  <a:extLst>
                    <a:ext uri="{FF2B5EF4-FFF2-40B4-BE49-F238E27FC236}">
                      <a16:creationId xmlns:a16="http://schemas.microsoft.com/office/drawing/2014/main" id="{A37D41D0-1FBF-1848-6EFE-97AFA4E82284}"/>
                    </a:ext>
                  </a:extLst>
                </p:cNvPr>
                <p:cNvSpPr/>
                <p:nvPr/>
              </p:nvSpPr>
              <p:spPr>
                <a:xfrm>
                  <a:off x="7845057" y="5020799"/>
                  <a:ext cx="1677966" cy="15611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091" name="Rectangle 1090">
                  <a:extLst>
                    <a:ext uri="{FF2B5EF4-FFF2-40B4-BE49-F238E27FC236}">
                      <a16:creationId xmlns:a16="http://schemas.microsoft.com/office/drawing/2014/main" id="{0867BBA4-A757-C3F8-C562-0483EAE3A73A}"/>
                    </a:ext>
                  </a:extLst>
                </p:cNvPr>
                <p:cNvSpPr/>
                <p:nvPr/>
              </p:nvSpPr>
              <p:spPr>
                <a:xfrm>
                  <a:off x="9575624" y="5020799"/>
                  <a:ext cx="1677966" cy="15611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87E3D78-A137-E968-6766-948CBACFF93A}"/>
                  </a:ext>
                </a:extLst>
              </p:cNvPr>
              <p:cNvSpPr txBox="1"/>
              <p:nvPr/>
            </p:nvSpPr>
            <p:spPr>
              <a:xfrm>
                <a:off x="922789" y="5278363"/>
                <a:ext cx="1682496" cy="64633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>
                    <a:solidFill>
                      <a:srgbClr val="8213C5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WWT Research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58F846B-E12D-0E0D-5D54-80E052311F97}"/>
                  </a:ext>
                </a:extLst>
              </p:cNvPr>
              <p:cNvSpPr txBox="1"/>
              <p:nvPr/>
            </p:nvSpPr>
            <p:spPr>
              <a:xfrm>
                <a:off x="922789" y="5559925"/>
                <a:ext cx="1682496" cy="57708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05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On-demand research papers, webinars, blogs, expert insights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D0515BC-164E-889E-FF02-572715ADB5CE}"/>
                  </a:ext>
                </a:extLst>
              </p:cNvPr>
              <p:cNvSpPr txBox="1"/>
              <p:nvPr/>
            </p:nvSpPr>
            <p:spPr>
              <a:xfrm>
                <a:off x="2653356" y="5278363"/>
                <a:ext cx="1682496" cy="46166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>
                    <a:solidFill>
                      <a:srgbClr val="D2176E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Labs and Learning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B60D90-BD52-9FE0-84D3-0EBF02F450AB}"/>
                  </a:ext>
                </a:extLst>
              </p:cNvPr>
              <p:cNvSpPr txBox="1"/>
              <p:nvPr/>
            </p:nvSpPr>
            <p:spPr>
              <a:xfrm>
                <a:off x="2653356" y="5559926"/>
                <a:ext cx="1682496" cy="73866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05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Hands-on, interactive access to technology labs and curated learning material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7C98B99-2BE4-A946-A681-4D4D10524092}"/>
                  </a:ext>
                </a:extLst>
              </p:cNvPr>
              <p:cNvSpPr txBox="1"/>
              <p:nvPr/>
            </p:nvSpPr>
            <p:spPr>
              <a:xfrm>
                <a:off x="4383923" y="5278363"/>
                <a:ext cx="168249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>
                    <a:solidFill>
                      <a:srgbClr val="1B0088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Cyber Range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78726EA-2A21-0AF0-B831-9423AE9E5F0B}"/>
                  </a:ext>
                </a:extLst>
              </p:cNvPr>
              <p:cNvSpPr txBox="1"/>
              <p:nvPr/>
            </p:nvSpPr>
            <p:spPr>
              <a:xfrm>
                <a:off x="4383923" y="5559926"/>
                <a:ext cx="1682496" cy="57708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05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Train your teams to defend against emerging security threats through hands-on experiences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73B596D-839E-0B06-93E8-F1A786B79554}"/>
                  </a:ext>
                </a:extLst>
              </p:cNvPr>
              <p:cNvSpPr txBox="1"/>
              <p:nvPr/>
            </p:nvSpPr>
            <p:spPr>
              <a:xfrm>
                <a:off x="6114490" y="5278363"/>
                <a:ext cx="168249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>
                    <a:solidFill>
                      <a:srgbClr val="F41A2A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AI Proving Ground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71BE9FD-DAE7-0DF2-6819-8BB3A357789E}"/>
                  </a:ext>
                </a:extLst>
              </p:cNvPr>
              <p:cNvSpPr txBox="1"/>
              <p:nvPr/>
            </p:nvSpPr>
            <p:spPr>
              <a:xfrm>
                <a:off x="6114490" y="5559926"/>
                <a:ext cx="1682496" cy="57708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05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Explore, design, test, and select your </a:t>
                </a:r>
              </a:p>
              <a:p>
                <a:pPr algn="ctr"/>
                <a:r>
                  <a:rPr lang="en-US" sz="105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next-gen AI architecture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B671C04-9C9A-F5D5-ECB0-8FF8BF042D16}"/>
                  </a:ext>
                </a:extLst>
              </p:cNvPr>
              <p:cNvSpPr txBox="1"/>
              <p:nvPr/>
            </p:nvSpPr>
            <p:spPr>
              <a:xfrm>
                <a:off x="7845057" y="5278363"/>
                <a:ext cx="168249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>
                    <a:solidFill>
                      <a:srgbClr val="2D0B6F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Proofs of Concept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115F2A0-AFED-0268-CDCE-4AECD621D42F}"/>
                  </a:ext>
                </a:extLst>
              </p:cNvPr>
              <p:cNvSpPr txBox="1"/>
              <p:nvPr/>
            </p:nvSpPr>
            <p:spPr>
              <a:xfrm>
                <a:off x="7845057" y="5559926"/>
                <a:ext cx="1682496" cy="57708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05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Bake-offs, performance validation, functionality, upgrades/migrations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5069E17-00F8-5F1D-438F-AB33ACA39EE1}"/>
                  </a:ext>
                </a:extLst>
              </p:cNvPr>
              <p:cNvSpPr txBox="1"/>
              <p:nvPr/>
            </p:nvSpPr>
            <p:spPr>
              <a:xfrm>
                <a:off x="9575624" y="5278363"/>
                <a:ext cx="168249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accent4"/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Lab Hosting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9F8C4D-A409-5DFE-B103-87CC8C680449}"/>
                  </a:ext>
                </a:extLst>
              </p:cNvPr>
              <p:cNvSpPr txBox="1"/>
              <p:nvPr/>
            </p:nvSpPr>
            <p:spPr>
              <a:xfrm>
                <a:off x="9575624" y="5559926"/>
                <a:ext cx="1682496" cy="57708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05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" panose="020B0004020202020204" pitchFamily="34" charset="0"/>
                    <a:cs typeface="Arial" panose="020B0604020202020204" pitchFamily="34" charset="0"/>
                  </a:rPr>
                  <a:t>Let us create your own ATC: secure, available, and online</a:t>
                </a:r>
              </a:p>
            </p:txBody>
          </p:sp>
          <p:sp>
            <p:nvSpPr>
              <p:cNvPr id="1092" name="Rectangle 1091">
                <a:extLst>
                  <a:ext uri="{FF2B5EF4-FFF2-40B4-BE49-F238E27FC236}">
                    <a16:creationId xmlns:a16="http://schemas.microsoft.com/office/drawing/2014/main" id="{562D70A4-0EE3-46D1-DC1A-9D977D1709E7}"/>
                  </a:ext>
                </a:extLst>
              </p:cNvPr>
              <p:cNvSpPr/>
              <p:nvPr/>
            </p:nvSpPr>
            <p:spPr>
              <a:xfrm>
                <a:off x="922789" y="4975079"/>
                <a:ext cx="1677966" cy="457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6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" panose="020B0004020202020204" pitchFamily="34" charset="0"/>
                </a:endParaRPr>
              </a:p>
            </p:txBody>
          </p:sp>
          <p:sp>
            <p:nvSpPr>
              <p:cNvPr id="1093" name="Rectangle 1092">
                <a:extLst>
                  <a:ext uri="{FF2B5EF4-FFF2-40B4-BE49-F238E27FC236}">
                    <a16:creationId xmlns:a16="http://schemas.microsoft.com/office/drawing/2014/main" id="{CAD320D3-E545-BCB2-A42D-F4246654DBDE}"/>
                  </a:ext>
                </a:extLst>
              </p:cNvPr>
              <p:cNvSpPr/>
              <p:nvPr/>
            </p:nvSpPr>
            <p:spPr>
              <a:xfrm>
                <a:off x="2653356" y="4975079"/>
                <a:ext cx="1677966" cy="457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/>
                  </a:gs>
                  <a:gs pos="100000">
                    <a:srgbClr val="F94A1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" panose="020B0004020202020204" pitchFamily="34" charset="0"/>
                </a:endParaRPr>
              </a:p>
            </p:txBody>
          </p:sp>
          <p:sp>
            <p:nvSpPr>
              <p:cNvPr id="1094" name="Rectangle 1093">
                <a:extLst>
                  <a:ext uri="{FF2B5EF4-FFF2-40B4-BE49-F238E27FC236}">
                    <a16:creationId xmlns:a16="http://schemas.microsoft.com/office/drawing/2014/main" id="{B3711D79-F45E-4DBD-9351-0661E2FEBFB2}"/>
                  </a:ext>
                </a:extLst>
              </p:cNvPr>
              <p:cNvSpPr/>
              <p:nvPr/>
            </p:nvSpPr>
            <p:spPr>
              <a:xfrm>
                <a:off x="4383923" y="4975079"/>
                <a:ext cx="1677966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7585D1"/>
                  </a:gs>
                  <a:gs pos="100000">
                    <a:schemeClr val="accent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1095" name="Rectangle 1094">
                <a:extLst>
                  <a:ext uri="{FF2B5EF4-FFF2-40B4-BE49-F238E27FC236}">
                    <a16:creationId xmlns:a16="http://schemas.microsoft.com/office/drawing/2014/main" id="{47A365F7-6D12-AEB9-6310-7F303B60B63C}"/>
                  </a:ext>
                </a:extLst>
              </p:cNvPr>
              <p:cNvSpPr/>
              <p:nvPr/>
            </p:nvSpPr>
            <p:spPr>
              <a:xfrm>
                <a:off x="6114490" y="4975079"/>
                <a:ext cx="1677966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F15355"/>
                  </a:gs>
                  <a:gs pos="100000">
                    <a:srgbClr val="EE282A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" panose="020B0004020202020204" pitchFamily="34" charset="0"/>
                </a:endParaRPr>
              </a:p>
            </p:txBody>
          </p:sp>
          <p:sp>
            <p:nvSpPr>
              <p:cNvPr id="1096" name="Rectangle 1095">
                <a:extLst>
                  <a:ext uri="{FF2B5EF4-FFF2-40B4-BE49-F238E27FC236}">
                    <a16:creationId xmlns:a16="http://schemas.microsoft.com/office/drawing/2014/main" id="{D4FD31F6-0058-8374-D7E9-17DAFF521606}"/>
                  </a:ext>
                </a:extLst>
              </p:cNvPr>
              <p:cNvSpPr/>
              <p:nvPr/>
            </p:nvSpPr>
            <p:spPr>
              <a:xfrm>
                <a:off x="7845057" y="4975079"/>
                <a:ext cx="1677966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2D0B6F"/>
                  </a:gs>
                  <a:gs pos="100000">
                    <a:srgbClr val="5D458E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" panose="020B0004020202020204" pitchFamily="34" charset="0"/>
                </a:endParaRPr>
              </a:p>
            </p:txBody>
          </p:sp>
          <p:sp>
            <p:nvSpPr>
              <p:cNvPr id="1097" name="Rectangle 1096">
                <a:extLst>
                  <a:ext uri="{FF2B5EF4-FFF2-40B4-BE49-F238E27FC236}">
                    <a16:creationId xmlns:a16="http://schemas.microsoft.com/office/drawing/2014/main" id="{F7BFFB2F-75CE-53C9-CD14-F4CC54A236E9}"/>
                  </a:ext>
                </a:extLst>
              </p:cNvPr>
              <p:cNvSpPr/>
              <p:nvPr/>
            </p:nvSpPr>
            <p:spPr>
              <a:xfrm>
                <a:off x="9575624" y="4975079"/>
                <a:ext cx="1677966" cy="457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/>
                  </a:gs>
                  <a:gs pos="100000">
                    <a:srgbClr val="55577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ptos" panose="020B0004020202020204" pitchFamily="34" charset="0"/>
                </a:endParaRPr>
              </a:p>
            </p:txBody>
          </p:sp>
          <p:grpSp>
            <p:nvGrpSpPr>
              <p:cNvPr id="1084" name="Group 1083">
                <a:extLst>
                  <a:ext uri="{FF2B5EF4-FFF2-40B4-BE49-F238E27FC236}">
                    <a16:creationId xmlns:a16="http://schemas.microsoft.com/office/drawing/2014/main" id="{1BDDE0A1-969F-9457-B4B3-7A29587D29C8}"/>
                  </a:ext>
                </a:extLst>
              </p:cNvPr>
              <p:cNvGrpSpPr/>
              <p:nvPr/>
            </p:nvGrpSpPr>
            <p:grpSpPr>
              <a:xfrm>
                <a:off x="10150882" y="4716165"/>
                <a:ext cx="527450" cy="527450"/>
                <a:chOff x="10097107" y="4662390"/>
                <a:chExt cx="635000" cy="635000"/>
              </a:xfrm>
            </p:grpSpPr>
            <p:sp>
              <p:nvSpPr>
                <p:cNvPr id="1073" name="Oval 1072">
                  <a:extLst>
                    <a:ext uri="{FF2B5EF4-FFF2-40B4-BE49-F238E27FC236}">
                      <a16:creationId xmlns:a16="http://schemas.microsoft.com/office/drawing/2014/main" id="{92099C49-4138-F84F-4363-A66C5C5AF992}"/>
                    </a:ext>
                  </a:extLst>
                </p:cNvPr>
                <p:cNvSpPr/>
                <p:nvPr/>
              </p:nvSpPr>
              <p:spPr>
                <a:xfrm>
                  <a:off x="10097107" y="4662390"/>
                  <a:ext cx="635000" cy="635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100000">
                      <a:srgbClr val="555775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ptos" panose="020B0004020202020204" pitchFamily="34" charset="0"/>
                  </a:endParaRPr>
                </a:p>
              </p:txBody>
            </p:sp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35EB433-4275-97CF-6203-07E8FDAF6A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/>
                <a:srcRect l="50544" r="47929"/>
                <a:stretch/>
              </p:blipFill>
              <p:spPr>
                <a:xfrm>
                  <a:off x="10229929" y="4808945"/>
                  <a:ext cx="369356" cy="341890"/>
                </a:xfrm>
                <a:prstGeom prst="rect">
                  <a:avLst/>
                </a:prstGeom>
              </p:spPr>
            </p:pic>
          </p:grpSp>
          <p:grpSp>
            <p:nvGrpSpPr>
              <p:cNvPr id="1083" name="Group 1082">
                <a:extLst>
                  <a:ext uri="{FF2B5EF4-FFF2-40B4-BE49-F238E27FC236}">
                    <a16:creationId xmlns:a16="http://schemas.microsoft.com/office/drawing/2014/main" id="{808FB5A4-3A1E-0035-22A1-EDD3CDD53824}"/>
                  </a:ext>
                </a:extLst>
              </p:cNvPr>
              <p:cNvGrpSpPr/>
              <p:nvPr/>
            </p:nvGrpSpPr>
            <p:grpSpPr>
              <a:xfrm>
                <a:off x="8420591" y="4716165"/>
                <a:ext cx="527450" cy="527450"/>
                <a:chOff x="8362165" y="4662390"/>
                <a:chExt cx="635000" cy="635000"/>
              </a:xfrm>
            </p:grpSpPr>
            <p:sp>
              <p:nvSpPr>
                <p:cNvPr id="1071" name="Oval 1070">
                  <a:extLst>
                    <a:ext uri="{FF2B5EF4-FFF2-40B4-BE49-F238E27FC236}">
                      <a16:creationId xmlns:a16="http://schemas.microsoft.com/office/drawing/2014/main" id="{798D230D-5E59-6EC0-BE2F-8C6532D9A747}"/>
                    </a:ext>
                  </a:extLst>
                </p:cNvPr>
                <p:cNvSpPr/>
                <p:nvPr/>
              </p:nvSpPr>
              <p:spPr>
                <a:xfrm>
                  <a:off x="8362165" y="4662390"/>
                  <a:ext cx="635000" cy="635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D0B6F"/>
                    </a:gs>
                    <a:gs pos="100000">
                      <a:srgbClr val="5D458E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ptos" panose="020B0004020202020204" pitchFamily="34" charset="0"/>
                  </a:endParaRPr>
                </a:p>
              </p:txBody>
            </p:sp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116B83F3-96FA-5835-73DD-E0032B0E17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/>
                <a:srcRect l="41965" t="-6781" r="56104" b="-6781"/>
                <a:stretch/>
              </p:blipFill>
              <p:spPr>
                <a:xfrm>
                  <a:off x="8474234" y="4808945"/>
                  <a:ext cx="410862" cy="341890"/>
                </a:xfrm>
                <a:prstGeom prst="rect">
                  <a:avLst/>
                </a:prstGeom>
              </p:spPr>
            </p:pic>
          </p:grpSp>
          <p:grpSp>
            <p:nvGrpSpPr>
              <p:cNvPr id="1080" name="Group 1079">
                <a:extLst>
                  <a:ext uri="{FF2B5EF4-FFF2-40B4-BE49-F238E27FC236}">
                    <a16:creationId xmlns:a16="http://schemas.microsoft.com/office/drawing/2014/main" id="{7C686910-3838-757C-7FC1-1EB9261B0533}"/>
                  </a:ext>
                </a:extLst>
              </p:cNvPr>
              <p:cNvGrpSpPr/>
              <p:nvPr/>
            </p:nvGrpSpPr>
            <p:grpSpPr>
              <a:xfrm>
                <a:off x="1499423" y="4716165"/>
                <a:ext cx="527450" cy="527450"/>
                <a:chOff x="1422401" y="4662390"/>
                <a:chExt cx="635000" cy="635000"/>
              </a:xfrm>
            </p:grpSpPr>
            <p:sp>
              <p:nvSpPr>
                <p:cNvPr id="1063" name="Oval 1062">
                  <a:extLst>
                    <a:ext uri="{FF2B5EF4-FFF2-40B4-BE49-F238E27FC236}">
                      <a16:creationId xmlns:a16="http://schemas.microsoft.com/office/drawing/2014/main" id="{F282F997-AAF2-FFF1-4428-23FFBDBB113A}"/>
                    </a:ext>
                  </a:extLst>
                </p:cNvPr>
                <p:cNvSpPr/>
                <p:nvPr/>
              </p:nvSpPr>
              <p:spPr>
                <a:xfrm>
                  <a:off x="1422401" y="4662390"/>
                  <a:ext cx="635000" cy="635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100000">
                      <a:schemeClr val="accent6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ptos" panose="020B0004020202020204" pitchFamily="34" charset="0"/>
                  </a:endParaRPr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BBC93459-0766-DD29-42DE-C03E57FFF3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7"/>
                <a:srcRect t="1" r="97975" b="-8506"/>
                <a:stretch/>
              </p:blipFill>
              <p:spPr>
                <a:xfrm>
                  <a:off x="1574686" y="4808945"/>
                  <a:ext cx="330430" cy="341890"/>
                </a:xfrm>
                <a:prstGeom prst="rect">
                  <a:avLst/>
                </a:prstGeom>
              </p:spPr>
            </p:pic>
          </p:grpSp>
          <p:grpSp>
            <p:nvGrpSpPr>
              <p:cNvPr id="1079" name="Group 1078">
                <a:extLst>
                  <a:ext uri="{FF2B5EF4-FFF2-40B4-BE49-F238E27FC236}">
                    <a16:creationId xmlns:a16="http://schemas.microsoft.com/office/drawing/2014/main" id="{887A99FF-4959-3D01-095A-F3BDB687957D}"/>
                  </a:ext>
                </a:extLst>
              </p:cNvPr>
              <p:cNvGrpSpPr/>
              <p:nvPr/>
            </p:nvGrpSpPr>
            <p:grpSpPr>
              <a:xfrm>
                <a:off x="3229715" y="4716165"/>
                <a:ext cx="527450" cy="527450"/>
                <a:chOff x="3157342" y="4662390"/>
                <a:chExt cx="635000" cy="635000"/>
              </a:xfrm>
            </p:grpSpPr>
            <p:sp>
              <p:nvSpPr>
                <p:cNvPr id="1065" name="Oval 1064">
                  <a:extLst>
                    <a:ext uri="{FF2B5EF4-FFF2-40B4-BE49-F238E27FC236}">
                      <a16:creationId xmlns:a16="http://schemas.microsoft.com/office/drawing/2014/main" id="{D907ABD8-51C4-7CC9-873F-206202992E77}"/>
                    </a:ext>
                  </a:extLst>
                </p:cNvPr>
                <p:cNvSpPr/>
                <p:nvPr/>
              </p:nvSpPr>
              <p:spPr>
                <a:xfrm>
                  <a:off x="3157342" y="4662390"/>
                  <a:ext cx="635000" cy="635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100000">
                      <a:srgbClr val="F94A1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ptos" panose="020B0004020202020204" pitchFamily="34" charset="0"/>
                  </a:endParaRPr>
                </a:p>
              </p:txBody>
            </p:sp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979CB06B-E839-AF05-7FFB-FD695827D1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8"/>
                <a:srcRect r="98554" b="-2114"/>
                <a:stretch/>
              </p:blipFill>
              <p:spPr>
                <a:xfrm>
                  <a:off x="3304640" y="4808945"/>
                  <a:ext cx="340404" cy="341890"/>
                </a:xfrm>
                <a:prstGeom prst="rect">
                  <a:avLst/>
                </a:prstGeom>
              </p:spPr>
            </p:pic>
          </p:grpSp>
          <p:grpSp>
            <p:nvGrpSpPr>
              <p:cNvPr id="1081" name="Group 1080">
                <a:extLst>
                  <a:ext uri="{FF2B5EF4-FFF2-40B4-BE49-F238E27FC236}">
                    <a16:creationId xmlns:a16="http://schemas.microsoft.com/office/drawing/2014/main" id="{8BC45341-4546-AE92-712D-B3969B553ECC}"/>
                  </a:ext>
                </a:extLst>
              </p:cNvPr>
              <p:cNvGrpSpPr/>
              <p:nvPr/>
            </p:nvGrpSpPr>
            <p:grpSpPr>
              <a:xfrm>
                <a:off x="4960007" y="4716165"/>
                <a:ext cx="527450" cy="527450"/>
                <a:chOff x="4823658" y="4662390"/>
                <a:chExt cx="635000" cy="635000"/>
              </a:xfrm>
            </p:grpSpPr>
            <p:sp>
              <p:nvSpPr>
                <p:cNvPr id="1067" name="Oval 1066">
                  <a:extLst>
                    <a:ext uri="{FF2B5EF4-FFF2-40B4-BE49-F238E27FC236}">
                      <a16:creationId xmlns:a16="http://schemas.microsoft.com/office/drawing/2014/main" id="{E025364A-3D46-1F9E-A961-EFA74BBEBAA6}"/>
                    </a:ext>
                  </a:extLst>
                </p:cNvPr>
                <p:cNvSpPr/>
                <p:nvPr/>
              </p:nvSpPr>
              <p:spPr>
                <a:xfrm>
                  <a:off x="4823658" y="4662390"/>
                  <a:ext cx="635000" cy="635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7585D1"/>
                    </a:gs>
                    <a:gs pos="100000">
                      <a:schemeClr val="accent3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Aptos" panose="020B0004020202020204" pitchFamily="34" charset="0"/>
                  </a:endParaRPr>
                </a:p>
              </p:txBody>
            </p:sp>
            <p:pic>
              <p:nvPicPr>
                <p:cNvPr id="1024" name="Picture 1023">
                  <a:extLst>
                    <a:ext uri="{FF2B5EF4-FFF2-40B4-BE49-F238E27FC236}">
                      <a16:creationId xmlns:a16="http://schemas.microsoft.com/office/drawing/2014/main" id="{A32DE684-C65F-D38E-B069-C751560FEB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/>
                <a:srcRect l="57739" r="40405"/>
                <a:stretch/>
              </p:blipFill>
              <p:spPr>
                <a:xfrm>
                  <a:off x="4955229" y="4808945"/>
                  <a:ext cx="371858" cy="341890"/>
                </a:xfrm>
                <a:prstGeom prst="rect">
                  <a:avLst/>
                </a:prstGeom>
              </p:spPr>
            </p:pic>
          </p:grpSp>
          <p:grpSp>
            <p:nvGrpSpPr>
              <p:cNvPr id="1082" name="Group 1081">
                <a:extLst>
                  <a:ext uri="{FF2B5EF4-FFF2-40B4-BE49-F238E27FC236}">
                    <a16:creationId xmlns:a16="http://schemas.microsoft.com/office/drawing/2014/main" id="{2B122A3C-71CD-4CF7-8E05-11CD75F04756}"/>
                  </a:ext>
                </a:extLst>
              </p:cNvPr>
              <p:cNvGrpSpPr/>
              <p:nvPr/>
            </p:nvGrpSpPr>
            <p:grpSpPr>
              <a:xfrm>
                <a:off x="6690299" y="4716165"/>
                <a:ext cx="527450" cy="527450"/>
                <a:chOff x="6600186" y="4662390"/>
                <a:chExt cx="635000" cy="635000"/>
              </a:xfrm>
            </p:grpSpPr>
            <p:sp>
              <p:nvSpPr>
                <p:cNvPr id="1069" name="Oval 1068">
                  <a:extLst>
                    <a:ext uri="{FF2B5EF4-FFF2-40B4-BE49-F238E27FC236}">
                      <a16:creationId xmlns:a16="http://schemas.microsoft.com/office/drawing/2014/main" id="{58FC1151-12C8-2FD3-7C34-00E58DA8554C}"/>
                    </a:ext>
                  </a:extLst>
                </p:cNvPr>
                <p:cNvSpPr/>
                <p:nvPr/>
              </p:nvSpPr>
              <p:spPr>
                <a:xfrm>
                  <a:off x="6600186" y="4662390"/>
                  <a:ext cx="635000" cy="635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15355"/>
                    </a:gs>
                    <a:gs pos="100000">
                      <a:srgbClr val="EE282A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ptos" panose="020B0004020202020204" pitchFamily="34" charset="0"/>
                  </a:endParaRPr>
                </a:p>
              </p:txBody>
            </p:sp>
            <p:pic>
              <p:nvPicPr>
                <p:cNvPr id="1077" name="Picture 1076">
                  <a:extLst>
                    <a:ext uri="{FF2B5EF4-FFF2-40B4-BE49-F238E27FC236}">
                      <a16:creationId xmlns:a16="http://schemas.microsoft.com/office/drawing/2014/main" id="{DEB477FC-DEB1-0EE9-13A2-3D12DA39A7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>
                  <a:lum bright="100000"/>
                </a:blip>
                <a:srcRect t="1" r="90498" b="10995"/>
                <a:stretch/>
              </p:blipFill>
              <p:spPr>
                <a:xfrm>
                  <a:off x="6758705" y="4808945"/>
                  <a:ext cx="317962" cy="341890"/>
                </a:xfrm>
                <a:prstGeom prst="rect">
                  <a:avLst/>
                </a:prstGeom>
              </p:spPr>
            </p:pic>
          </p:grpSp>
        </p:grpSp>
        <p:sp>
          <p:nvSpPr>
            <p:cNvPr id="1100" name="Text Placeholder 29">
              <a:extLst>
                <a:ext uri="{FF2B5EF4-FFF2-40B4-BE49-F238E27FC236}">
                  <a16:creationId xmlns:a16="http://schemas.microsoft.com/office/drawing/2014/main" id="{F9B6C73B-CFFA-D94F-1D5C-D6C0F9BB986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-135145" y="5517541"/>
              <a:ext cx="1606882" cy="3398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554" indent="-228554" algn="l" defTabSz="914217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663" indent="-228554" algn="l" defTabSz="914217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2771" indent="-228554" algn="l" defTabSz="914217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599880" indent="-228554" algn="l" defTabSz="914217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6989" indent="-228554" algn="l" defTabSz="914217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2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097" indent="-228554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206" indent="-228554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314" indent="-228554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423" indent="-228554" algn="l" defTabSz="91421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900" spc="200">
                  <a:solidFill>
                    <a:schemeClr val="tx2">
                      <a:lumMod val="40000"/>
                      <a:lumOff val="60000"/>
                    </a:schemeClr>
                  </a:solidFill>
                  <a:latin typeface="Aptos" panose="020B0004020202020204" pitchFamily="34" charset="0"/>
                </a:rPr>
                <a:t>ATC PRODUCTS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590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A8F3C92-52CC-804C-A0E5-DF3A240B5BC2}"/>
              </a:ext>
            </a:extLst>
          </p:cNvPr>
          <p:cNvSpPr txBox="1"/>
          <p:nvPr/>
        </p:nvSpPr>
        <p:spPr>
          <a:xfrm>
            <a:off x="568929" y="5954059"/>
            <a:ext cx="10886221" cy="369332"/>
          </a:xfrm>
          <a:prstGeom prst="rect">
            <a:avLst/>
          </a:prstGeom>
          <a:noFill/>
        </p:spPr>
        <p:txBody>
          <a:bodyPr wrap="square" lIns="45708" rIns="45708" rtlCol="0">
            <a:spAutoFit/>
          </a:bodyPr>
          <a:lstStyle/>
          <a:p>
            <a:pPr algn="ctr" defTabSz="457018">
              <a:defRPr/>
            </a:pPr>
            <a:r>
              <a:rPr lang="en-US">
                <a:solidFill>
                  <a:srgbClr val="160D8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Staging and Integration  •  Material Planning  •  Order Management  •  Just-in-time Delivery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A4DFDF-FDF7-F949-A46C-54DB93311BB3}"/>
              </a:ext>
            </a:extLst>
          </p:cNvPr>
          <p:cNvSpPr txBox="1"/>
          <p:nvPr/>
        </p:nvSpPr>
        <p:spPr>
          <a:xfrm>
            <a:off x="686585" y="883006"/>
            <a:ext cx="1065090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018">
              <a:defRPr/>
            </a:pPr>
            <a:r>
              <a:rPr lang="en-US" sz="1400">
                <a:solidFill>
                  <a:srgbClr val="0086EA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 million sq. ft. on 3 continents  </a:t>
            </a:r>
            <a:r>
              <a:rPr lang="en-US" sz="1400">
                <a:solidFill>
                  <a:srgbClr val="0086E9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•</a:t>
            </a:r>
            <a:r>
              <a:rPr lang="en-US" sz="1400">
                <a:solidFill>
                  <a:srgbClr val="0086EA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 100,000+ orders processed each year</a:t>
            </a:r>
          </a:p>
          <a:p>
            <a:pPr defTabSz="457018">
              <a:defRPr/>
            </a:pPr>
            <a:r>
              <a:rPr lang="en-US" sz="1400">
                <a:solidFill>
                  <a:srgbClr val="0086EA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325 concurrent rack build stations  </a:t>
            </a:r>
            <a:r>
              <a:rPr lang="en-US" sz="1400">
                <a:solidFill>
                  <a:srgbClr val="0086E9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•</a:t>
            </a:r>
            <a:r>
              <a:rPr lang="en-US" sz="1400">
                <a:solidFill>
                  <a:srgbClr val="0086EA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 800,000+ integrated systems shipped annually</a:t>
            </a:r>
            <a:endParaRPr lang="en-US" sz="600">
              <a:solidFill>
                <a:srgbClr val="0086EA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95BBBD-9671-9547-832E-98233D26CAC4}"/>
              </a:ext>
            </a:extLst>
          </p:cNvPr>
          <p:cNvGrpSpPr/>
          <p:nvPr/>
        </p:nvGrpSpPr>
        <p:grpSpPr>
          <a:xfrm>
            <a:off x="653316" y="1596481"/>
            <a:ext cx="10717448" cy="4121033"/>
            <a:chOff x="1473347" y="3181020"/>
            <a:chExt cx="21440479" cy="824421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BD9BB5C-1F1E-0E4C-9F69-41A492FB8E69}"/>
                </a:ext>
              </a:extLst>
            </p:cNvPr>
            <p:cNvGrpSpPr/>
            <p:nvPr/>
          </p:nvGrpSpPr>
          <p:grpSpPr>
            <a:xfrm>
              <a:off x="1473347" y="3181020"/>
              <a:ext cx="21440479" cy="8244213"/>
              <a:chOff x="1473347" y="2298442"/>
              <a:chExt cx="21440479" cy="824421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E4AA0D1-4D32-954A-86E4-F3250536AC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26563" y="3556204"/>
                <a:ext cx="20734047" cy="5126774"/>
              </a:xfrm>
              <a:prstGeom prst="rect">
                <a:avLst/>
              </a:prstGeom>
              <a:ln w="76200">
                <a:solidFill>
                  <a:schemeClr val="bg1"/>
                </a:solidFill>
                <a:miter lim="800000"/>
              </a:ln>
              <a:effectLst/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E6DF97E-DAB6-7B4A-B490-4EB7D21587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73347" y="8477176"/>
                <a:ext cx="3329903" cy="2065479"/>
              </a:xfrm>
              <a:prstGeom prst="rect">
                <a:avLst/>
              </a:prstGeom>
              <a:ln w="76200">
                <a:solidFill>
                  <a:schemeClr val="bg1"/>
                </a:solidFill>
                <a:miter lim="800000"/>
              </a:ln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81414B7-6523-CD40-AF4C-1D42EF1090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58209" y="8477176"/>
                <a:ext cx="4502401" cy="2065479"/>
              </a:xfrm>
              <a:prstGeom prst="rect">
                <a:avLst/>
              </a:prstGeom>
              <a:ln w="76200">
                <a:solidFill>
                  <a:schemeClr val="bg1"/>
                </a:solidFill>
                <a:miter lim="800000"/>
              </a:ln>
              <a:effectLst/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F8B4FF1-6B4F-0242-A5A0-62043464BC07}"/>
                  </a:ext>
                </a:extLst>
              </p:cNvPr>
              <p:cNvSpPr txBox="1"/>
              <p:nvPr/>
            </p:nvSpPr>
            <p:spPr>
              <a:xfrm>
                <a:off x="6850471" y="2505262"/>
                <a:ext cx="6116019" cy="2065478"/>
              </a:xfrm>
              <a:prstGeom prst="rect">
                <a:avLst/>
              </a:prstGeom>
              <a:solidFill>
                <a:srgbClr val="160D8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45708" tIns="45708" rIns="45708" bIns="45708" rtlCol="0" anchor="ctr">
                <a:noAutofit/>
              </a:bodyPr>
              <a:lstStyle/>
              <a:p>
                <a:pPr algn="ctr" defTabSz="456999">
                  <a:defRPr/>
                </a:pPr>
                <a:r>
                  <a:rPr lang="en-US" sz="1600">
                    <a:solidFill>
                      <a:srgbClr val="FFFFFF"/>
                    </a:solidFill>
                    <a:latin typeface="Arial" panose="020B0604020202020204" pitchFamily="34" charset="0"/>
                  </a:rPr>
                  <a:t>St. Louis  •  Amsterdam</a:t>
                </a:r>
              </a:p>
              <a:p>
                <a:pPr algn="ctr" defTabSz="456999">
                  <a:defRPr/>
                </a:pPr>
                <a:r>
                  <a:rPr lang="en-US" sz="1600">
                    <a:solidFill>
                      <a:srgbClr val="FFFFFF"/>
                    </a:solidFill>
                    <a:latin typeface="Arial" panose="020B0604020202020204" pitchFamily="34" charset="0"/>
                  </a:rPr>
                  <a:t>Singapore  •  Mumbai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398B626-8A01-1749-A9DB-E2980196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15570" y="8477177"/>
                <a:ext cx="5146474" cy="2065478"/>
              </a:xfrm>
              <a:prstGeom prst="rect">
                <a:avLst/>
              </a:prstGeom>
              <a:ln w="76200">
                <a:solidFill>
                  <a:schemeClr val="bg1"/>
                </a:solidFill>
                <a:miter lim="800000"/>
              </a:ln>
              <a:effectLst/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53D8961-6B4B-894E-9B1D-12B124FB2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17003" y="8477177"/>
                <a:ext cx="3099148" cy="2065478"/>
              </a:xfrm>
              <a:prstGeom prst="rect">
                <a:avLst/>
              </a:prstGeom>
              <a:ln w="76200">
                <a:solidFill>
                  <a:schemeClr val="bg1"/>
                </a:solidFill>
                <a:miter lim="800000"/>
              </a:ln>
              <a:effectLst/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228B073-AF17-124C-A023-E8122F7B10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971109" y="8477177"/>
                <a:ext cx="3942717" cy="2065478"/>
              </a:xfrm>
              <a:prstGeom prst="rect">
                <a:avLst/>
              </a:prstGeom>
              <a:ln w="76200">
                <a:solidFill>
                  <a:schemeClr val="bg1"/>
                </a:solidFill>
                <a:miter lim="800000"/>
              </a:ln>
              <a:effectLst/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9AF1651-F4DA-4447-BEE1-59F67D9DD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841208" y="2298442"/>
                <a:ext cx="9072616" cy="2876859"/>
              </a:xfrm>
              <a:prstGeom prst="rect">
                <a:avLst/>
              </a:prstGeom>
              <a:ln w="76200">
                <a:solidFill>
                  <a:schemeClr val="bg1"/>
                </a:solidFill>
                <a:miter lim="800000"/>
              </a:ln>
              <a:effectLst/>
            </p:spPr>
          </p:pic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0D7867B-2C51-7444-A6F6-1755DAF659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347" y="3197621"/>
              <a:ext cx="4374645" cy="2876859"/>
            </a:xfrm>
            <a:prstGeom prst="rect">
              <a:avLst/>
            </a:prstGeom>
            <a:ln w="76200">
              <a:solidFill>
                <a:schemeClr val="bg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8">
            <a:extLst>
              <a:ext uri="{FF2B5EF4-FFF2-40B4-BE49-F238E27FC236}">
                <a16:creationId xmlns:a16="http://schemas.microsoft.com/office/drawing/2014/main" id="{6A949A06-C55A-E4C8-A4EA-8ECB6131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7" y="62626"/>
            <a:ext cx="11978946" cy="592741"/>
          </a:xfrm>
        </p:spPr>
        <p:txBody>
          <a:bodyPr>
            <a:noAutofit/>
          </a:bodyPr>
          <a:lstStyle/>
          <a:p>
            <a:r>
              <a:rPr lang="en-US" sz="3599" b="1">
                <a:solidFill>
                  <a:schemeClr val="tx1"/>
                </a:solidFill>
                <a:latin typeface="+mn-lt"/>
              </a:rPr>
              <a:t>WWT’s Integration Centers - Deployment at Scale</a:t>
            </a:r>
          </a:p>
        </p:txBody>
      </p:sp>
    </p:spTree>
    <p:extLst>
      <p:ext uri="{BB962C8B-B14F-4D97-AF65-F5344CB8AC3E}">
        <p14:creationId xmlns:p14="http://schemas.microsoft.com/office/powerpoint/2010/main" val="2573972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FDA3-0B7B-8090-C11B-EE16D4DA9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WWT In Healthcare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A5C39-411D-F0AE-60F0-378E29265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2886"/>
      </p:ext>
    </p:extLst>
  </p:cSld>
  <p:clrMapOvr>
    <a:masterClrMapping/>
  </p:clrMapOvr>
</p:sld>
</file>

<file path=ppt/theme/theme1.xml><?xml version="1.0" encoding="utf-8"?>
<a:theme xmlns:a="http://schemas.openxmlformats.org/drawingml/2006/main" name="2023 - SKO23 - Masters">
  <a:themeElements>
    <a:clrScheme name="New World">
      <a:dk1>
        <a:srgbClr val="121212"/>
      </a:dk1>
      <a:lt1>
        <a:srgbClr val="FFFFFF"/>
      </a:lt1>
      <a:dk2>
        <a:srgbClr val="333333"/>
      </a:dk2>
      <a:lt2>
        <a:srgbClr val="0086E9"/>
      </a:lt2>
      <a:accent1>
        <a:srgbClr val="ED282A"/>
      </a:accent1>
      <a:accent2>
        <a:srgbClr val="150D7F"/>
      </a:accent2>
      <a:accent3>
        <a:srgbClr val="152FB3"/>
      </a:accent3>
      <a:accent4>
        <a:srgbClr val="1D1D48"/>
      </a:accent4>
      <a:accent5>
        <a:srgbClr val="E21C78"/>
      </a:accent5>
      <a:accent6>
        <a:srgbClr val="8211C4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495EA723C904FBE3396F6A0FA7870" ma:contentTypeVersion="15" ma:contentTypeDescription="Create a new document." ma:contentTypeScope="" ma:versionID="1467e004710e86fc84bdcc6e463ae296">
  <xsd:schema xmlns:xsd="http://www.w3.org/2001/XMLSchema" xmlns:xs="http://www.w3.org/2001/XMLSchema" xmlns:p="http://schemas.microsoft.com/office/2006/metadata/properties" xmlns:ns2="178ddcef-4f78-4af7-a5ba-9133fc8e1437" xmlns:ns3="643d9e4f-c427-4322-9fe1-fe13d0a05645" targetNamespace="http://schemas.microsoft.com/office/2006/metadata/properties" ma:root="true" ma:fieldsID="8c46f5befaa0b09a7fbe1d31351d8ee3" ns2:_="" ns3:_="">
    <xsd:import namespace="178ddcef-4f78-4af7-a5ba-9133fc8e1437"/>
    <xsd:import namespace="643d9e4f-c427-4322-9fe1-fe13d0a056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Descriptio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8ddcef-4f78-4af7-a5ba-9133fc8e1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escription" ma:index="20" nillable="true" ma:displayName="Description" ma:format="Dropdown" ma:internalName="Description">
      <xsd:simpleType>
        <xsd:restriction base="dms:Text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3d9e4f-c427-4322-9fe1-fe13d0a056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8E5321-74EC-4C56-8C8A-85606E8BED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F125D7-2B98-421B-B9EF-AEEDE3991D83}">
  <ds:schemaRefs>
    <ds:schemaRef ds:uri="178ddcef-4f78-4af7-a5ba-9133fc8e1437"/>
    <ds:schemaRef ds:uri="643d9e4f-c427-4322-9fe1-fe13d0a0564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d7b2f555-efd0-47ca-8acc-b44f6dd8d9cb}" enabled="1" method="Privileged" siteId="{a2d8e6b4-e26e-4421-8f3d-ec288c827c7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16233</TotalTime>
  <Words>2798</Words>
  <Application>Microsoft Macintosh PowerPoint</Application>
  <PresentationFormat>Widescreen</PresentationFormat>
  <Paragraphs>515</Paragraphs>
  <Slides>34</Slides>
  <Notes>14</Notes>
  <HiddenSlides>7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Aptos</vt:lpstr>
      <vt:lpstr>Aptos Light</vt:lpstr>
      <vt:lpstr>Arial</vt:lpstr>
      <vt:lpstr>Calibri</vt:lpstr>
      <vt:lpstr>Calibri-Bold</vt:lpstr>
      <vt:lpstr>Gordita</vt:lpstr>
      <vt:lpstr>Helios Condensed</vt:lpstr>
      <vt:lpstr>Helvetica Neue</vt:lpstr>
      <vt:lpstr>Lato 1</vt:lpstr>
      <vt:lpstr>Lato 2</vt:lpstr>
      <vt:lpstr>Lato 2 Bold</vt:lpstr>
      <vt:lpstr>Montserrat Classic</vt:lpstr>
      <vt:lpstr>Montserrat Classic Bold</vt:lpstr>
      <vt:lpstr>Montserrat Semi-Bold Bold</vt:lpstr>
      <vt:lpstr>Open Sans</vt:lpstr>
      <vt:lpstr>Pathway Gothic One</vt:lpstr>
      <vt:lpstr>Pathway Gothic One Bold</vt:lpstr>
      <vt:lpstr>SymbolMT</vt:lpstr>
      <vt:lpstr>2023 - SKO23 - Masters</vt:lpstr>
      <vt:lpstr>Introduction to  World Wide Technology</vt:lpstr>
      <vt:lpstr>Agenda</vt:lpstr>
      <vt:lpstr>Voice of the UC Davis Health</vt:lpstr>
      <vt:lpstr>WWT Overview</vt:lpstr>
      <vt:lpstr>WWT is a global IT solution provider, solving the business and technology challenges of enterprises for more than 30 years.</vt:lpstr>
      <vt:lpstr>Transformational Solutions</vt:lpstr>
      <vt:lpstr>PowerPoint Presentation</vt:lpstr>
      <vt:lpstr>WWT’s Integration Centers - Deployment at Scale</vt:lpstr>
      <vt:lpstr>WWT In Healthcare</vt:lpstr>
      <vt:lpstr>PowerPoint Presentation</vt:lpstr>
      <vt:lpstr>PowerPoint Presentation</vt:lpstr>
      <vt:lpstr>PowerPoint Presentation</vt:lpstr>
      <vt:lpstr>PowerPoint Presentation</vt:lpstr>
      <vt:lpstr>WWT / Cisco</vt:lpstr>
      <vt:lpstr>PowerPoint Presentation</vt:lpstr>
      <vt:lpstr> Aligning With WWT’s Strategy to Solve Customer Problems</vt:lpstr>
      <vt:lpstr>PowerPoint Presentation</vt:lpstr>
      <vt:lpstr>WWT’s EA+ includes customizing a solution that meets customer’s technology requirements, business needs, long term goals and allocated budget plus remains engaged post signature to drive adoption and maximize ROI.</vt:lpstr>
      <vt:lpstr>PowerPoint Presentation</vt:lpstr>
      <vt:lpstr>WWT / UC Davis Health</vt:lpstr>
      <vt:lpstr>University of California - Sales Organization Chart </vt:lpstr>
      <vt:lpstr>Example Cisco Engagement</vt:lpstr>
      <vt:lpstr>PowerPoint Presentation</vt:lpstr>
      <vt:lpstr>Empowering leading organizations across the most demanding industries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WWT Splunk Business Development (Presales) • Splunk Workshops • Consulting • POC (Proofs of Concepts) • Technology integrations • Business Value Assessments (BVA) • Total Cost of Ownership (TCO) • Return on Investment (ROI) • Business Process integration • Design and Architecture • Reference Architectures • Integrated Value Assessme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World Wide Technology</dc:title>
  <dc:creator>Atienza, Christine</dc:creator>
  <cp:lastModifiedBy>Tonies, Jerry</cp:lastModifiedBy>
  <cp:revision>49</cp:revision>
  <dcterms:created xsi:type="dcterms:W3CDTF">2023-03-23T19:27:26Z</dcterms:created>
  <dcterms:modified xsi:type="dcterms:W3CDTF">2025-05-21T21:38:23Z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INTERNAL</vt:lpwstr>
  </property>
  <property fmtid="{D5CDD505-2E9C-101B-9397-08002B2CF9AE}" pid="3" name="ClassificationContentMarkingFooterLocations">
    <vt:lpwstr>2023 - SKO23 - Masters:8\1_Office Theme:8\Office Theme:8\3_Office Theme:8\2_Office Theme:8\WWT_NewWorld:8\4_Office Theme:8\NewWorld:8\2_Office Theme:8\NewWorld:8\4_Office Theme:8\4_Office Theme:5\2_Office Theme:9</vt:lpwstr>
  </property>
</Properties>
</file>