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46906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usumano JR, Jeff" userId="e62b227d-24ca-48f8-98f3-633e7edc48a3" providerId="ADAL" clId="{96B4B963-93F5-4B28-A031-AD010198ADDF}"/>
    <pc:docChg chg="modSld">
      <pc:chgData name="Cusumano JR, Jeff" userId="e62b227d-24ca-48f8-98f3-633e7edc48a3" providerId="ADAL" clId="{96B4B963-93F5-4B28-A031-AD010198ADDF}" dt="2025-09-03T21:01:13.730" v="0" actId="20577"/>
      <pc:docMkLst>
        <pc:docMk/>
      </pc:docMkLst>
      <pc:sldChg chg="modNotesTx">
        <pc:chgData name="Cusumano JR, Jeff" userId="e62b227d-24ca-48f8-98f3-633e7edc48a3" providerId="ADAL" clId="{96B4B963-93F5-4B28-A031-AD010198ADDF}" dt="2025-09-03T21:01:13.730" v="0" actId="20577"/>
        <pc:sldMkLst>
          <pc:docMk/>
          <pc:sldMk cId="305108969" sldId="214746906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51930B-420A-4A19-BEAD-885E166F0521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7A0275-9F3D-4CA7-B4AA-172DC4DE00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8261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1AB4A8-D2E7-B103-5633-A006E38BE3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CF5DB4A-894A-5B2B-905C-68DC08B026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54A6A22-CAD3-CCAC-C8CB-7B065AA7C3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947B8E-305E-41A7-04CA-A4E78F55F9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3D982A-836F-3A43-8824-BFCE6867DDA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868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37FA9D-B423-5FCF-FF9D-3C92E42994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1F1DC6-EA22-816A-20F2-FEBC663E88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4152A4-7387-D697-1E16-E6B5A4809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CC1B3-D4D5-4F0A-AD7F-688DD9CB0E70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7A71D9-7932-5BFA-8CED-1D6DA44E8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72295E-FCE0-DCEB-2FF5-6A5DA1D5E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5A140-971B-462C-8C36-3E8764978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858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88300-7E66-C168-FD18-D08DDF0DC9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26772A-823A-6F70-0976-9FB6FE2B53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3669EF-6BB7-2AD0-7372-C60600701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CC1B3-D4D5-4F0A-AD7F-688DD9CB0E70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2A9849-FF9B-1DFD-1C23-5385A170B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FD8D8C-FF5A-81A8-E0B3-4ECD2C2B0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5A140-971B-462C-8C36-3E8764978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862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E14B361-A151-9E3A-C69D-7E54CC1A46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C53792-1A28-49E3-A14F-5152B1D403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C34E7D-98C4-D30C-9638-D2C58A1E5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CC1B3-D4D5-4F0A-AD7F-688DD9CB0E70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23A6B9-5BB5-D1AA-01A2-B6EF9018E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EF5E05-9648-956F-B2F9-15738F51C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5A140-971B-462C-8C36-3E8764978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793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773D9C-CF0E-B032-A5D8-579EC2980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81624A-4064-7395-7F69-1E951773BD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14F1FC-2E0E-5D7F-EA1D-DC8AB54D4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CC1B3-D4D5-4F0A-AD7F-688DD9CB0E70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745C3-7057-F568-1215-2BAD4D898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6C2718-8155-9B1B-7A27-597545FC8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5A140-971B-462C-8C36-3E8764978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168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51E68-6F65-9418-DFFE-F2783680A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5102A9-B9A3-25D2-4832-79C1DBF403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25DC86-C299-AE0F-B6AA-A890D8F30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CC1B3-D4D5-4F0A-AD7F-688DD9CB0E70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5F4091-32BE-0066-B759-EE1D15F77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87DD44-07D7-596C-E579-CEFEEE3E2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5A140-971B-462C-8C36-3E8764978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399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7C16C9-F33F-A1B1-C06B-275B5DF86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CA29B6-BFE7-45EE-27FC-660B7007D8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18CC18-261B-C098-05B4-0CE4443801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F8D686-8204-7340-238F-1A61E46073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CC1B3-D4D5-4F0A-AD7F-688DD9CB0E70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70905C-B0F5-8E07-22E1-ADCFD9037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EEC9D0-B3E7-6942-7CE2-8BCD0B10F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5A140-971B-462C-8C36-3E8764978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532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1CD0C-030B-4D77-BE1D-0B41E94B7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BDF27B-4646-3701-A62D-E37045F69A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48A6FA-0C00-9740-C18A-FFE125311A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81409C-0250-7A98-5EA6-3BAB83238B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2D029C-C223-D996-72A6-6DA8132FCD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6BDA69-A377-55EF-E234-7928CF91D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CC1B3-D4D5-4F0A-AD7F-688DD9CB0E70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4F1775-EE50-4FEF-B932-B0E42AACD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310FACB-A587-B018-1202-4BB52468D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5A140-971B-462C-8C36-3E8764978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843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E6D620-B96E-9326-1CA8-E52BE8364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3244C6-6BD4-D625-4C19-DA777A30D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CC1B3-D4D5-4F0A-AD7F-688DD9CB0E70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7F8104-5730-E662-A295-C5C9060D9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5DCA94-4A87-18CF-6671-3559EDA87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5A140-971B-462C-8C36-3E8764978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004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9A7D37-6A1C-CCC6-2194-9A61BF68E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CC1B3-D4D5-4F0A-AD7F-688DD9CB0E70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54B597-1C09-DF74-86F0-325DBC6EB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FA714B-279E-6EC8-4BF1-7357D6CE3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5A140-971B-462C-8C36-3E8764978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655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56DF5-73E3-CEA4-434B-548E95008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2994BD-AD4B-CB87-0A1D-F807E376B8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18AFC0-D938-F314-BC76-EDB59E04FB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FF6696-D3B8-FBBE-9020-34232669F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CC1B3-D4D5-4F0A-AD7F-688DD9CB0E70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48C340-4FBC-7B1B-0941-6DEDB82DD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980BCC-6994-A642-78F7-20AD68241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5A140-971B-462C-8C36-3E8764978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679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58CC4-8694-0ED8-EC5E-D67013C9E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133228-F6C8-8C98-574F-BA59DF133A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93906B-7121-23DD-4F05-B5A8BD8CAD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371978-996E-1A8A-2A87-563B3379C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CC1B3-D4D5-4F0A-AD7F-688DD9CB0E70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0F8A85-7C6E-8B16-0D7F-B1F4D36A5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7BBCEE-BFB7-3134-9D9D-54A1C4C3D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5A140-971B-462C-8C36-3E8764978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040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A92354-E65D-5339-5823-45A3CEB87A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100506-5769-F0EA-6158-9FE53EB3C1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7F702C-9A69-07FE-4121-329097DCED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CCC1B3-D4D5-4F0A-AD7F-688DD9CB0E70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4821DC-F351-8D49-F9CF-F103EABFB5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ED3605-B711-168C-313A-388ED9EC31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05A140-971B-462C-8C36-3E8764978EA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8A9CD27-9FF3-5614-DF67-045E1DF0B732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911025" y="6642100"/>
            <a:ext cx="398462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000">
                <a:solidFill>
                  <a:srgbClr val="0000FF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PUBLIC</a:t>
            </a:r>
          </a:p>
        </p:txBody>
      </p:sp>
    </p:spTree>
    <p:extLst>
      <p:ext uri="{BB962C8B-B14F-4D97-AF65-F5344CB8AC3E}">
        <p14:creationId xmlns:p14="http://schemas.microsoft.com/office/powerpoint/2010/main" val="240842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B1464B-85EF-E47F-33F1-19F644A546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8C572-AA78-4F23-7AEE-028971F38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Custodian Form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692AB82-5345-5E8A-FF03-932A1FB4632B}"/>
              </a:ext>
            </a:extLst>
          </p:cNvPr>
          <p:cNvSpPr txBox="1"/>
          <p:nvPr/>
        </p:nvSpPr>
        <p:spPr>
          <a:xfrm>
            <a:off x="105761" y="1361780"/>
            <a:ext cx="7925864" cy="477053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693" indent="-285693">
              <a:buFont typeface="Arial" panose="020B0604020202020204" pitchFamily="34" charset="0"/>
              <a:buChar char="•"/>
            </a:pPr>
            <a:r>
              <a:rPr lang="en-US" sz="1600" dirty="0">
                <a:latin typeface="CiscoSansGlobal Light"/>
              </a:rPr>
              <a:t>To view assets associated to your command, one must have a valid Cisco Account/Profile:</a:t>
            </a:r>
          </a:p>
          <a:p>
            <a:endParaRPr lang="en-US" sz="1600" dirty="0">
              <a:latin typeface="CiscoSansGlobal Light"/>
            </a:endParaRPr>
          </a:p>
          <a:p>
            <a:pPr marL="285693" indent="-285693">
              <a:buFont typeface="Arial" panose="020B0604020202020204" pitchFamily="34" charset="0"/>
              <a:buChar char="•"/>
            </a:pPr>
            <a:r>
              <a:rPr lang="en-US" sz="1600" b="1" dirty="0">
                <a:latin typeface="CiscoSansGlobal Light"/>
              </a:rPr>
              <a:t>TO CREATE CCO ID/ Cisco Profile - INSTRUCTIONS FOR CUSTOMER - https://www.cisco.com/c/dam/en_us/training-events/training/cx-cco-id-registration.pdf</a:t>
            </a:r>
          </a:p>
          <a:p>
            <a:endParaRPr lang="en-US" sz="1600" b="1" dirty="0">
              <a:latin typeface="CiscoSansGlobal Light"/>
            </a:endParaRPr>
          </a:p>
          <a:p>
            <a:pPr marL="257124" indent="-257124">
              <a:buFont typeface="+mj-lt"/>
              <a:buAutoNum type="arabicParenR"/>
            </a:pPr>
            <a:r>
              <a:rPr lang="en-US" sz="1600" dirty="0">
                <a:latin typeface="CiscoSansGlobal Light"/>
              </a:rPr>
              <a:t>In a web browser, navigate to www.cisco.com</a:t>
            </a:r>
          </a:p>
          <a:p>
            <a:pPr marL="257124" indent="-257124">
              <a:buFont typeface="+mj-lt"/>
              <a:buAutoNum type="arabicParenR"/>
            </a:pPr>
            <a:r>
              <a:rPr lang="en-US" sz="1600" dirty="0">
                <a:latin typeface="CiscoSansGlobal Light"/>
              </a:rPr>
              <a:t>Click on Create an Account and enter the required information. Click the Submit button at the bottom of screen.</a:t>
            </a:r>
          </a:p>
          <a:p>
            <a:pPr marL="257124" indent="-257124">
              <a:buFont typeface="+mj-lt"/>
              <a:buAutoNum type="arabicParenR"/>
            </a:pPr>
            <a:r>
              <a:rPr lang="en-US" sz="1600" dirty="0">
                <a:latin typeface="CiscoSansGlobal Light"/>
              </a:rPr>
              <a:t>A Verification code will be delivered to your email address, enter the verification code received to validate the email address </a:t>
            </a:r>
            <a:r>
              <a:rPr lang="en-US" sz="1600" u="sng" dirty="0">
                <a:latin typeface="CiscoSansGlobal Light"/>
              </a:rPr>
              <a:t>(Please see example highlighted in </a:t>
            </a:r>
            <a:r>
              <a:rPr lang="en-US" sz="1600" b="1" u="sng" dirty="0">
                <a:solidFill>
                  <a:srgbClr val="FF0000"/>
                </a:solidFill>
                <a:latin typeface="CiscoSansGlobal Light"/>
              </a:rPr>
              <a:t>Red</a:t>
            </a:r>
            <a:r>
              <a:rPr lang="en-US" sz="1600" u="sng" dirty="0">
                <a:latin typeface="CiscoSansGlobal Light"/>
              </a:rPr>
              <a:t>)</a:t>
            </a:r>
            <a:r>
              <a:rPr lang="en-US" sz="1600" dirty="0">
                <a:latin typeface="CiscoSansGlobal Light"/>
              </a:rPr>
              <a:t>.</a:t>
            </a:r>
            <a:endParaRPr lang="en-US" sz="1600" u="sng" dirty="0">
              <a:latin typeface="CiscoSansGlobal Light"/>
            </a:endParaRPr>
          </a:p>
          <a:p>
            <a:pPr marL="257124" indent="-257124">
              <a:buFont typeface="+mj-lt"/>
              <a:buAutoNum type="arabicParenR"/>
            </a:pPr>
            <a:r>
              <a:rPr lang="en-US" sz="1600" dirty="0">
                <a:latin typeface="CiscoSansGlobal Light"/>
              </a:rPr>
              <a:t>The Complete Registration screen displays. Be sure to input your Navy Command in the “</a:t>
            </a:r>
            <a:r>
              <a:rPr lang="en-US" sz="1600" dirty="0"/>
              <a:t>name, company, address, email </a:t>
            </a:r>
            <a:r>
              <a:rPr lang="en-US" sz="1600" dirty="0">
                <a:latin typeface="CiscoSansGlobal Light"/>
              </a:rPr>
              <a:t>” field. Please do not use “SELF” or “US Navy”.</a:t>
            </a:r>
          </a:p>
          <a:p>
            <a:pPr marL="257124" indent="-257124">
              <a:buFont typeface="+mj-lt"/>
              <a:buAutoNum type="arabicParenR"/>
            </a:pPr>
            <a:r>
              <a:rPr lang="en-US" sz="1600" dirty="0">
                <a:latin typeface="CiscoSansGlobal Light"/>
              </a:rPr>
              <a:t>Select the Access Management tab, and click on Smart Accounts, </a:t>
            </a:r>
            <a:r>
              <a:rPr lang="en-US" sz="1600" b="1" dirty="0">
                <a:latin typeface="CiscoSansGlobal Light"/>
              </a:rPr>
              <a:t>Request Access to an Existing Smart Account</a:t>
            </a:r>
            <a:r>
              <a:rPr lang="en-US" sz="1600" dirty="0">
                <a:latin typeface="CiscoSansGlobal Light"/>
              </a:rPr>
              <a:t>. (Account Domain Identifier: “Navy.mil”) and click Submit.  </a:t>
            </a:r>
          </a:p>
          <a:p>
            <a:pPr marL="257124" indent="-257124">
              <a:buFont typeface="+mj-lt"/>
              <a:buAutoNum type="arabicParenR"/>
            </a:pPr>
            <a:r>
              <a:rPr lang="en-US" sz="1600" dirty="0">
                <a:latin typeface="CiscoSansGlobal Light"/>
              </a:rPr>
              <a:t>Reason For Request: Please provide the following - BSO: XX, Virtual Account Name: NXXXXX, Role: User; click Select Request.</a:t>
            </a:r>
          </a:p>
          <a:p>
            <a:pPr marL="257124" indent="-257124">
              <a:buFont typeface="+mj-lt"/>
              <a:buAutoNum type="arabicParenR"/>
            </a:pPr>
            <a:r>
              <a:rPr lang="en-US" sz="1600" dirty="0">
                <a:latin typeface="CiscoSansGlobal Light"/>
              </a:rPr>
              <a:t>Send an email to donhtom@cisco.com, to associate Cisco profile to Navy GEMSS contract – </a:t>
            </a:r>
            <a:r>
              <a:rPr lang="en-US" sz="1600" b="1" i="1" u="sng" dirty="0">
                <a:solidFill>
                  <a:schemeClr val="bg2"/>
                </a:solidFill>
                <a:latin typeface="CiscoSansGlobal Light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204215489</a:t>
            </a:r>
            <a:r>
              <a:rPr lang="en-US" sz="1600" b="1" i="1" u="sng" dirty="0">
                <a:solidFill>
                  <a:schemeClr val="bg2"/>
                </a:solidFill>
                <a:latin typeface="CiscoSansGlobal Light"/>
              </a:rPr>
              <a:t>.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85BFB88D-95AF-2A7E-3122-771628B35700}"/>
              </a:ext>
            </a:extLst>
          </p:cNvPr>
          <p:cNvSpPr txBox="1">
            <a:spLocks/>
          </p:cNvSpPr>
          <p:nvPr/>
        </p:nvSpPr>
        <p:spPr>
          <a:xfrm>
            <a:off x="391835" y="365524"/>
            <a:ext cx="7502884" cy="811901"/>
          </a:xfrm>
          <a:prstGeom prst="rect">
            <a:avLst/>
          </a:prstGeom>
          <a:solidFill>
            <a:srgbClr val="1D1E48"/>
          </a:solidFill>
        </p:spPr>
        <p:txBody>
          <a:bodyPr vert="horz" lIns="45714" tIns="22857" rIns="45714" bIns="22857" rtlCol="0" anchor="ctr">
            <a:noAutofit/>
          </a:bodyPr>
          <a:lstStyle>
            <a:lvl1pPr algn="l" defTabSz="1828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6600" kern="1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/>
            <a:r>
              <a:rPr lang="en-US" sz="3299">
                <a:solidFill>
                  <a:schemeClr val="bg1"/>
                </a:solidFill>
              </a:rPr>
              <a:t>Creating a Cisco Account/ CCOID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EAAB0D59-EC71-827C-9775-24D85171A94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6466" y="438540"/>
            <a:ext cx="3459082" cy="2990461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E2001007-43BF-B7DD-865F-5A439928625F}"/>
              </a:ext>
            </a:extLst>
          </p:cNvPr>
          <p:cNvSpPr txBox="1"/>
          <p:nvPr/>
        </p:nvSpPr>
        <p:spPr>
          <a:xfrm>
            <a:off x="8344135" y="6055416"/>
            <a:ext cx="2150644" cy="5847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1600" b="1">
                <a:latin typeface="CiscoSansGlobal Light"/>
              </a:rPr>
              <a:t>Must have .mil email address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10F8BF9-8B55-38D5-2968-47D8E1FCF88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46465" y="3645072"/>
            <a:ext cx="3455982" cy="219427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3461135-3C80-3CB8-E0A4-F67D66C97982}"/>
              </a:ext>
            </a:extLst>
          </p:cNvPr>
          <p:cNvSpPr txBox="1"/>
          <p:nvPr/>
        </p:nvSpPr>
        <p:spPr>
          <a:xfrm>
            <a:off x="8676146" y="4154295"/>
            <a:ext cx="676187" cy="23083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>
                <a:solidFill>
                  <a:srgbClr val="FF0000"/>
                </a:solidFill>
              </a:rPr>
              <a:t>EXAMPLE</a:t>
            </a:r>
          </a:p>
        </p:txBody>
      </p:sp>
    </p:spTree>
    <p:extLst>
      <p:ext uri="{BB962C8B-B14F-4D97-AF65-F5344CB8AC3E}">
        <p14:creationId xmlns:p14="http://schemas.microsoft.com/office/powerpoint/2010/main" val="305108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7f152f6a-2b78-4fa2-ae00-a99519405dce}" enabled="1" method="Privileged" siteId="{a2d8e6b4-e26e-4421-8f3d-ec288c827c7d}" contentBits="2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251</Words>
  <Application>Microsoft Office PowerPoint</Application>
  <PresentationFormat>Widescreen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CiscoSansGlobal Light</vt:lpstr>
      <vt:lpstr>Office Theme</vt:lpstr>
      <vt:lpstr>Custodian Form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Cusumano JR, Jeff</dc:creator>
  <cp:lastModifiedBy>Cusumano JR, Jeff</cp:lastModifiedBy>
  <cp:revision>1</cp:revision>
  <dcterms:created xsi:type="dcterms:W3CDTF">2025-08-19T19:31:50Z</dcterms:created>
  <dcterms:modified xsi:type="dcterms:W3CDTF">2025-09-03T21:01:16Z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FooterLocations">
    <vt:lpwstr>Office Theme:8</vt:lpwstr>
  </property>
  <property fmtid="{D5CDD505-2E9C-101B-9397-08002B2CF9AE}" pid="3" name="ClassificationContentMarkingFooterText">
    <vt:lpwstr>PUBLIC</vt:lpwstr>
  </property>
</Properties>
</file>